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93" r:id="rId3"/>
    <p:sldId id="299" r:id="rId4"/>
    <p:sldId id="294" r:id="rId5"/>
    <p:sldId id="296" r:id="rId6"/>
    <p:sldId id="297" r:id="rId7"/>
    <p:sldId id="298" r:id="rId8"/>
  </p:sldIdLst>
  <p:sldSz cx="9144000" cy="5715000" type="screen16x10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0414" autoAdjust="0"/>
  </p:normalViewPr>
  <p:slideViewPr>
    <p:cSldViewPr>
      <p:cViewPr>
        <p:scale>
          <a:sx n="137" d="100"/>
          <a:sy n="137" d="100"/>
        </p:scale>
        <p:origin x="-1734" y="-228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5D7F718-98BC-5045-A821-52C448D53BEB}" type="datetime1">
              <a:rPr lang="nb-NO"/>
              <a:pPr>
                <a:defRPr/>
              </a:pPr>
              <a:t>13.03.2017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B039BC9-F172-9346-BCD9-B103670D753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24630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5450" y="742950"/>
            <a:ext cx="59436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61CEB0D-248D-A94B-8C34-DF0A71FD3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596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4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83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672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E862B-79CF-F94D-B10C-D9E36ADC4C08}" type="datetime1">
              <a:rPr lang="nb-NO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D7203-3013-D749-ADA2-C23176B401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966B-9BF2-6642-BA3E-7F6C4B6B5B48}" type="datetime1">
              <a:rPr lang="nb-NO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4BAE5-1A3D-6C4B-A19B-A21CA952B8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76BBB-3F6B-FE47-9B20-0E604178B90B}" type="datetime1">
              <a:rPr lang="nb-NO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E65EC-C774-EF4B-9967-F30DBC9C34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70CB-25CB-BE44-8267-D24E2D49FE8A}" type="datetime1">
              <a:rPr lang="nb-NO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FD7A5-C8F5-1448-9D00-39B245CDAD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3A17C-8D7E-DE49-B1B2-99C5899E63E4}" type="datetime1">
              <a:rPr lang="nb-NO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2A21F-DA23-814C-9F57-78C93D6638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2FEF2-E4BD-6348-BAE6-B5F400DE8733}" type="datetime1">
              <a:rPr lang="nb-NO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74A88-5B81-1D4F-823C-6256520B3B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23178-3325-B448-BCA2-C606C2543C23}" type="datetime1">
              <a:rPr lang="nb-NO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258ED-E363-D542-BB05-DA75DAA1FC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1D0FA-0760-EC4E-B2CF-78F622ECA4CF}" type="datetime1">
              <a:rPr lang="nb-NO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EC82D-BBE7-BE49-AC35-8BE46C8CE6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51588"/>
            <a:ext cx="7924464" cy="342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C7B76A9-D67D-FE47-B774-753115DD3D77}" type="datetime1">
              <a:rPr lang="nb-NO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FF88920-A570-764F-B75C-B0232A0E4D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6" descr="UiO_A_pn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900" y="134270"/>
            <a:ext cx="2210742" cy="14405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3156" y="1917608"/>
            <a:ext cx="7543989" cy="951869"/>
          </a:xfrm>
        </p:spPr>
        <p:txBody>
          <a:bodyPr/>
          <a:lstStyle/>
          <a:p>
            <a:r>
              <a:rPr lang="nb-NO" sz="2800" dirty="0"/>
              <a:t>Lærings- og arbeidsmiljøåret 2016</a:t>
            </a:r>
            <a:br>
              <a:rPr lang="nb-NO" sz="2800" dirty="0"/>
            </a:b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3156" y="2858131"/>
            <a:ext cx="7543989" cy="1459954"/>
          </a:xfrm>
        </p:spPr>
        <p:txBody>
          <a:bodyPr/>
          <a:lstStyle/>
          <a:p>
            <a:pPr eaLnBrk="1" hangingPunct="1"/>
            <a:r>
              <a:rPr lang="nb-NO" sz="1800" dirty="0" smtClean="0"/>
              <a:t>AMU – 15. mars 2017</a:t>
            </a:r>
            <a:endParaRPr lang="nb-NO" sz="1800" dirty="0"/>
          </a:p>
          <a:p>
            <a:pPr eaLnBrk="1" hangingPunct="1"/>
            <a:r>
              <a:rPr lang="nb-NO" sz="1800" dirty="0" smtClean="0"/>
              <a:t>Bente Hennie Strandh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Årsplanstiltak (2016-218) som bygger opp under satsningsåret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dirty="0"/>
              <a:t>Tiltak </a:t>
            </a:r>
            <a:r>
              <a:rPr lang="nb-NO" sz="2000" dirty="0" smtClean="0"/>
              <a:t>1:</a:t>
            </a:r>
          </a:p>
          <a:p>
            <a:pPr lvl="1"/>
            <a:r>
              <a:rPr lang="nb-NO" sz="1800" dirty="0" smtClean="0"/>
              <a:t>Fakultetene </a:t>
            </a:r>
            <a:r>
              <a:rPr lang="nb-NO" sz="1800" dirty="0"/>
              <a:t>skal iverksette tiltak som styrker </a:t>
            </a:r>
            <a:r>
              <a:rPr lang="nb-NO" sz="1800" dirty="0">
                <a:solidFill>
                  <a:srgbClr val="FF0000"/>
                </a:solidFill>
              </a:rPr>
              <a:t>studentenes integrering i fagmiljøet</a:t>
            </a:r>
            <a:r>
              <a:rPr lang="nb-NO" sz="1800" dirty="0"/>
              <a:t>. Det skal gis god oppfølging underveis i </a:t>
            </a:r>
            <a:r>
              <a:rPr lang="nb-NO" sz="1800" dirty="0" smtClean="0"/>
              <a:t>studiene</a:t>
            </a:r>
            <a:endParaRPr lang="nb-NO" sz="1800" dirty="0"/>
          </a:p>
          <a:p>
            <a:pPr lvl="0"/>
            <a:r>
              <a:rPr lang="nb-NO" sz="2000" dirty="0"/>
              <a:t>Tiltak 2: </a:t>
            </a:r>
            <a:endParaRPr lang="nb-NO" sz="2000" dirty="0" smtClean="0"/>
          </a:p>
          <a:p>
            <a:pPr lvl="1"/>
            <a:r>
              <a:rPr lang="nb-NO" sz="1800" dirty="0" smtClean="0"/>
              <a:t>Fakultetene </a:t>
            </a:r>
            <a:r>
              <a:rPr lang="nb-NO" sz="1800" dirty="0"/>
              <a:t>skal styrke studentenes læringsutbytte og utdanningens arbeidslivsrelevans gjennom </a:t>
            </a:r>
            <a:r>
              <a:rPr lang="nb-NO" sz="1800" dirty="0">
                <a:solidFill>
                  <a:srgbClr val="FF0000"/>
                </a:solidFill>
              </a:rPr>
              <a:t>mer bruk av nyskapende og studentaktive lærings- og vurderingsformer</a:t>
            </a:r>
            <a:r>
              <a:rPr lang="nb-NO" sz="1800" dirty="0"/>
              <a:t>. UiOs felles utdanningsvisjon skal gjenkjennes i alle </a:t>
            </a:r>
            <a:r>
              <a:rPr lang="nb-NO" sz="1800" dirty="0" smtClean="0"/>
              <a:t>studieprogram. </a:t>
            </a:r>
            <a:endParaRPr lang="nb-NO" sz="1800" dirty="0"/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82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211" y="708544"/>
            <a:ext cx="7921944" cy="708796"/>
          </a:xfrm>
        </p:spPr>
        <p:txBody>
          <a:bodyPr/>
          <a:lstStyle/>
          <a:p>
            <a:r>
              <a:rPr lang="nb-NO" dirty="0" smtClean="0"/>
              <a:t>Noen resultater fra året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600" dirty="0" smtClean="0"/>
              <a:t>Styrket integrering i fagmiljøet for </a:t>
            </a:r>
            <a:r>
              <a:rPr lang="nb-NO" sz="1600" dirty="0" err="1" smtClean="0"/>
              <a:t>førsteårsstudenter</a:t>
            </a:r>
            <a:endParaRPr lang="nb-NO" sz="1600" dirty="0" smtClean="0"/>
          </a:p>
          <a:p>
            <a:r>
              <a:rPr lang="nb-NO" sz="1600" dirty="0" smtClean="0"/>
              <a:t>Styrket introduksjonsopplegg</a:t>
            </a:r>
          </a:p>
          <a:p>
            <a:pPr lvl="1"/>
            <a:r>
              <a:rPr lang="nb-NO" sz="1300" dirty="0" smtClean="0"/>
              <a:t>Fagdager – ekstra velkomstdager, faglige aktiviteter, omvisninger</a:t>
            </a:r>
          </a:p>
          <a:p>
            <a:pPr lvl="1"/>
            <a:r>
              <a:rPr lang="nb-NO" sz="1300" dirty="0"/>
              <a:t>Mer personlig kontakt med studentene</a:t>
            </a:r>
          </a:p>
          <a:p>
            <a:r>
              <a:rPr lang="nb-NO" sz="1600" dirty="0"/>
              <a:t>Endringer i organisering av </a:t>
            </a:r>
            <a:r>
              <a:rPr lang="nb-NO" sz="1600" dirty="0" smtClean="0"/>
              <a:t>mottaksapparatet</a:t>
            </a:r>
          </a:p>
          <a:p>
            <a:r>
              <a:rPr lang="nb-NO" sz="1600" dirty="0" smtClean="0"/>
              <a:t>Utrede </a:t>
            </a:r>
            <a:r>
              <a:rPr lang="nb-NO" sz="1600" dirty="0" smtClean="0"/>
              <a:t>og analysere frafallstall</a:t>
            </a:r>
          </a:p>
          <a:p>
            <a:r>
              <a:rPr lang="nb-NO" sz="1600" dirty="0" smtClean="0"/>
              <a:t>Frafalls- og mobilitetsanalyse</a:t>
            </a:r>
          </a:p>
          <a:p>
            <a:r>
              <a:rPr lang="nb-NO" sz="1600" dirty="0" smtClean="0"/>
              <a:t>Programrevisjoner – med tydeliggjøring av læringsutbytte</a:t>
            </a:r>
          </a:p>
          <a:p>
            <a:r>
              <a:rPr lang="nb-NO" sz="1600" dirty="0" smtClean="0"/>
              <a:t>Praksisplasser og kontakt med arbeidslivet</a:t>
            </a:r>
          </a:p>
          <a:p>
            <a:r>
              <a:rPr lang="nb-NO" sz="1600" dirty="0" smtClean="0"/>
              <a:t>Utvikling av undervisningskompetanse</a:t>
            </a:r>
          </a:p>
          <a:p>
            <a:r>
              <a:rPr lang="nb-NO" sz="1600" dirty="0" smtClean="0"/>
              <a:t>Veiledning for undervisere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311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Flere </a:t>
            </a:r>
            <a:r>
              <a:rPr lang="nb-NO" dirty="0" err="1" smtClean="0"/>
              <a:t>resulater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Digital eksamen</a:t>
            </a:r>
          </a:p>
          <a:p>
            <a:r>
              <a:rPr lang="nb-NO" dirty="0" smtClean="0"/>
              <a:t>Utvikling av bygningsmassen</a:t>
            </a:r>
          </a:p>
          <a:p>
            <a:pPr lvl="1"/>
            <a:r>
              <a:rPr lang="nb-NO" dirty="0" smtClean="0"/>
              <a:t>Sophus Bugge</a:t>
            </a:r>
          </a:p>
          <a:p>
            <a:pPr lvl="1"/>
            <a:r>
              <a:rPr lang="nb-NO" dirty="0" smtClean="0"/>
              <a:t>Niels Treschow</a:t>
            </a:r>
          </a:p>
          <a:p>
            <a:pPr lvl="1"/>
            <a:r>
              <a:rPr lang="nb-NO" dirty="0" smtClean="0"/>
              <a:t>Georg Sverdrup</a:t>
            </a:r>
          </a:p>
          <a:p>
            <a:pPr lvl="1"/>
            <a:r>
              <a:rPr lang="nb-NO" dirty="0" smtClean="0"/>
              <a:t>++</a:t>
            </a:r>
          </a:p>
          <a:p>
            <a:r>
              <a:rPr lang="nb-NO" dirty="0" smtClean="0"/>
              <a:t>Arbeids- og miljøklimaundersøkelsen</a:t>
            </a:r>
            <a:endParaRPr lang="nb-NO" dirty="0"/>
          </a:p>
          <a:p>
            <a:r>
              <a:rPr lang="nb-NO" dirty="0" smtClean="0"/>
              <a:t>Seminar om god undervisning – dele og lære </a:t>
            </a:r>
          </a:p>
          <a:p>
            <a:endParaRPr lang="nb-NO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85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Læringspunkter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Særlig positivt:</a:t>
            </a:r>
          </a:p>
          <a:p>
            <a:pPr lvl="1"/>
            <a:r>
              <a:rPr lang="nb-NO" dirty="0" smtClean="0"/>
              <a:t>Økt </a:t>
            </a:r>
            <a:r>
              <a:rPr lang="nb-NO" dirty="0"/>
              <a:t>organisatorisk kunnskap om UiO </a:t>
            </a:r>
            <a:r>
              <a:rPr lang="nb-NO" dirty="0" smtClean="0"/>
              <a:t>og «alt </a:t>
            </a:r>
            <a:r>
              <a:rPr lang="nb-NO" dirty="0"/>
              <a:t>det gode UiO gjør» knyttet til lærings- og arbeidsmiljø. </a:t>
            </a:r>
            <a:endParaRPr lang="nb-NO" dirty="0" smtClean="0"/>
          </a:p>
          <a:p>
            <a:pPr lvl="1"/>
            <a:r>
              <a:rPr lang="nb-NO" dirty="0" smtClean="0"/>
              <a:t>Å </a:t>
            </a:r>
            <a:r>
              <a:rPr lang="nb-NO" dirty="0"/>
              <a:t>møtes på </a:t>
            </a:r>
            <a:r>
              <a:rPr lang="nb-NO" dirty="0" smtClean="0"/>
              <a:t>tvers – «nettverksbyggende»</a:t>
            </a:r>
          </a:p>
          <a:p>
            <a:pPr lvl="1"/>
            <a:r>
              <a:rPr lang="nb-NO" dirty="0" smtClean="0"/>
              <a:t>Samarbeide </a:t>
            </a:r>
            <a:r>
              <a:rPr lang="nb-NO" dirty="0"/>
              <a:t>med studentene (som for øvrig bidro meget godt i diskusjonene</a:t>
            </a:r>
            <a:r>
              <a:rPr lang="nb-NO" dirty="0" smtClean="0"/>
              <a:t>) 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044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Læringspunkter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Koordineringsgrupper </a:t>
            </a:r>
            <a:r>
              <a:rPr lang="nb-NO" sz="2000" dirty="0"/>
              <a:t>bør nedsettes i god tid før selve begivenheten finner </a:t>
            </a:r>
            <a:r>
              <a:rPr lang="nb-NO" sz="2000" dirty="0" smtClean="0"/>
              <a:t>sted </a:t>
            </a:r>
          </a:p>
          <a:p>
            <a:r>
              <a:rPr lang="nb-NO" sz="2000" dirty="0" smtClean="0"/>
              <a:t>Medlemmenes tidsbruk: mer </a:t>
            </a:r>
            <a:r>
              <a:rPr lang="nb-NO" sz="2000" dirty="0"/>
              <a:t>tid til arbeidet for å kunne «gjøre mer av alt» </a:t>
            </a:r>
            <a:endParaRPr lang="nb-NO" sz="2000" dirty="0" smtClean="0"/>
          </a:p>
          <a:p>
            <a:r>
              <a:rPr lang="nb-NO" sz="2000" dirty="0" smtClean="0"/>
              <a:t>Vitenskapelig representasjon i gruppen </a:t>
            </a:r>
            <a:endParaRPr lang="nb-NO" sz="2000" dirty="0"/>
          </a:p>
          <a:p>
            <a:r>
              <a:rPr lang="nb-NO" sz="2000" dirty="0"/>
              <a:t>Gruppen fikk svært god oversikt over aktiviteter i tilknytting til </a:t>
            </a:r>
            <a:r>
              <a:rPr lang="nb-NO" sz="2000" dirty="0" smtClean="0"/>
              <a:t>året</a:t>
            </a:r>
          </a:p>
          <a:p>
            <a:pPr lvl="1"/>
            <a:r>
              <a:rPr lang="nb-NO" sz="1700" dirty="0" smtClean="0"/>
              <a:t>Denne </a:t>
            </a:r>
            <a:r>
              <a:rPr lang="nb-NO" sz="1700" dirty="0"/>
              <a:t>oversikten kunne man med fordel ha delt med flere hvis i relevante kanaler og fora. </a:t>
            </a:r>
          </a:p>
          <a:p>
            <a:r>
              <a:rPr lang="nb-NO" sz="2000" dirty="0"/>
              <a:t>Viktigheten og merverdien av å ha studenter med i gruppen ble understreket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76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Koordineringsgruppens sammensetning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Én </a:t>
            </a:r>
            <a:r>
              <a:rPr lang="nb-NO" dirty="0"/>
              <a:t>representant fra hvert fakultet, museene og universitetsbiblioteket og studentparlamentet (to representanter</a:t>
            </a:r>
            <a:r>
              <a:rPr lang="nb-NO" dirty="0" smtClean="0"/>
              <a:t>)</a:t>
            </a:r>
          </a:p>
          <a:p>
            <a:r>
              <a:rPr lang="nb-NO" dirty="0"/>
              <a:t>É</a:t>
            </a:r>
            <a:r>
              <a:rPr lang="nb-NO" dirty="0" smtClean="0"/>
              <a:t>n </a:t>
            </a:r>
            <a:r>
              <a:rPr lang="nb-NO" dirty="0"/>
              <a:t>representant fra Avd. for personalstøtte, Avd. for fagstøtte, Eiendomsavdelingen og USIT i LOS. </a:t>
            </a:r>
            <a:endParaRPr lang="nb-NO" dirty="0" smtClean="0"/>
          </a:p>
          <a:p>
            <a:r>
              <a:rPr lang="nb-NO" dirty="0" smtClean="0"/>
              <a:t>Koordineringsgruppen </a:t>
            </a:r>
            <a:r>
              <a:rPr lang="nb-NO" dirty="0"/>
              <a:t>ble ledet av Enhet for lederstøtte.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13.03.2017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660057"/>
      </p:ext>
    </p:extLst>
  </p:cSld>
  <p:clrMapOvr>
    <a:masterClrMapping/>
  </p:clrMapOvr>
</p:sld>
</file>

<file path=ppt/theme/theme1.xml><?xml version="1.0" encoding="utf-8"?>
<a:theme xmlns:a="http://schemas.openxmlformats.org/drawingml/2006/main" name="uio-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uio-norsk16-10</Template>
  <TotalTime>1760</TotalTime>
  <Words>328</Words>
  <Application>Microsoft Office PowerPoint</Application>
  <PresentationFormat>On-screen Show (16:10)</PresentationFormat>
  <Paragraphs>59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uio-norsk16-10</vt:lpstr>
      <vt:lpstr>Lærings- og arbeidsmiljøåret 2016 </vt:lpstr>
      <vt:lpstr>Årsplanstiltak (2016-218) som bygger opp under satsningsåret</vt:lpstr>
      <vt:lpstr>Noen resultater fra året</vt:lpstr>
      <vt:lpstr>Flere resulater</vt:lpstr>
      <vt:lpstr>Læringspunkter</vt:lpstr>
      <vt:lpstr>Læringspunkter</vt:lpstr>
      <vt:lpstr>Koordineringsgruppens sammensetning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Bente Hennie Strandh</dc:creator>
  <cp:lastModifiedBy>Bente Hennie Strandh</cp:lastModifiedBy>
  <cp:revision>76</cp:revision>
  <cp:lastPrinted>2016-04-05T14:53:51Z</cp:lastPrinted>
  <dcterms:created xsi:type="dcterms:W3CDTF">2015-12-07T09:07:02Z</dcterms:created>
  <dcterms:modified xsi:type="dcterms:W3CDTF">2017-03-13T11:29:26Z</dcterms:modified>
</cp:coreProperties>
</file>