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57" r:id="rId2"/>
    <p:sldId id="258" r:id="rId3"/>
    <p:sldId id="277" r:id="rId4"/>
    <p:sldId id="262" r:id="rId5"/>
    <p:sldId id="278" r:id="rId6"/>
    <p:sldId id="260" r:id="rId7"/>
    <p:sldId id="265" r:id="rId8"/>
    <p:sldId id="282" r:id="rId9"/>
    <p:sldId id="268" r:id="rId10"/>
    <p:sldId id="269" r:id="rId11"/>
    <p:sldId id="270" r:id="rId12"/>
    <p:sldId id="271" r:id="rId13"/>
    <p:sldId id="272" r:id="rId14"/>
    <p:sldId id="273" r:id="rId15"/>
    <p:sldId id="279" r:id="rId16"/>
    <p:sldId id="280" r:id="rId17"/>
    <p:sldId id="274" r:id="rId18"/>
    <p:sldId id="290" r:id="rId19"/>
    <p:sldId id="283" r:id="rId20"/>
    <p:sldId id="284" r:id="rId21"/>
    <p:sldId id="285" r:id="rId22"/>
    <p:sldId id="288" r:id="rId23"/>
    <p:sldId id="298" r:id="rId24"/>
    <p:sldId id="289" r:id="rId25"/>
    <p:sldId id="295" r:id="rId26"/>
    <p:sldId id="293" r:id="rId27"/>
    <p:sldId id="291" r:id="rId28"/>
    <p:sldId id="296" r:id="rId29"/>
    <p:sldId id="297" r:id="rId30"/>
    <p:sldId id="292" r:id="rId31"/>
    <p:sldId id="294" r:id="rId32"/>
    <p:sldId id="281" r:id="rId3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8E8E8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111" d="100"/>
          <a:sy n="111" d="100"/>
        </p:scale>
        <p:origin x="-10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7F049-162B-4042-B065-FC0698B1C871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A7545-7054-4BA1-B116-25552E9BC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895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A7545-7054-4BA1-B116-25552E9BC05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198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CD68C93-2822-4297-80C7-474BD7447BFF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A5CD227-0429-43E8-8C6B-78DC789CF77E}" type="slidenum">
              <a:rPr lang="nb-NO" smtClean="0"/>
              <a:t>‹#›</a:t>
            </a:fld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o/url?sa=i&amp;rct=j&amp;q=&amp;esrc=s&amp;frm=1&amp;source=images&amp;cd=&amp;cad=rja&amp;uact=8&amp;ved=0CAcQjRw&amp;url=http://uv-net.uio.no/wpmu/hedda/2014/03/04/open-phd-positions-available-at-the-department-of-education-in-university-of-oslo/&amp;ei=fqTAVI-0N8bGPcXEgKgL&amp;bvm=bv.83829542,d.ZWU&amp;psig=AFQjCNETiGcnwUiPpHRhc2kjMEZNS3kWGg&amp;ust=142199756469590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inspera.no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4581128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/>
              <a:t>Digital eksamen på grunnkurs i kjemi: erfaringer, muligheter og </a:t>
            </a:r>
            <a:r>
              <a:rPr lang="nb-NO" sz="3200" b="1" dirty="0" smtClean="0"/>
              <a:t>begrensninger</a:t>
            </a:r>
            <a:endParaRPr lang="nb-NO" sz="3200" b="1" dirty="0"/>
          </a:p>
          <a:p>
            <a:r>
              <a:rPr lang="nb-NO" sz="2800" dirty="0" smtClean="0"/>
              <a:t>  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800" i="1" dirty="0"/>
              <a:t>Professor</a:t>
            </a:r>
            <a:r>
              <a:rPr lang="nb-NO" sz="2800" dirty="0"/>
              <a:t> </a:t>
            </a:r>
            <a:r>
              <a:rPr lang="nb-NO" sz="2800" i="1" dirty="0"/>
              <a:t>Carl Henrik </a:t>
            </a:r>
            <a:r>
              <a:rPr lang="nb-NO" sz="2800" i="1" dirty="0" smtClean="0"/>
              <a:t>Gørbitz</a:t>
            </a:r>
            <a:r>
              <a:rPr lang="nb-NO" sz="2800" i="1" dirty="0"/>
              <a:t>, </a:t>
            </a:r>
            <a:r>
              <a:rPr lang="nb-NO" sz="2800" i="1" dirty="0" smtClean="0"/>
              <a:t>MNF, UiO</a:t>
            </a:r>
            <a:endParaRPr lang="nb-NO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2838">
            <a:off x="2771005" y="683573"/>
            <a:ext cx="5720308" cy="3228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http://uv-net.uio.no/wpmu/hedda/files/2010/12/uio-logo-ny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512168" cy="139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10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5445224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H14: 238 studenter oppe til eksamen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594928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nb-NO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22 studenter hadde digital utgave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596316" cy="48965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51920" y="3140968"/>
            <a:ext cx="4464496" cy="172819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i="1" dirty="0">
                <a:latin typeface="Arial" panose="020B0604020202020204" pitchFamily="34" charset="0"/>
                <a:cs typeface="Arial" panose="020B0604020202020204" pitchFamily="34" charset="0"/>
              </a:rPr>
              <a:t>kjemi for ikke-kjemikere</a:t>
            </a:r>
          </a:p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447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1"/>
          <a:stretch/>
        </p:blipFill>
        <p:spPr bwMode="auto">
          <a:xfrm>
            <a:off x="956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7" r="-2" b="88453"/>
          <a:stretch/>
        </p:blipFill>
        <p:spPr bwMode="auto">
          <a:xfrm>
            <a:off x="4246951" y="0"/>
            <a:ext cx="4932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44824"/>
            <a:ext cx="3019425" cy="3838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3500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412776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Du har valgt å avholde digital eksamen i emnet KJM1001 tirsdag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16/12 kl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. 09.00-13.00.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Det er viktig at vi i forkant av eksamen gjennomfører en testeksamen,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både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for å installere den nødvendige "Safe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Exam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" på alle </a:t>
            </a:r>
          </a:p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studentenes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laptoper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og for å sikre at alle kommer inn i systemet og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har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fullført en leveringsoppgave inne i systemet. </a:t>
            </a:r>
            <a:endParaRPr lang="nb-NO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Det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første du må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gjøre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, er å finne frem den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laptopen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du skal bruke på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eksamen.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476672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E-post sendt til studentene: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568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412776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Du har valgt å avholde digital eksamen i emnet KJM1001 tirsdag 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16/12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kl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. 09.00-13.00.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Det er viktig at vi i forkant av eksamen gjennomfører en testeksamen,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både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for å installere den nødvendige "</a:t>
            </a:r>
            <a:r>
              <a:rPr lang="nb-NO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 </a:t>
            </a:r>
            <a:r>
              <a:rPr lang="nb-NO" sz="2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</a:t>
            </a:r>
            <a:r>
              <a:rPr lang="nb-NO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" på alle </a:t>
            </a:r>
          </a:p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studentenes </a:t>
            </a:r>
            <a:r>
              <a:rPr lang="nb-NO" sz="2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laptoper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og for å sikre at alle kommer inn i systemet og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har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fullført en leveringsoppgave inne i systemet. </a:t>
            </a:r>
            <a:endParaRPr lang="nb-NO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Det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første du må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gjøre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, er å finne frem den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laptopen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du skal bruke på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eksamen.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476672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E-post sendt til studentene: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92886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92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3" name="Rectangle 2"/>
          <p:cNvSpPr/>
          <p:nvPr/>
        </p:nvSpPr>
        <p:spPr>
          <a:xfrm>
            <a:off x="395536" y="692696"/>
            <a:ext cx="82089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Åpne en nettleser og gå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hit: </a:t>
            </a:r>
            <a:r>
              <a:rPr lang="nb-NO" sz="2800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www.uio.inspera.no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/>
              <a:t> </a:t>
            </a:r>
          </a:p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Logg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deg inn med brukernavn og passord fra vedlegget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testeksamen_Part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(kandidatnummer)" i denne e-posten.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…. 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Følg instruksjonene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som gjelder for installering av Safe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Exam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Når du er inne i såkalt "Safe </a:t>
            </a:r>
            <a:r>
              <a:rPr lang="nb-N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Exam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" har du 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ikke tilgang til filer på </a:t>
            </a:r>
            <a:r>
              <a:rPr lang="nb-NO" sz="2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datamskinen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din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Når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du har logget deg inn for andre gang, kan du starte testeksamen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8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1052736"/>
            <a:ext cx="576064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Spørsmålstyper</a:t>
            </a:r>
            <a:endParaRPr lang="nb-N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2132856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 på testeksamen </a:t>
            </a:r>
            <a:r>
              <a:rPr lang="nb-NO" sz="28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uio.inspera.no/</a:t>
            </a:r>
            <a:r>
              <a:rPr lang="nb-NO" sz="2800" dirty="0" err="1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</a:t>
            </a:r>
            <a:endParaRPr lang="nb-NO" sz="28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43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8165959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1259632" y="2276872"/>
            <a:ext cx="1296144" cy="360040"/>
          </a:xfrm>
          <a:prstGeom prst="rect">
            <a:avLst/>
          </a:prstGeom>
          <a:solidFill>
            <a:srgbClr val="FFFF00">
              <a:alpha val="300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Box 3"/>
          <p:cNvSpPr txBox="1"/>
          <p:nvPr/>
        </p:nvSpPr>
        <p:spPr>
          <a:xfrm>
            <a:off x="899592" y="5733256"/>
            <a:ext cx="42578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30 oppgaver rettet automatisk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10 oppgaver rettet </a:t>
            </a: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manuelt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6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1052736"/>
            <a:ext cx="576064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Erfaringer - praktisk</a:t>
            </a:r>
            <a:endParaRPr lang="nb-N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2132856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Strømforsyning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2780928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Reserve PC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342900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Oppgavesett på papir?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3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1052736"/>
            <a:ext cx="576064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Erfaringer - student</a:t>
            </a:r>
            <a:endParaRPr lang="nb-N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7886700" cy="1666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35" y="2924944"/>
            <a:ext cx="8836449" cy="3137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85184"/>
            <a:ext cx="7019925" cy="128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86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1052736"/>
            <a:ext cx="576064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Erfaringer - lærer</a:t>
            </a:r>
            <a:endParaRPr lang="nb-N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198884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Oversiktlig, enkelt, tidsbesparende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140968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Tilgjengelig verktøy tillater et overraskende vidt spenn av oppgaver innenfor vårt fagfelt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4149080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Har gjort nyttige erfaringer mht. oppgaveutforming og poengtildeling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2564904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Potensielt mer rettferdig sensur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9632" y="6093296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Vil klart bli brukt igjen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9632" y="5157192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Noen oppgaver (her 25%) må rettes manuelt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66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196752"/>
            <a:ext cx="70567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1. Mulighet for å endre poengtildelingen til enkeltoppgaver etter at eksamen er avviklet.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2. Mer finmasket system for poengtildeling. 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3. Enklere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scanning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gjennom samme oppgave for alle kandidater 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4. Kombinasjon av "multiple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" sammen med "hot spots" i figurer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5. Oversikt over alle gitte karakterer for alle kandidater i regnearkformat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3568" y="404664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ips til forbedringer: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16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052736"/>
            <a:ext cx="6912768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Hvordan bør en oppgave i kjemi utformes og karaktersettes?</a:t>
            </a:r>
            <a:endParaRPr lang="nb-N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4221088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Unngå at studentene får poeng ved ren 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gjetting</a:t>
            </a:r>
            <a:endParaRPr lang="nb-NO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2636912"/>
            <a:ext cx="63367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Sikre at innsikt, </a:t>
            </a:r>
            <a:r>
              <a:rPr lang="nb-NO" sz="2800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også når den ikke er god nok til å gi et 100 % riktig svar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gir poeng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25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539944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6056" y="1988840"/>
            <a:ext cx="9525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  <a:latin typeface="Bradley Hand ITC" panose="03070402050302030203" pitchFamily="66" charset="0"/>
              </a:rPr>
              <a:t>61,9</a:t>
            </a:r>
            <a:endParaRPr lang="nb-NO" sz="32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3501008"/>
            <a:ext cx="5390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Trinn 1: Finn antall gasspartikler 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221088"/>
            <a:ext cx="3907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Trinn 2: </a:t>
            </a:r>
            <a:r>
              <a:rPr lang="nb-N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Beregn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trykket 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 descr="http://upload.wikimedia.org/wikipedia/commons/6/6c/Nitrogen-3D-vd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01208"/>
            <a:ext cx="1584176" cy="119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95736" y="5661248"/>
            <a:ext cx="267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Hydrogengass, H</a:t>
            </a:r>
            <a:r>
              <a:rPr lang="nb-NO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b-NO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7" name="Picture 7" descr="C:\bn\src.20141121.130220.0\plugins\kiosk\icons\shapes\sphe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373216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372200" y="5661248"/>
            <a:ext cx="2359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Heliumgass, He</a:t>
            </a:r>
            <a:endParaRPr lang="nb-NO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1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5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539944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6056" y="1988840"/>
            <a:ext cx="9525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b="1" dirty="0" smtClean="0">
                <a:solidFill>
                  <a:srgbClr val="0070C0"/>
                </a:solidFill>
                <a:latin typeface="Bradley Hand ITC" panose="03070402050302030203" pitchFamily="66" charset="0"/>
              </a:rPr>
              <a:t>30,9</a:t>
            </a:r>
            <a:endParaRPr lang="nb-NO" sz="32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3501008"/>
            <a:ext cx="5390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Trinn 1: Finn antall gasspartikler 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221088"/>
            <a:ext cx="3907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Trinn 2: </a:t>
            </a:r>
            <a:r>
              <a:rPr lang="nb-N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Beregn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trykket 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 descr="http://upload.wikimedia.org/wikipedia/commons/6/6c/Nitrogen-3D-vd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01208"/>
            <a:ext cx="1584176" cy="119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95736" y="5661248"/>
            <a:ext cx="267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Hydrogengass, H</a:t>
            </a:r>
            <a:r>
              <a:rPr lang="nb-NO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b-NO" sz="2400" baseline="-25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7" name="Picture 7" descr="C:\bn\src.20141121.130220.0\plugins\kiosk\icons\shapes\sphe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373216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372200" y="5661248"/>
            <a:ext cx="2359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Heliumgass, He</a:t>
            </a:r>
            <a:endParaRPr lang="nb-NO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3640976">
            <a:off x="5548141" y="3040647"/>
            <a:ext cx="1584176" cy="21602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6031000" y="3861048"/>
            <a:ext cx="26997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Svar dersom man </a:t>
            </a:r>
          </a:p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regner med He</a:t>
            </a:r>
            <a:r>
              <a:rPr lang="nb-NO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b-NO" sz="2400" baseline="-25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1000" y="4725144"/>
            <a:ext cx="3078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Skal ha 1 av 2 poeng</a:t>
            </a:r>
            <a:endParaRPr lang="nb-NO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77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92696"/>
            <a:ext cx="7704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Oppgaver som skal rettes digitalt bør bare omhandle 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ett enkelt konsept</a:t>
            </a:r>
            <a:endParaRPr lang="nb-NO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Ikke stille spørsmål som </a:t>
            </a:r>
          </a:p>
          <a:p>
            <a:pPr marL="457200" indent="-457200">
              <a:buFont typeface="Arial" charset="0"/>
              <a:buChar char="•"/>
            </a:pP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Krever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mellomregninger</a:t>
            </a:r>
            <a:endParaRPr lang="nb-NO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Viser 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blandet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kompetanse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552" y="4005064"/>
            <a:ext cx="8208912" cy="21602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400" b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Oppgave 14</a:t>
            </a:r>
          </a:p>
          <a:p>
            <a:endParaRPr lang="nb-NO" sz="24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marL="342900" indent="-342900">
              <a:buAutoNum type="alphaLcParenR"/>
            </a:pPr>
            <a:r>
              <a:rPr lang="nb-NO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Hva er navnet på Norges nasjonalfugl?</a:t>
            </a:r>
          </a:p>
          <a:p>
            <a:pPr marL="342900" indent="-342900">
              <a:buAutoNum type="alphaLcParenR"/>
            </a:pPr>
            <a:endParaRPr lang="nb-NO" sz="24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342900" indent="-342900">
              <a:buAutoNum type="alphaLcParenR"/>
            </a:pPr>
            <a:r>
              <a:rPr lang="nb-NO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Beskriv ulike modeller for variasjonen i </a:t>
            </a:r>
            <a:r>
              <a:rPr lang="nb-NO" sz="240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lemenbestanaden</a:t>
            </a:r>
            <a:r>
              <a:rPr lang="nb-NO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.</a:t>
            </a:r>
          </a:p>
          <a:p>
            <a:endParaRPr lang="nb-NO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1988840"/>
            <a:ext cx="5184576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66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908720"/>
            <a:ext cx="822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landet som ikke ligger i Europa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3608" y="2204864"/>
            <a:ext cx="360040" cy="3600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1043608" y="2708920"/>
            <a:ext cx="360040" cy="3600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1043608" y="3212976"/>
            <a:ext cx="360040" cy="3600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1043608" y="3717032"/>
            <a:ext cx="360040" cy="3600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043608" y="4221088"/>
            <a:ext cx="360040" cy="3600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1619672" y="2132856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Sverige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19672" y="2636912"/>
            <a:ext cx="150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England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19672" y="3140968"/>
            <a:ext cx="1083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Brasil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19672" y="3645024"/>
            <a:ext cx="1305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Spania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19672" y="4149080"/>
            <a:ext cx="110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Polen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39952" y="2492896"/>
            <a:ext cx="3960440" cy="208823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20 % sjanse for riktig svar ved ren gjetting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608" y="3140968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 smtClean="0">
                <a:solidFill>
                  <a:schemeClr val="bg1"/>
                </a:solidFill>
              </a:rPr>
              <a:t>X</a:t>
            </a:r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03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590352"/>
              </p:ext>
            </p:extLst>
          </p:nvPr>
        </p:nvGraphicFramePr>
        <p:xfrm>
          <a:off x="755576" y="2204864"/>
          <a:ext cx="7776864" cy="27363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547261">
                <a:tc>
                  <a:txBody>
                    <a:bodyPr/>
                    <a:lstStyle/>
                    <a:p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Afrika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Danmark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Kongo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90872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riktig verdensdel for hvert land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8087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215967"/>
              </p:ext>
            </p:extLst>
          </p:nvPr>
        </p:nvGraphicFramePr>
        <p:xfrm>
          <a:off x="755576" y="2204864"/>
          <a:ext cx="7776864" cy="27363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547261">
                <a:tc>
                  <a:txBody>
                    <a:bodyPr/>
                    <a:lstStyle/>
                    <a:p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Afrika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Danmark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poeng</a:t>
                      </a:r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poeng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Kongo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poeng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poeng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90872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riktig verdensdel for hvert land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70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353829"/>
              </p:ext>
            </p:extLst>
          </p:nvPr>
        </p:nvGraphicFramePr>
        <p:xfrm>
          <a:off x="755576" y="2204864"/>
          <a:ext cx="7776864" cy="27363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547261">
                <a:tc>
                  <a:txBody>
                    <a:bodyPr/>
                    <a:lstStyle/>
                    <a:p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Afrika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Danmark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poeng</a:t>
                      </a:r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nb-NO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poeng</a:t>
                      </a:r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nb-NO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poeng</a:t>
                      </a: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nb-NO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poeng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nb-NO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poeng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poeng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Kongo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nb-NO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poeng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poeng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nb-NO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poeng</a:t>
                      </a: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nb-NO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poeng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nb-NO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poeng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poeng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90872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riktig verdensdel for hvert land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1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86439"/>
              </p:ext>
            </p:extLst>
          </p:nvPr>
        </p:nvGraphicFramePr>
        <p:xfrm>
          <a:off x="755576" y="2204864"/>
          <a:ext cx="7776864" cy="27363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547261">
                <a:tc>
                  <a:txBody>
                    <a:bodyPr/>
                    <a:lstStyle/>
                    <a:p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Afrika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Danmark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Kongo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90872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riktig verdensdel for hvert land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5445224"/>
            <a:ext cx="1486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 poeng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5469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867931"/>
              </p:ext>
            </p:extLst>
          </p:nvPr>
        </p:nvGraphicFramePr>
        <p:xfrm>
          <a:off x="755576" y="2204864"/>
          <a:ext cx="7776864" cy="27363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547261">
                <a:tc>
                  <a:txBody>
                    <a:bodyPr/>
                    <a:lstStyle/>
                    <a:p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Afrika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Danmark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Kongo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90872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riktig verdensdel for hvert land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5445224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0,5 poeng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46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856557"/>
              </p:ext>
            </p:extLst>
          </p:nvPr>
        </p:nvGraphicFramePr>
        <p:xfrm>
          <a:off x="755576" y="2204864"/>
          <a:ext cx="7776864" cy="27363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547261">
                <a:tc>
                  <a:txBody>
                    <a:bodyPr/>
                    <a:lstStyle/>
                    <a:p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Afrika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Danmark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Kongo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90872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riktig verdensdel for hvert land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5445224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1,0 poeng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416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196535"/>
              </p:ext>
            </p:extLst>
          </p:nvPr>
        </p:nvGraphicFramePr>
        <p:xfrm>
          <a:off x="755576" y="2204864"/>
          <a:ext cx="7776864" cy="27363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547261">
                <a:tc>
                  <a:txBody>
                    <a:bodyPr/>
                    <a:lstStyle/>
                    <a:p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Afrika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Danmark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Kongo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nb-NO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nb-NO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90872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riktig verdensdel for hvert land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5445224"/>
            <a:ext cx="1486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0 poeng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1126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268760"/>
            <a:ext cx="56140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Alle svaralternativer skal være plausible</a:t>
            </a:r>
          </a:p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(«gode </a:t>
            </a:r>
            <a:r>
              <a:rPr lang="nb-NO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distraktorer</a:t>
            </a: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») 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2420888"/>
            <a:ext cx="7462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Hvordan blir temperaturen i morgen i forhold til i dag?</a:t>
            </a:r>
            <a:endParaRPr lang="nb-NO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3068960"/>
            <a:ext cx="6883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chemeClr val="tx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Kaldere</a:t>
            </a: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Uendret		</a:t>
            </a:r>
            <a:r>
              <a:rPr lang="nb-NO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Varmere</a:t>
            </a:r>
            <a:endParaRPr lang="nb-NO" sz="24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navn på fugler som ikke kan fly (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 eller flere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464083"/>
              </p:ext>
            </p:extLst>
          </p:nvPr>
        </p:nvGraphicFramePr>
        <p:xfrm>
          <a:off x="827584" y="1700808"/>
          <a:ext cx="6192688" cy="4720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20446"/>
                <a:gridCol w="2072242"/>
              </a:tblGrid>
              <a:tr h="472052"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Kjøttmeis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Ravn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Struts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Gribbe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Pingvin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Kongeørn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Fugl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Grågås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Hegre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Lomvi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13805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navn på fugler som ikke kan fly (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 eller flere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410169"/>
              </p:ext>
            </p:extLst>
          </p:nvPr>
        </p:nvGraphicFramePr>
        <p:xfrm>
          <a:off x="827584" y="1700808"/>
          <a:ext cx="6192688" cy="4720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20446"/>
                <a:gridCol w="2072242"/>
              </a:tblGrid>
              <a:tr h="472052"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Kjøttmeis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Ravn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Struts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poeng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Gribbe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Pingvin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poeng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Kongeørn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Fugl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Grågås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Hegre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Lomvi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119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navn på fugler som ikke kan fly (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 eller flere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118262"/>
              </p:ext>
            </p:extLst>
          </p:nvPr>
        </p:nvGraphicFramePr>
        <p:xfrm>
          <a:off x="827584" y="1700808"/>
          <a:ext cx="6192688" cy="4720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20446"/>
                <a:gridCol w="2072242"/>
              </a:tblGrid>
              <a:tr h="472052"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Kjøttmeis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poeng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Ravn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Struts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poeng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Gribbe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Pingvin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poeng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Kongeørn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Fugl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Grågås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Hegre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Lomvi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poeng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66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navn på fugler som ikke kan fly (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 eller flere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559441"/>
              </p:ext>
            </p:extLst>
          </p:nvPr>
        </p:nvGraphicFramePr>
        <p:xfrm>
          <a:off x="827584" y="1700808"/>
          <a:ext cx="6192688" cy="4720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20446"/>
                <a:gridCol w="2072242"/>
              </a:tblGrid>
              <a:tr h="472052"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Kjøttmeis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Ravn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Struts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Gribbe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Pingvin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Kongeørn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Fugl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Grågås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Hegre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Lomvi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08304" y="5949280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 poeng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navn på fugler som ikke kan fly (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 eller flere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040447"/>
              </p:ext>
            </p:extLst>
          </p:nvPr>
        </p:nvGraphicFramePr>
        <p:xfrm>
          <a:off x="827584" y="1700808"/>
          <a:ext cx="6192688" cy="4720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20446"/>
                <a:gridCol w="2072242"/>
              </a:tblGrid>
              <a:tr h="472052"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Kjøttmeis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- 0,25 poeng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Ravn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- 0,25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Struts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poeng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Gribbe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- 0,25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Pingvin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poeng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Kongeørn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- 0,25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Fugl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- 0,25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Grågås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- 0,25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Hegre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- 0,25 poeng</a:t>
                      </a: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Lomvi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- 0,25 poeng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1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Kryss av navn på fugler som ikke kan fly (</a:t>
            </a:r>
            <a:r>
              <a:rPr lang="nb-NO" sz="2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 eller flere</a:t>
            </a: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(2 poeng)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560958"/>
              </p:ext>
            </p:extLst>
          </p:nvPr>
        </p:nvGraphicFramePr>
        <p:xfrm>
          <a:off x="827584" y="1700808"/>
          <a:ext cx="6192688" cy="4720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20446"/>
                <a:gridCol w="2072242"/>
              </a:tblGrid>
              <a:tr h="472052">
                <a:tc>
                  <a:txBody>
                    <a:bodyPr/>
                    <a:lstStyle/>
                    <a:p>
                      <a:r>
                        <a:rPr lang="nb-NO" sz="24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Kjøttmeis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8E8E8"/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Ravn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Struts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Gribbe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Pingvin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Kongeørn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Fugl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Grågås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Hegre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nb-NO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Lomvi</a:t>
                      </a:r>
                      <a:endParaRPr lang="nb-N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nb-NO" sz="2400" b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08304" y="5949280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0 poeng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8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6912768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Oppsummering</a:t>
            </a:r>
            <a:endParaRPr lang="nb-N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988840"/>
            <a:ext cx="6369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200" dirty="0" smtClean="0"/>
              <a:t>Dette har noe for seg også i realfag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2636912"/>
            <a:ext cx="3889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Krever planlegging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7" y="3284984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Høster </a:t>
            </a: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erfaring mht. 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oppgavetyper og </a:t>
            </a:r>
            <a:b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poenggivning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577" y="4941168"/>
            <a:ext cx="712879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Noen oppgaver må rettes manuelt selv på en digital eksamen </a:t>
            </a:r>
          </a:p>
          <a:p>
            <a:pPr marL="742950" lvl="1" indent="-285750">
              <a:buFont typeface="Arial" charset="0"/>
              <a:buChar char="•"/>
            </a:pPr>
            <a:r>
              <a:rPr lang="nb-N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(~25 % for KJM1001)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6056" y="3140968"/>
            <a:ext cx="3960440" cy="1728192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400" dirty="0" smtClean="0">
                <a:solidFill>
                  <a:srgbClr val="FFFF00"/>
                </a:solidFill>
              </a:rPr>
              <a:t>Automatisk retting </a:t>
            </a:r>
            <a:r>
              <a:rPr lang="nb-NO" sz="2400" dirty="0" smtClean="0"/>
              <a:t>krever:</a:t>
            </a:r>
          </a:p>
          <a:p>
            <a:r>
              <a:rPr lang="nb-NO" sz="2400" dirty="0" smtClean="0"/>
              <a:t>- Mange </a:t>
            </a:r>
            <a:r>
              <a:rPr lang="nb-NO" sz="2400" dirty="0" smtClean="0"/>
              <a:t>oppgaver</a:t>
            </a:r>
          </a:p>
          <a:p>
            <a:r>
              <a:rPr lang="nb-NO" sz="2400" dirty="0" smtClean="0"/>
              <a:t>- Ett </a:t>
            </a:r>
            <a:r>
              <a:rPr lang="nb-NO" sz="2400" dirty="0" smtClean="0"/>
              <a:t>konsept i hver oppgave</a:t>
            </a:r>
          </a:p>
          <a:p>
            <a:r>
              <a:rPr lang="nb-NO" sz="2400" dirty="0" smtClean="0"/>
              <a:t>- Mange </a:t>
            </a:r>
            <a:r>
              <a:rPr lang="nb-NO" sz="2400" dirty="0" smtClean="0"/>
              <a:t>deloppgaver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22015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1308</TotalTime>
  <Words>959</Words>
  <Application>Microsoft Office PowerPoint</Application>
  <PresentationFormat>On-screen Show (4:3)</PresentationFormat>
  <Paragraphs>301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Metro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 Henrik Gørbitz</dc:creator>
  <cp:lastModifiedBy>Carl Henrik Gørbitz</cp:lastModifiedBy>
  <cp:revision>30</cp:revision>
  <dcterms:created xsi:type="dcterms:W3CDTF">2015-01-21T15:07:25Z</dcterms:created>
  <dcterms:modified xsi:type="dcterms:W3CDTF">2015-01-27T13:23:20Z</dcterms:modified>
</cp:coreProperties>
</file>