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20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20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20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2000" kern="1200">
        <a:solidFill>
          <a:schemeClr val="tx1"/>
        </a:solidFill>
        <a:latin typeface="Arial" charset="0"/>
        <a:ea typeface="ヒラギノ角ゴ Pro W3" charset="-128"/>
        <a:cs typeface="ヒラギノ角ゴ Pro W3"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257" autoAdjust="0"/>
  </p:normalViewPr>
  <p:slideViewPr>
    <p:cSldViewPr>
      <p:cViewPr>
        <p:scale>
          <a:sx n="110" d="100"/>
          <a:sy n="110" d="100"/>
        </p:scale>
        <p:origin x="-1644" y="-72"/>
      </p:cViewPr>
      <p:guideLst>
        <p:guide orient="horz" pos="2160"/>
        <p:guide pos="672"/>
        <p:guide pos="5472"/>
        <p:guide pos="1008"/>
        <p:guide pos="1152"/>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0A58268-A795-4D5D-AB5E-08E3160CE613}" type="datetimeFigureOut">
              <a:rPr lang="nb-NO" smtClean="0"/>
              <a:t>25.10.2016</a:t>
            </a:fld>
            <a:endParaRPr lang="nb-NO"/>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94B5405-7851-4073-963F-E1FE0F61548B}" type="slidenum">
              <a:rPr lang="nb-NO" smtClean="0"/>
              <a:t>‹#›</a:t>
            </a:fld>
            <a:endParaRPr lang="nb-NO"/>
          </a:p>
        </p:txBody>
      </p:sp>
    </p:spTree>
    <p:extLst>
      <p:ext uri="{BB962C8B-B14F-4D97-AF65-F5344CB8AC3E}">
        <p14:creationId xmlns:p14="http://schemas.microsoft.com/office/powerpoint/2010/main" val="2016482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594B5405-7851-4073-963F-E1FE0F61548B}" type="slidenum">
              <a:rPr lang="nb-NO" smtClean="0"/>
              <a:t>1</a:t>
            </a:fld>
            <a:endParaRPr lang="nb-NO"/>
          </a:p>
        </p:txBody>
      </p:sp>
    </p:spTree>
    <p:extLst>
      <p:ext uri="{BB962C8B-B14F-4D97-AF65-F5344CB8AC3E}">
        <p14:creationId xmlns:p14="http://schemas.microsoft.com/office/powerpoint/2010/main" val="12093391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594B5405-7851-4073-963F-E1FE0F61548B}" type="slidenum">
              <a:rPr lang="nb-NO" smtClean="0"/>
              <a:t>2</a:t>
            </a:fld>
            <a:endParaRPr lang="nb-NO"/>
          </a:p>
        </p:txBody>
      </p:sp>
    </p:spTree>
    <p:extLst>
      <p:ext uri="{BB962C8B-B14F-4D97-AF65-F5344CB8AC3E}">
        <p14:creationId xmlns:p14="http://schemas.microsoft.com/office/powerpoint/2010/main" val="9801010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594B5405-7851-4073-963F-E1FE0F61548B}" type="slidenum">
              <a:rPr lang="nb-NO" smtClean="0"/>
              <a:t>3</a:t>
            </a:fld>
            <a:endParaRPr lang="nb-NO"/>
          </a:p>
        </p:txBody>
      </p:sp>
    </p:spTree>
    <p:extLst>
      <p:ext uri="{BB962C8B-B14F-4D97-AF65-F5344CB8AC3E}">
        <p14:creationId xmlns:p14="http://schemas.microsoft.com/office/powerpoint/2010/main" val="29014634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nb-NO" dirty="0"/>
          </a:p>
        </p:txBody>
      </p:sp>
      <p:sp>
        <p:nvSpPr>
          <p:cNvPr id="4" name="Slide Number Placeholder 3"/>
          <p:cNvSpPr>
            <a:spLocks noGrp="1"/>
          </p:cNvSpPr>
          <p:nvPr>
            <p:ph type="sldNum" sz="quarter" idx="10"/>
          </p:nvPr>
        </p:nvSpPr>
        <p:spPr/>
        <p:txBody>
          <a:bodyPr/>
          <a:lstStyle/>
          <a:p>
            <a:fld id="{594B5405-7851-4073-963F-E1FE0F61548B}" type="slidenum">
              <a:rPr lang="nb-NO" smtClean="0"/>
              <a:t>5</a:t>
            </a:fld>
            <a:endParaRPr lang="nb-NO"/>
          </a:p>
        </p:txBody>
      </p:sp>
    </p:spTree>
    <p:extLst>
      <p:ext uri="{BB962C8B-B14F-4D97-AF65-F5344CB8AC3E}">
        <p14:creationId xmlns:p14="http://schemas.microsoft.com/office/powerpoint/2010/main" val="31764057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594B5405-7851-4073-963F-E1FE0F61548B}" type="slidenum">
              <a:rPr lang="nb-NO" smtClean="0"/>
              <a:t>6</a:t>
            </a:fld>
            <a:endParaRPr lang="nb-NO"/>
          </a:p>
        </p:txBody>
      </p:sp>
    </p:spTree>
    <p:extLst>
      <p:ext uri="{BB962C8B-B14F-4D97-AF65-F5344CB8AC3E}">
        <p14:creationId xmlns:p14="http://schemas.microsoft.com/office/powerpoint/2010/main" val="21366832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1026"/>
          <p:cNvSpPr>
            <a:spLocks noGrp="1" noChangeArrowheads="1"/>
          </p:cNvSpPr>
          <p:nvPr>
            <p:ph type="ctrTitle" sz="quarter"/>
          </p:nvPr>
        </p:nvSpPr>
        <p:spPr>
          <a:xfrm>
            <a:off x="1295400" y="1905000"/>
            <a:ext cx="6934200" cy="1143000"/>
          </a:xfrm>
        </p:spPr>
        <p:txBody>
          <a:bodyPr anchor="b"/>
          <a:lstStyle>
            <a:lvl1pPr>
              <a:defRPr sz="2000">
                <a:solidFill>
                  <a:schemeClr val="bg2"/>
                </a:solidFill>
              </a:defRPr>
            </a:lvl1pPr>
          </a:lstStyle>
          <a:p>
            <a:r>
              <a:rPr lang="en-US" smtClean="0"/>
              <a:t>Click to edit Master title style</a:t>
            </a:r>
            <a:endParaRPr lang="en-US" dirty="0"/>
          </a:p>
        </p:txBody>
      </p:sp>
      <p:sp>
        <p:nvSpPr>
          <p:cNvPr id="3075" name="Rectangle 1027"/>
          <p:cNvSpPr>
            <a:spLocks noGrp="1" noChangeArrowheads="1"/>
          </p:cNvSpPr>
          <p:nvPr>
            <p:ph type="subTitle" sz="quarter" idx="1"/>
          </p:nvPr>
        </p:nvSpPr>
        <p:spPr>
          <a:xfrm>
            <a:off x="1295400" y="3048000"/>
            <a:ext cx="7315200" cy="1752600"/>
          </a:xfrm>
        </p:spPr>
        <p:txBody>
          <a:bodyPr/>
          <a:lstStyle>
            <a:lvl1pPr marL="0" indent="0">
              <a:buFontTx/>
              <a:buNone/>
              <a:defRPr sz="3000" b="1" i="0" baseline="0">
                <a:latin typeface="Arial"/>
                <a:cs typeface="Arial"/>
              </a:defRPr>
            </a:lvl1pPr>
          </a:lstStyle>
          <a:p>
            <a:r>
              <a:rPr lang="en-US"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457200" y="15240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nb-NO"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en-US" smtClean="0"/>
              <a:t>Click to edit Master title style</a:t>
            </a:r>
            <a:endParaRPr lang="nb-NO"/>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990600" y="838200"/>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a:p>
        </p:txBody>
      </p:sp>
      <p:sp>
        <p:nvSpPr>
          <p:cNvPr id="1027" name="Rectangle 8"/>
          <p:cNvSpPr>
            <a:spLocks noGrp="1" noChangeArrowheads="1"/>
          </p:cNvSpPr>
          <p:nvPr>
            <p:ph type="body" idx="1"/>
          </p:nvPr>
        </p:nvSpPr>
        <p:spPr bwMode="auto">
          <a:xfrm>
            <a:off x="990600" y="1981200"/>
            <a:ext cx="7696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 bg1="lt1" tx1="dk1" bg2="lt2" tx2="dk2" accent1="accent1" accent2="accent2" accent3="accent3" accent4="accent4" accent5="accent5" accent6="accent6" hlink="hlink" folHlink="folHlink"/>
  <p:sldLayoutIdLst>
    <p:sldLayoutId id="2147483763"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Lst>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63688" y="4653136"/>
            <a:ext cx="6912768" cy="707886"/>
          </a:xfrm>
          <a:prstGeom prst="rect">
            <a:avLst/>
          </a:prstGeom>
          <a:noFill/>
        </p:spPr>
        <p:txBody>
          <a:bodyPr wrap="square" rtlCol="0">
            <a:spAutoFit/>
          </a:bodyPr>
          <a:lstStyle/>
          <a:p>
            <a:r>
              <a:rPr lang="nb-NO" dirty="0" smtClean="0"/>
              <a:t>Eli Ottesen</a:t>
            </a:r>
          </a:p>
          <a:p>
            <a:r>
              <a:rPr lang="nb-NO" dirty="0" smtClean="0"/>
              <a:t>Institutt for lærerutdanning og skoleforskning, UiO</a:t>
            </a:r>
            <a:endParaRPr lang="nb-NO" dirty="0"/>
          </a:p>
        </p:txBody>
      </p:sp>
      <p:sp>
        <p:nvSpPr>
          <p:cNvPr id="4" name="Subtitle 3"/>
          <p:cNvSpPr>
            <a:spLocks noGrp="1"/>
          </p:cNvSpPr>
          <p:nvPr>
            <p:ph type="subTitle" sz="quarter" idx="1"/>
          </p:nvPr>
        </p:nvSpPr>
        <p:spPr/>
        <p:txBody>
          <a:bodyPr/>
          <a:lstStyle/>
          <a:p>
            <a:r>
              <a:rPr lang="nb-NO" dirty="0" smtClean="0"/>
              <a:t>Det eksterne blikket på eksamen</a:t>
            </a:r>
          </a:p>
          <a:p>
            <a:r>
              <a:rPr lang="nb-NO" dirty="0" smtClean="0"/>
              <a:t>Erfaringer med tilsynssensor</a:t>
            </a:r>
            <a:endParaRPr lang="nb-NO"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Eksamensordningene</a:t>
            </a:r>
            <a:endParaRPr lang="nb-NO" dirty="0"/>
          </a:p>
        </p:txBody>
      </p:sp>
      <p:sp>
        <p:nvSpPr>
          <p:cNvPr id="3" name="Content Placeholder 2"/>
          <p:cNvSpPr>
            <a:spLocks noGrp="1"/>
          </p:cNvSpPr>
          <p:nvPr>
            <p:ph idx="1"/>
          </p:nvPr>
        </p:nvSpPr>
        <p:spPr/>
        <p:txBody>
          <a:bodyPr/>
          <a:lstStyle/>
          <a:p>
            <a:r>
              <a:rPr lang="nb-NO" sz="1600" dirty="0" smtClean="0"/>
              <a:t>UTLED4111: Individuell prøveforelesning. Studentene får oppgitt emne en uke før eksamenstidspunktet . To interne sensorer. Bestått/ikke bestått.</a:t>
            </a:r>
          </a:p>
          <a:p>
            <a:r>
              <a:rPr lang="nb-NO" sz="1600" dirty="0" smtClean="0"/>
              <a:t>UTLED4220</a:t>
            </a:r>
            <a:r>
              <a:rPr lang="nb-NO" sz="1600" dirty="0"/>
              <a:t>: Mappeeksamen. Tre arbeidskrav (minst et i gruppe og et individuelt) og et </a:t>
            </a:r>
            <a:r>
              <a:rPr lang="nb-NO" sz="1600" dirty="0" smtClean="0"/>
              <a:t>individuelt </a:t>
            </a:r>
            <a:r>
              <a:rPr lang="nb-NO" sz="1600" dirty="0"/>
              <a:t>refleksjonsnotat utgjør studentens </a:t>
            </a:r>
            <a:r>
              <a:rPr lang="nb-NO" sz="1600" dirty="0" smtClean="0"/>
              <a:t>eksamensmappe. To (vanligvis) interne sensorer. Bestått/ikke bestått</a:t>
            </a:r>
          </a:p>
          <a:p>
            <a:r>
              <a:rPr lang="nb-NO" sz="1600" dirty="0" smtClean="0"/>
              <a:t>UTLED4061: </a:t>
            </a:r>
            <a:r>
              <a:rPr lang="nb-NO" sz="1600" dirty="0"/>
              <a:t>Utdanningsvitenskap, forskningsstrategier og </a:t>
            </a:r>
            <a:r>
              <a:rPr lang="nb-NO" sz="1600" dirty="0" smtClean="0"/>
              <a:t>metoder. Individuell hjemmeeksamen </a:t>
            </a:r>
            <a:r>
              <a:rPr lang="nb-NO" sz="1600" dirty="0"/>
              <a:t>med frist på to </a:t>
            </a:r>
            <a:r>
              <a:rPr lang="nb-NO" sz="1600" dirty="0" smtClean="0"/>
              <a:t>uker. Karakterskala A-F. To sensorer, intern/ekstern.</a:t>
            </a:r>
          </a:p>
          <a:p>
            <a:r>
              <a:rPr lang="nb-NO" sz="1600" dirty="0" smtClean="0"/>
              <a:t>UTLED4090: Masteroppgave individuell eller gruppe. Karakterskala A-F.</a:t>
            </a:r>
          </a:p>
          <a:p>
            <a:pPr marL="457200" lvl="1" indent="0">
              <a:buNone/>
            </a:pPr>
            <a:r>
              <a:rPr lang="nb-NO" sz="1600" dirty="0"/>
              <a:t>Muntlig (</a:t>
            </a:r>
            <a:r>
              <a:rPr lang="nb-NO" sz="1600" dirty="0" smtClean="0"/>
              <a:t>individuell). Karakterskala A-F. To sensorer, intern/ekstern. </a:t>
            </a:r>
            <a:endParaRPr lang="nb-NO" sz="1600" dirty="0"/>
          </a:p>
        </p:txBody>
      </p:sp>
    </p:spTree>
    <p:extLst>
      <p:ext uri="{BB962C8B-B14F-4D97-AF65-F5344CB8AC3E}">
        <p14:creationId xmlns:p14="http://schemas.microsoft.com/office/powerpoint/2010/main" val="21522814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UTLED4111</a:t>
            </a:r>
            <a:endParaRPr lang="nb-NO" dirty="0"/>
          </a:p>
        </p:txBody>
      </p:sp>
      <p:sp>
        <p:nvSpPr>
          <p:cNvPr id="3" name="Content Placeholder 2"/>
          <p:cNvSpPr>
            <a:spLocks noGrp="1"/>
          </p:cNvSpPr>
          <p:nvPr>
            <p:ph idx="1"/>
          </p:nvPr>
        </p:nvSpPr>
        <p:spPr/>
        <p:txBody>
          <a:bodyPr/>
          <a:lstStyle/>
          <a:p>
            <a:r>
              <a:rPr lang="nb-NO" sz="2000" dirty="0" smtClean="0"/>
              <a:t>Samtale med sensorene i forkant </a:t>
            </a:r>
          </a:p>
          <a:p>
            <a:r>
              <a:rPr lang="nb-NO" sz="2000" dirty="0" smtClean="0"/>
              <a:t>Observasjon av tre faser: Kandidatens presentasjon (ca. 25 minutter), sensorenes utspørring (ca. 10 minutter), sensorenes bedømmelse </a:t>
            </a:r>
          </a:p>
          <a:p>
            <a:r>
              <a:rPr lang="nb-NO" sz="2000" dirty="0" smtClean="0"/>
              <a:t>Tilsynssensors vurdering: </a:t>
            </a:r>
          </a:p>
          <a:p>
            <a:pPr marL="0" indent="0">
              <a:buNone/>
            </a:pPr>
            <a:endParaRPr lang="nb-NO" sz="2000" dirty="0" smtClean="0"/>
          </a:p>
          <a:p>
            <a:pPr marL="0" indent="0">
              <a:buNone/>
            </a:pPr>
            <a:r>
              <a:rPr lang="nb-NO" sz="2000" dirty="0" smtClean="0"/>
              <a:t>Brede og generelle vurderingskriterier – i hvilke grad fanger de opp studiets læringsutbyttebeskrivelser? Det kan bety at det er en implisitt og personlig «oversettelse» av læringsutbytte når eksamen vurderes. </a:t>
            </a:r>
          </a:p>
          <a:p>
            <a:pPr marL="0" indent="0">
              <a:buNone/>
            </a:pPr>
            <a:r>
              <a:rPr lang="nb-NO" sz="2000" dirty="0" smtClean="0"/>
              <a:t>Behov for endring: utarbeidelse av sensorveiledning der kriterier for bedømmelse er tydeligere koblet mot læringsutbytte.</a:t>
            </a:r>
            <a:endParaRPr lang="nb-NO" sz="2000" dirty="0"/>
          </a:p>
        </p:txBody>
      </p:sp>
    </p:spTree>
    <p:extLst>
      <p:ext uri="{BB962C8B-B14F-4D97-AF65-F5344CB8AC3E}">
        <p14:creationId xmlns:p14="http://schemas.microsoft.com/office/powerpoint/2010/main" val="37601512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UTLED4220</a:t>
            </a:r>
            <a:endParaRPr lang="nb-NO" dirty="0"/>
          </a:p>
        </p:txBody>
      </p:sp>
      <p:sp>
        <p:nvSpPr>
          <p:cNvPr id="3" name="Content Placeholder 2"/>
          <p:cNvSpPr>
            <a:spLocks noGrp="1"/>
          </p:cNvSpPr>
          <p:nvPr>
            <p:ph idx="1"/>
          </p:nvPr>
        </p:nvSpPr>
        <p:spPr/>
        <p:txBody>
          <a:bodyPr/>
          <a:lstStyle/>
          <a:p>
            <a:r>
              <a:rPr lang="nb-NO" sz="2000" dirty="0" smtClean="0"/>
              <a:t>Vurdering av tre mapper, to bestått og en ikke bestått. Hver mappe består av fire tekster, og er vurdert ut fra oppgavetekst og  vurderingskriterier for hver tekst. Alle deler må godkjennes for å få bestått. </a:t>
            </a:r>
          </a:p>
          <a:p>
            <a:endParaRPr lang="nb-NO" sz="2000" dirty="0"/>
          </a:p>
          <a:p>
            <a:pPr marL="0" indent="0">
              <a:buNone/>
            </a:pPr>
            <a:r>
              <a:rPr lang="nb-NO" sz="2000" dirty="0" smtClean="0"/>
              <a:t>Tilsynssensors vurdering</a:t>
            </a:r>
          </a:p>
          <a:p>
            <a:pPr marL="0" indent="0">
              <a:buNone/>
            </a:pPr>
            <a:r>
              <a:rPr lang="nb-NO" sz="2000" dirty="0" smtClean="0"/>
              <a:t>Det er en utfordring å skape god konsistens mellom oppgavetekst og vurderingskriterier. Ansvarlige for oppgavetekster har ulike uttrykksformer og kan vektlegge ulikt. Presisjon i språket og indre konsistens er sentrale krav en bør rette til dette arbeidet. </a:t>
            </a:r>
          </a:p>
          <a:p>
            <a:pPr marL="0" indent="0">
              <a:buNone/>
            </a:pPr>
            <a:endParaRPr lang="nb-NO" sz="2000" dirty="0"/>
          </a:p>
          <a:p>
            <a:pPr marL="0" indent="0">
              <a:buNone/>
            </a:pPr>
            <a:endParaRPr lang="nb-NO" sz="2000" dirty="0"/>
          </a:p>
        </p:txBody>
      </p:sp>
    </p:spTree>
    <p:extLst>
      <p:ext uri="{BB962C8B-B14F-4D97-AF65-F5344CB8AC3E}">
        <p14:creationId xmlns:p14="http://schemas.microsoft.com/office/powerpoint/2010/main" val="41058266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UTLED4061</a:t>
            </a:r>
            <a:endParaRPr lang="nb-NO" dirty="0"/>
          </a:p>
        </p:txBody>
      </p:sp>
      <p:sp>
        <p:nvSpPr>
          <p:cNvPr id="3" name="Content Placeholder 2"/>
          <p:cNvSpPr>
            <a:spLocks noGrp="1"/>
          </p:cNvSpPr>
          <p:nvPr>
            <p:ph idx="1"/>
          </p:nvPr>
        </p:nvSpPr>
        <p:spPr/>
        <p:txBody>
          <a:bodyPr/>
          <a:lstStyle/>
          <a:p>
            <a:r>
              <a:rPr lang="nb-NO" sz="1600" dirty="0" smtClean="0"/>
              <a:t>Vurdering av to eksamensbesvarelser, oppgavetekst og vurderingskriterier</a:t>
            </a:r>
          </a:p>
          <a:p>
            <a:r>
              <a:rPr lang="nb-NO" sz="1600" dirty="0" smtClean="0"/>
              <a:t>Oppgaven: Å besvare tre oppgaver knyttet til forskningsartikkel</a:t>
            </a:r>
          </a:p>
          <a:p>
            <a:pPr lvl="1"/>
            <a:r>
              <a:rPr lang="nb-NO" sz="1600" dirty="0" smtClean="0"/>
              <a:t>Å redegjøre for fasene undersøkelsen består av</a:t>
            </a:r>
          </a:p>
          <a:p>
            <a:pPr lvl="1"/>
            <a:r>
              <a:rPr lang="nb-NO" sz="1600" dirty="0" smtClean="0"/>
              <a:t>Å vurdere undersøkelsen med hensyn til validitet og reliabilitet, og peke på styrker og svakheter</a:t>
            </a:r>
          </a:p>
          <a:p>
            <a:pPr lvl="1"/>
            <a:r>
              <a:rPr lang="nb-NO" sz="1600" dirty="0" smtClean="0"/>
              <a:t>Å drøfte relevansen for ledelse i skolen og forholdet teori/praksis  </a:t>
            </a:r>
          </a:p>
          <a:p>
            <a:r>
              <a:rPr lang="nb-NO" sz="2000" dirty="0" smtClean="0"/>
              <a:t>Kriteriene: Innhold og formelle krav</a:t>
            </a:r>
          </a:p>
          <a:p>
            <a:endParaRPr lang="nb-NO" sz="2000" dirty="0"/>
          </a:p>
          <a:p>
            <a:pPr marL="0" indent="0">
              <a:buNone/>
            </a:pPr>
            <a:r>
              <a:rPr lang="nb-NO" sz="2000" dirty="0" smtClean="0"/>
              <a:t>Tilsynssensors vurdering</a:t>
            </a:r>
          </a:p>
          <a:p>
            <a:pPr marL="0" indent="0">
              <a:buNone/>
            </a:pPr>
            <a:r>
              <a:rPr lang="nb-NO" sz="2000" dirty="0" smtClean="0"/>
              <a:t>Etterspør vekting av kriteriene og oppgavedelene. Noen deler er kart mer krevende enn andre. Stiller også spørsmål om det kan være en «overbelastning» av kriterier, og om manglende samsvar mellom oppgavene og kriteriene (som er svært generelle)</a:t>
            </a:r>
            <a:endParaRPr lang="nb-NO" sz="2000" dirty="0"/>
          </a:p>
        </p:txBody>
      </p:sp>
    </p:spTree>
    <p:extLst>
      <p:ext uri="{BB962C8B-B14F-4D97-AF65-F5344CB8AC3E}">
        <p14:creationId xmlns:p14="http://schemas.microsoft.com/office/powerpoint/2010/main" val="37789409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UTLED4090</a:t>
            </a:r>
            <a:endParaRPr lang="nb-NO" dirty="0"/>
          </a:p>
        </p:txBody>
      </p:sp>
      <p:sp>
        <p:nvSpPr>
          <p:cNvPr id="3" name="Content Placeholder 2"/>
          <p:cNvSpPr>
            <a:spLocks noGrp="1"/>
          </p:cNvSpPr>
          <p:nvPr>
            <p:ph idx="1"/>
          </p:nvPr>
        </p:nvSpPr>
        <p:spPr/>
        <p:txBody>
          <a:bodyPr/>
          <a:lstStyle/>
          <a:p>
            <a:r>
              <a:rPr lang="nb-NO" sz="1800" dirty="0" smtClean="0"/>
              <a:t>Lesing av to masteroppgaver og observasjon av muntlig eksamen (inkludert formøte og sensorenes vurderingssamtale). Samtale med sensorene og fagansvarlig. </a:t>
            </a:r>
          </a:p>
          <a:p>
            <a:pPr marL="0" indent="0">
              <a:buNone/>
            </a:pPr>
            <a:r>
              <a:rPr lang="nb-NO" sz="1800" dirty="0" smtClean="0"/>
              <a:t>Tilsynssensors vurdering:</a:t>
            </a:r>
          </a:p>
          <a:p>
            <a:pPr marL="0" indent="0">
              <a:buNone/>
            </a:pPr>
            <a:r>
              <a:rPr lang="nb-NO" sz="1800" dirty="0" smtClean="0"/>
              <a:t>Sensorene bruker aktivt vurderingskriteriene i sin utspørring, men rekker ikke over alle. </a:t>
            </a:r>
          </a:p>
          <a:p>
            <a:pPr marL="0" indent="0">
              <a:buNone/>
            </a:pPr>
            <a:r>
              <a:rPr lang="nb-NO" sz="1800" dirty="0" smtClean="0"/>
              <a:t>I vurderingssamtalen har sensorene i større grad fokus på helheten enn på hvert enkelt kriterium. I hvilken grad klarer man da å skille i forhold til bruken av karakterskalaen? Vurdering utfra mangler </a:t>
            </a:r>
            <a:r>
              <a:rPr lang="nb-NO" sz="1800" dirty="0" err="1" smtClean="0"/>
              <a:t>vs</a:t>
            </a:r>
            <a:r>
              <a:rPr lang="nb-NO" sz="1800" dirty="0" smtClean="0"/>
              <a:t> vurdering utfra prestasjon?</a:t>
            </a:r>
          </a:p>
          <a:p>
            <a:pPr marL="0" indent="0">
              <a:buNone/>
            </a:pPr>
            <a:endParaRPr lang="nb-NO" sz="1800" dirty="0"/>
          </a:p>
          <a:p>
            <a:pPr marL="0" indent="0">
              <a:buNone/>
            </a:pPr>
            <a:r>
              <a:rPr lang="nb-NO" sz="1800" dirty="0" smtClean="0"/>
              <a:t>Vurdering utfra sammenligning eller vurdering utfra prestasjon (læringsmål)?</a:t>
            </a:r>
          </a:p>
          <a:p>
            <a:pPr marL="0" indent="0">
              <a:buNone/>
            </a:pPr>
            <a:endParaRPr lang="nb-NO" sz="1800" dirty="0"/>
          </a:p>
          <a:p>
            <a:pPr marL="0" indent="0">
              <a:buNone/>
            </a:pPr>
            <a:r>
              <a:rPr lang="nb-NO" sz="1800" dirty="0" smtClean="0"/>
              <a:t>Kriteriene brukes ulikt   </a:t>
            </a:r>
            <a:endParaRPr lang="nb-NO" sz="1800" dirty="0"/>
          </a:p>
        </p:txBody>
      </p:sp>
    </p:spTree>
    <p:extLst>
      <p:ext uri="{BB962C8B-B14F-4D97-AF65-F5344CB8AC3E}">
        <p14:creationId xmlns:p14="http://schemas.microsoft.com/office/powerpoint/2010/main" val="5025715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Oppsummering:</a:t>
            </a:r>
            <a:endParaRPr lang="nb-NO" dirty="0"/>
          </a:p>
        </p:txBody>
      </p:sp>
      <p:sp>
        <p:nvSpPr>
          <p:cNvPr id="3" name="Content Placeholder 2"/>
          <p:cNvSpPr>
            <a:spLocks noGrp="1"/>
          </p:cNvSpPr>
          <p:nvPr>
            <p:ph idx="1"/>
          </p:nvPr>
        </p:nvSpPr>
        <p:spPr/>
        <p:txBody>
          <a:bodyPr/>
          <a:lstStyle/>
          <a:p>
            <a:r>
              <a:rPr lang="nb-NO" dirty="0" smtClean="0"/>
              <a:t>Bruk av tilsynssensor kan gi et nyttig perspektiv på vurderingspraksis.</a:t>
            </a:r>
          </a:p>
          <a:p>
            <a:r>
              <a:rPr lang="nb-NO" dirty="0" smtClean="0"/>
              <a:t>Spørsmålet er hva som gjøres i etterkant. I hvilken grad får rapportene betydning for studieutvikling? </a:t>
            </a:r>
          </a:p>
          <a:p>
            <a:r>
              <a:rPr lang="nb-NO" dirty="0" smtClean="0"/>
              <a:t>Kvaliteten på tilsynssensors arbeid:</a:t>
            </a:r>
          </a:p>
          <a:p>
            <a:pPr lvl="1"/>
            <a:r>
              <a:rPr lang="nb-NO" dirty="0" smtClean="0"/>
              <a:t>Forventninger</a:t>
            </a:r>
          </a:p>
          <a:p>
            <a:pPr lvl="1"/>
            <a:r>
              <a:rPr lang="nb-NO" dirty="0" smtClean="0"/>
              <a:t>Oppgaveavklaringer</a:t>
            </a:r>
          </a:p>
          <a:p>
            <a:pPr lvl="1"/>
            <a:r>
              <a:rPr lang="nb-NO" dirty="0" smtClean="0"/>
              <a:t>Forberedelse</a:t>
            </a:r>
          </a:p>
          <a:p>
            <a:pPr marL="0" indent="0">
              <a:buNone/>
            </a:pPr>
            <a:endParaRPr lang="nb-NO" dirty="0"/>
          </a:p>
        </p:txBody>
      </p:sp>
    </p:spTree>
    <p:extLst>
      <p:ext uri="{BB962C8B-B14F-4D97-AF65-F5344CB8AC3E}">
        <p14:creationId xmlns:p14="http://schemas.microsoft.com/office/powerpoint/2010/main" val="4053840807"/>
      </p:ext>
    </p:extLst>
  </p:cSld>
  <p:clrMapOvr>
    <a:masterClrMapping/>
  </p:clrMapOvr>
</p:sld>
</file>

<file path=ppt/theme/theme1.xml><?xml version="1.0" encoding="utf-8"?>
<a:theme xmlns:a="http://schemas.openxmlformats.org/drawingml/2006/main" name="uv-1">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uv-1</Template>
  <TotalTime>298</TotalTime>
  <Words>520</Words>
  <Application>Microsoft Office PowerPoint</Application>
  <PresentationFormat>On-screen Show (4:3)</PresentationFormat>
  <Paragraphs>53</Paragraphs>
  <Slides>7</Slides>
  <Notes>5</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uv-1</vt:lpstr>
      <vt:lpstr>PowerPoint Presentation</vt:lpstr>
      <vt:lpstr>Eksamensordningene</vt:lpstr>
      <vt:lpstr>UTLED4111</vt:lpstr>
      <vt:lpstr>UTLED4220</vt:lpstr>
      <vt:lpstr>UTLED4061</vt:lpstr>
      <vt:lpstr>UTLED4090</vt:lpstr>
      <vt:lpstr>Oppsummering:</vt:lpstr>
    </vt:vector>
  </TitlesOfParts>
  <Company>Universitetet i Oslo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 Ottesen</dc:creator>
  <cp:lastModifiedBy>No such person</cp:lastModifiedBy>
  <cp:revision>24</cp:revision>
  <dcterms:created xsi:type="dcterms:W3CDTF">2015-04-09T13:49:50Z</dcterms:created>
  <dcterms:modified xsi:type="dcterms:W3CDTF">2016-10-25T16:28:34Z</dcterms:modified>
</cp:coreProperties>
</file>