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2" autoAdjust="0"/>
    <p:restoredTop sz="0" autoAdjust="0"/>
  </p:normalViewPr>
  <p:slideViewPr>
    <p:cSldViewPr>
      <p:cViewPr varScale="1">
        <p:scale>
          <a:sx n="82" d="100"/>
          <a:sy n="82" d="100"/>
        </p:scale>
        <p:origin x="804" y="5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12.01.2021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E6F48-2024-4E0F-BFD9-7532D95F3F48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3601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12.01.2021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12.01.2021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12.01.2021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12.01.2021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12.01.2021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12.01.2021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12.01.2021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12.01.2021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</a:t>
            </a:r>
            <a:endParaRPr lang="en-US" altLang="nb-NO" smtClean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Rediger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  <a:endParaRPr lang="en-US" altLang="nb-NO" smtClean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12.01.2021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endParaRPr lang="nb-NO" altLang="nb-NO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pPr eaLnBrk="1" hangingPunct="1"/>
            <a:r>
              <a:rPr lang="nb-NO" altLang="nb-NO" sz="2800" dirty="0" smtClean="0"/>
              <a:t>Porteføljearbeid våren 2021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1331640" y="4873724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Utdanningskomiteen 19. januar 2021</a:t>
            </a:r>
          </a:p>
          <a:p>
            <a:r>
              <a:rPr lang="nb-NO" sz="1400" dirty="0" smtClean="0"/>
              <a:t>Bjørn Stensaker</a:t>
            </a:r>
            <a:endParaRPr lang="nb-NO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Mandatet for porteføljearbeidet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/>
              <a:t>«Arbeidsgruppen skal drøfte UiOs rammer og vilkår for kvalitetsutvikling og fagfornyelse. Hvordan se kvalitetssystem og porteføljeutvikling bedre i sammenheng? Hvordan balansere studenters og fagmiljøers ønsker om fleksibilitet opp mot kontinuiteten i porteføljeutviklingen og tilsynsaspektene i kvalitetssystemet</a:t>
            </a:r>
            <a:r>
              <a:rPr lang="nb-NO" dirty="0" smtClean="0"/>
              <a:t>?»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Oppgaver våren 2021:</a:t>
            </a:r>
            <a:endParaRPr lang="nb-NO" dirty="0"/>
          </a:p>
          <a:p>
            <a:pPr fontAlgn="base"/>
            <a:r>
              <a:rPr lang="nb-NO" dirty="0" smtClean="0"/>
              <a:t>Foreslå prinsipper for </a:t>
            </a:r>
            <a:r>
              <a:rPr lang="nb-NO" dirty="0"/>
              <a:t>UiOs forvaltning og utvikling av </a:t>
            </a:r>
            <a:r>
              <a:rPr lang="nb-NO" dirty="0" smtClean="0"/>
              <a:t>utdanningsporteføljen </a:t>
            </a:r>
            <a:r>
              <a:rPr lang="nb-NO" dirty="0"/>
              <a:t>som bygger opp under UiOs ambisjoner</a:t>
            </a:r>
            <a:r>
              <a:rPr lang="nb-NO" dirty="0" smtClean="0"/>
              <a:t>.</a:t>
            </a:r>
          </a:p>
          <a:p>
            <a:pPr lvl="1" fontAlgn="base"/>
            <a:r>
              <a:rPr lang="nb-NO" dirty="0" smtClean="0"/>
              <a:t>Ev. foreslå endring/tydeliggjøring av roller og ansvar i arbeidet med utdanningsporteføljen som er påkrevd for å realisere UiOs ambisjoner.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271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</a:t>
            </a:r>
            <a:r>
              <a:rPr lang="nb-NO" dirty="0" smtClean="0"/>
              <a:t>kisse </a:t>
            </a:r>
            <a:r>
              <a:rPr lang="nb-NO" dirty="0"/>
              <a:t>til tidsplan &amp; milepæler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nb-NO" dirty="0"/>
              <a:t>19. januar: UK-møte </a:t>
            </a:r>
          </a:p>
          <a:p>
            <a:pPr lvl="1" fontAlgn="base"/>
            <a:r>
              <a:rPr lang="nb-NO" dirty="0"/>
              <a:t>Overordnet diskusjon og innspill til arbeidet  </a:t>
            </a:r>
          </a:p>
          <a:p>
            <a:pPr fontAlgn="base"/>
            <a:r>
              <a:rPr lang="nb-NO" dirty="0"/>
              <a:t>3. februar: Oppstartsmøte </a:t>
            </a:r>
            <a:r>
              <a:rPr lang="nb-NO" dirty="0" smtClean="0"/>
              <a:t>arbeidsgruppen</a:t>
            </a:r>
            <a:r>
              <a:rPr lang="en-US" dirty="0" smtClean="0"/>
              <a:t>​</a:t>
            </a:r>
            <a:endParaRPr lang="en-US" dirty="0"/>
          </a:p>
          <a:p>
            <a:pPr lvl="1" fontAlgn="base"/>
            <a:r>
              <a:rPr lang="en-US" dirty="0" err="1"/>
              <a:t>Avklare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prioritere</a:t>
            </a:r>
            <a:r>
              <a:rPr lang="en-US" dirty="0"/>
              <a:t> </a:t>
            </a:r>
            <a:r>
              <a:rPr lang="en-US" dirty="0" err="1"/>
              <a:t>fokusområder</a:t>
            </a:r>
            <a:r>
              <a:rPr lang="en-US" dirty="0"/>
              <a:t> for </a:t>
            </a:r>
            <a:r>
              <a:rPr lang="en-US" dirty="0" err="1"/>
              <a:t>arbeidet</a:t>
            </a:r>
            <a:endParaRPr lang="en-US" dirty="0"/>
          </a:p>
          <a:p>
            <a:pPr fontAlgn="base"/>
            <a:r>
              <a:rPr lang="nb-NO" dirty="0"/>
              <a:t>Februar-mai: Utredningsperiode </a:t>
            </a:r>
            <a:r>
              <a:rPr lang="en-US" dirty="0"/>
              <a:t>​</a:t>
            </a:r>
          </a:p>
          <a:p>
            <a:pPr lvl="1" fontAlgn="base"/>
            <a:r>
              <a:rPr lang="en-US" dirty="0"/>
              <a:t>2-3 </a:t>
            </a:r>
            <a:r>
              <a:rPr lang="en-US" dirty="0" err="1"/>
              <a:t>møter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arbeidsgruppen</a:t>
            </a:r>
            <a:endParaRPr lang="en-US" dirty="0"/>
          </a:p>
          <a:p>
            <a:pPr fontAlgn="base"/>
            <a:r>
              <a:rPr lang="nb-NO" dirty="0"/>
              <a:t>Mai: </a:t>
            </a:r>
            <a:r>
              <a:rPr lang="nb-NO" dirty="0" smtClean="0"/>
              <a:t>UK-møte med avstemming av arbeidet </a:t>
            </a:r>
            <a:endParaRPr lang="nb-NO" dirty="0"/>
          </a:p>
          <a:p>
            <a:pPr lvl="1" fontAlgn="base"/>
            <a:r>
              <a:rPr lang="nb-NO" dirty="0"/>
              <a:t>Presentasjon og diskusjon av arbeidsgruppens forslag så langt</a:t>
            </a:r>
            <a:r>
              <a:rPr lang="en-US" dirty="0"/>
              <a:t>​</a:t>
            </a:r>
          </a:p>
          <a:p>
            <a:pPr fontAlgn="base"/>
            <a:r>
              <a:rPr lang="nb-NO" dirty="0"/>
              <a:t>Mai-juni: Arbeidsgruppen behandler innspill og utarbeider endelig forslag </a:t>
            </a:r>
            <a:r>
              <a:rPr lang="en-US" dirty="0"/>
              <a:t>​</a:t>
            </a:r>
          </a:p>
          <a:p>
            <a:pPr fontAlgn="base"/>
            <a:r>
              <a:rPr lang="nb-NO" dirty="0"/>
              <a:t>22. juni: Styremøte</a:t>
            </a:r>
          </a:p>
          <a:p>
            <a:pPr lvl="1" fontAlgn="base"/>
            <a:r>
              <a:rPr lang="nb-NO" dirty="0"/>
              <a:t>Vedtakssak endringer i porteføljeforvaltningen</a:t>
            </a:r>
            <a:endParaRPr lang="en-US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12014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Porteføljearbeid og K-system: fremskaffelse av et kunnskapsgrunnlag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K-systemet bør kunne gi fakultetene og instituttene data og en systematikk som kan brukes i beslutningsprosesser knyttet til justeringer av studieporteføljen:</a:t>
            </a:r>
          </a:p>
          <a:p>
            <a:pPr lvl="1"/>
            <a:r>
              <a:rPr lang="nb-NO" dirty="0" smtClean="0"/>
              <a:t>søkertall, frafall, fullføring</a:t>
            </a:r>
          </a:p>
          <a:p>
            <a:pPr lvl="1"/>
            <a:r>
              <a:rPr lang="nb-NO" dirty="0" smtClean="0"/>
              <a:t>kvalitative vurderinger: student/emneevalueringer</a:t>
            </a:r>
          </a:p>
          <a:p>
            <a:pPr lvl="1"/>
            <a:r>
              <a:rPr lang="nb-NO" dirty="0" smtClean="0"/>
              <a:t>programevaluering hvert sjette år </a:t>
            </a:r>
          </a:p>
          <a:p>
            <a:r>
              <a:rPr lang="nb-NO" dirty="0" smtClean="0"/>
              <a:t>Kan K-systemet også gi annen informasjon av betydning for justering av studieporteføljen?</a:t>
            </a:r>
          </a:p>
          <a:p>
            <a:pPr lvl="1"/>
            <a:r>
              <a:rPr lang="nb-NO" dirty="0" smtClean="0"/>
              <a:t>studentenes utdanningsambisjoner? </a:t>
            </a:r>
          </a:p>
          <a:p>
            <a:pPr lvl="1"/>
            <a:r>
              <a:rPr lang="nb-NO" dirty="0" smtClean="0"/>
              <a:t>arbeidsmarkedsundersøkelser? </a:t>
            </a:r>
          </a:p>
          <a:p>
            <a:r>
              <a:rPr lang="nb-NO" dirty="0" smtClean="0"/>
              <a:t>Andre ting som man tenker at K-systemet kan  fremskaffe?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787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7C3875-9FF8-41DF-AABF-613D1E5EE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Porteføljearbeidet</a:t>
            </a:r>
            <a:r>
              <a:rPr lang="nb-NO" smtClean="0"/>
              <a:t>: Det </a:t>
            </a:r>
            <a:r>
              <a:rPr lang="nb-NO" dirty="0" smtClean="0"/>
              <a:t>politiske/faglige utgangspunktet (1)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60667B-2808-478E-928C-DF9C7232A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 smtClean="0"/>
              <a:t>Ambisjonene: </a:t>
            </a:r>
            <a:endParaRPr lang="nb-NO" dirty="0"/>
          </a:p>
          <a:p>
            <a:pPr lvl="1"/>
            <a:r>
              <a:rPr lang="nb-NO" dirty="0" smtClean="0"/>
              <a:t>Mer </a:t>
            </a:r>
            <a:r>
              <a:rPr lang="nb-NO" dirty="0"/>
              <a:t>tverrfaglighet </a:t>
            </a:r>
            <a:endParaRPr lang="nb-NO" dirty="0" smtClean="0"/>
          </a:p>
          <a:p>
            <a:pPr lvl="1"/>
            <a:r>
              <a:rPr lang="nb-NO" dirty="0" smtClean="0"/>
              <a:t>Mer fleksibilitet</a:t>
            </a:r>
            <a:endParaRPr lang="nb-NO" dirty="0"/>
          </a:p>
          <a:p>
            <a:pPr lvl="1"/>
            <a:r>
              <a:rPr lang="nb-NO" dirty="0"/>
              <a:t>Satsing på livslang læring</a:t>
            </a:r>
          </a:p>
          <a:p>
            <a:pPr lvl="1"/>
            <a:r>
              <a:rPr lang="nb-NO" dirty="0"/>
              <a:t>Flere veier inn og ut av UiO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Aktuelle</a:t>
            </a:r>
            <a:r>
              <a:rPr lang="en-US" dirty="0" smtClean="0"/>
              <a:t> </a:t>
            </a:r>
            <a:r>
              <a:rPr lang="en-US" dirty="0" err="1"/>
              <a:t>spørsmål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diskusjon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arbeidsutvalget</a:t>
            </a:r>
            <a:r>
              <a:rPr lang="en-US" dirty="0" smtClean="0"/>
              <a:t>:</a:t>
            </a:r>
          </a:p>
          <a:p>
            <a:r>
              <a:rPr lang="nb-NO" dirty="0" smtClean="0"/>
              <a:t>Gradsstrukturer </a:t>
            </a:r>
            <a:r>
              <a:rPr lang="nb-NO" dirty="0"/>
              <a:t>&amp; krav til sammensetning &amp; emnetilgang</a:t>
            </a:r>
            <a:r>
              <a:rPr lang="nb-NO" dirty="0" smtClean="0"/>
              <a:t>? Kan enkeltemner kombineres på nye måter? </a:t>
            </a:r>
            <a:r>
              <a:rPr lang="nb-NO" dirty="0"/>
              <a:t> </a:t>
            </a:r>
          </a:p>
          <a:p>
            <a:r>
              <a:rPr lang="nb-NO" dirty="0" smtClean="0"/>
              <a:t>Bør </a:t>
            </a:r>
            <a:r>
              <a:rPr lang="nb-NO" dirty="0"/>
              <a:t>vi tenke nytt om måtene vi strukturerer videreutdanningstilbud på? </a:t>
            </a:r>
            <a:endParaRPr lang="nb-NO" dirty="0" smtClean="0"/>
          </a:p>
          <a:p>
            <a:r>
              <a:rPr lang="nb-NO" dirty="0" smtClean="0"/>
              <a:t>Kommunisere </a:t>
            </a:r>
            <a:r>
              <a:rPr lang="nb-NO" dirty="0"/>
              <a:t>veiene gjennom systemet bedre? </a:t>
            </a:r>
          </a:p>
          <a:p>
            <a:r>
              <a:rPr lang="nb-NO" dirty="0" smtClean="0"/>
              <a:t>Overgangsopptak</a:t>
            </a:r>
            <a:r>
              <a:rPr lang="nb-NO" dirty="0"/>
              <a:t>, for eksempel fra årsenhet til bachelor? </a:t>
            </a:r>
            <a:endParaRPr lang="nb-NO" dirty="0" smtClean="0"/>
          </a:p>
          <a:p>
            <a:r>
              <a:rPr lang="nb-NO" dirty="0"/>
              <a:t>Finansiering – trenger vi en større bevissthet om hva som genererer inntekter?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12355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FA9195-4DBB-41AA-8438-DEF973E85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Porteføljearbeidet: Den politiske/faglige diskusjonen (2)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543A55-1BE2-4710-98EB-96948E7C1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 smtClean="0"/>
              <a:t>Dagens situasjon: </a:t>
            </a:r>
            <a:endParaRPr lang="nb-NO" dirty="0"/>
          </a:p>
          <a:p>
            <a:pPr lvl="1"/>
            <a:r>
              <a:rPr lang="nb-NO" sz="2100" dirty="0"/>
              <a:t>I hvilken grad samarbeider fakultetene </a:t>
            </a:r>
            <a:r>
              <a:rPr lang="nb-NO" sz="2100" dirty="0" err="1"/>
              <a:t>mht</a:t>
            </a:r>
            <a:r>
              <a:rPr lang="nb-NO" sz="2100" dirty="0"/>
              <a:t> avvikling/utvikling av tilbud (rutiner/praksiser)? </a:t>
            </a:r>
          </a:p>
          <a:p>
            <a:pPr lvl="1"/>
            <a:r>
              <a:rPr lang="nb-NO" sz="2100" dirty="0"/>
              <a:t>Hvordan bør UiO arbeide for å fremme mulighetene for tverrfaglighet i studieprogramporteføljen?</a:t>
            </a:r>
          </a:p>
          <a:p>
            <a:pPr lvl="1"/>
            <a:r>
              <a:rPr lang="nb-NO" sz="2100" dirty="0"/>
              <a:t>Hvilken rolle skal UiO sentralt ha i arbeidet med studieprogramporteføljen?  </a:t>
            </a:r>
          </a:p>
          <a:p>
            <a:pPr lvl="1"/>
            <a:r>
              <a:rPr lang="nb-NO" sz="2100" dirty="0"/>
              <a:t>Hvilke forventninger har fakultetene til utredningen? </a:t>
            </a:r>
          </a:p>
          <a:p>
            <a:pPr lvl="1"/>
            <a:r>
              <a:rPr lang="nb-NO" sz="2100" dirty="0"/>
              <a:t>Hva opplever fakultetene som lokale utfordringer i dagens porteføljearbeid? (F eks: Dimensjonering, opptaksrammer, overbooking mm.) </a:t>
            </a:r>
          </a:p>
        </p:txBody>
      </p:sp>
    </p:spTree>
    <p:extLst>
      <p:ext uri="{BB962C8B-B14F-4D97-AF65-F5344CB8AC3E}">
        <p14:creationId xmlns:p14="http://schemas.microsoft.com/office/powerpoint/2010/main" val="1850715910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uio-collage-13</Template>
  <TotalTime>2</TotalTime>
  <Words>410</Words>
  <Application>Microsoft Office PowerPoint</Application>
  <PresentationFormat>On-screen Show (16:10)</PresentationFormat>
  <Paragraphs>51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ヒラギノ角ゴ Pro W3</vt:lpstr>
      <vt:lpstr>UIONorsk16-10</vt:lpstr>
      <vt:lpstr>PowerPoint Presentation</vt:lpstr>
      <vt:lpstr>Mandatet for porteføljearbeidet</vt:lpstr>
      <vt:lpstr>Skisse til tidsplan &amp; milepæler</vt:lpstr>
      <vt:lpstr>Porteføljearbeid og K-system: fremskaffelse av et kunnskapsgrunnlag</vt:lpstr>
      <vt:lpstr>Porteføljearbeidet: Det politiske/faglige utgangspunktet (1)</vt:lpstr>
      <vt:lpstr>Porteføljearbeidet: Den politiske/faglige diskusjonen (2)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Anne Marthe Nilsen Gibbons</dc:creator>
  <cp:lastModifiedBy>Kirsti Margrethe Mortensen</cp:lastModifiedBy>
  <cp:revision>4</cp:revision>
  <dcterms:created xsi:type="dcterms:W3CDTF">2021-01-12T10:13:34Z</dcterms:created>
  <dcterms:modified xsi:type="dcterms:W3CDTF">2021-01-12T14:36:48Z</dcterms:modified>
</cp:coreProperties>
</file>