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4" r:id="rId2"/>
    <p:sldId id="300" r:id="rId3"/>
    <p:sldId id="278" r:id="rId4"/>
    <p:sldId id="299" r:id="rId5"/>
    <p:sldId id="279" r:id="rId6"/>
    <p:sldId id="287" r:id="rId7"/>
    <p:sldId id="275" r:id="rId8"/>
    <p:sldId id="306" r:id="rId9"/>
    <p:sldId id="307" r:id="rId10"/>
    <p:sldId id="309" r:id="rId11"/>
    <p:sldId id="297" r:id="rId12"/>
    <p:sldId id="296" r:id="rId13"/>
    <p:sldId id="310" r:id="rId14"/>
    <p:sldId id="308" r:id="rId15"/>
    <p:sldId id="302" r:id="rId16"/>
    <p:sldId id="305" r:id="rId17"/>
    <p:sldId id="303" r:id="rId18"/>
    <p:sldId id="29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lge Ivar Strømsø" initials="HIS" lastIdx="1" clrIdx="0">
    <p:extLst>
      <p:ext uri="{19B8F6BF-5375-455C-9EA6-DF929625EA0E}">
        <p15:presenceInfo xmlns:p15="http://schemas.microsoft.com/office/powerpoint/2012/main" userId="S-1-5-21-1927809936-1189766144-1318725885-45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elgestr\Dropbox\Studentunders&#248;kelseV20\2021\Book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elgestr\Dropbox\Studentunders&#248;kelseV20\2021\Book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Sheet1!$A$33:$A$35</c:f>
              <c:strCache>
                <c:ptCount val="3"/>
                <c:pt idx="0">
                  <c:v>Studieforhold (skala 1-5)</c:v>
                </c:pt>
                <c:pt idx="1">
                  <c:v>Studieprogresjon (skala: 1-5)</c:v>
                </c:pt>
                <c:pt idx="2">
                  <c:v>Well-being (skal 1-10)</c:v>
                </c:pt>
              </c:strCache>
            </c:strRef>
          </c:cat>
          <c:val>
            <c:numRef>
              <c:f>Sheet1!$B$33:$B$35</c:f>
              <c:numCache>
                <c:formatCode>General</c:formatCode>
                <c:ptCount val="3"/>
                <c:pt idx="0">
                  <c:v>3.05</c:v>
                </c:pt>
                <c:pt idx="1">
                  <c:v>2.82</c:v>
                </c:pt>
                <c:pt idx="2">
                  <c:v>6.23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DC-45D6-9FEF-E3791575E773}"/>
            </c:ext>
          </c:extLst>
        </c:ser>
        <c:ser>
          <c:idx val="1"/>
          <c:order val="1"/>
          <c:tx>
            <c:strRef>
              <c:f>Sheet1!$C$32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Sheet1!$A$33:$A$35</c:f>
              <c:strCache>
                <c:ptCount val="3"/>
                <c:pt idx="0">
                  <c:v>Studieforhold (skala 1-5)</c:v>
                </c:pt>
                <c:pt idx="1">
                  <c:v>Studieprogresjon (skala: 1-5)</c:v>
                </c:pt>
                <c:pt idx="2">
                  <c:v>Well-being (skal 1-10)</c:v>
                </c:pt>
              </c:strCache>
            </c:strRef>
          </c:cat>
          <c:val>
            <c:numRef>
              <c:f>Sheet1!$C$33:$C$35</c:f>
              <c:numCache>
                <c:formatCode>General</c:formatCode>
                <c:ptCount val="3"/>
                <c:pt idx="0">
                  <c:v>3.01</c:v>
                </c:pt>
                <c:pt idx="1">
                  <c:v>2.95</c:v>
                </c:pt>
                <c:pt idx="2">
                  <c:v>5.97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DC-45D6-9FEF-E3791575E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2764360"/>
        <c:axId val="522762720"/>
      </c:barChart>
      <c:catAx>
        <c:axId val="52276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22762720"/>
        <c:crosses val="autoZero"/>
        <c:auto val="1"/>
        <c:lblAlgn val="ctr"/>
        <c:lblOffset val="100"/>
        <c:noMultiLvlLbl val="0"/>
      </c:catAx>
      <c:valAx>
        <c:axId val="52276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2276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Selvstudier - tid</c:v>
                </c:pt>
                <c:pt idx="1">
                  <c:v>Undervisningstid</c:v>
                </c:pt>
                <c:pt idx="2">
                  <c:v>Arbeidsforhold</c:v>
                </c:pt>
                <c:pt idx="3">
                  <c:v>Stress</c:v>
                </c:pt>
                <c:pt idx="4">
                  <c:v>Prokrastinering</c:v>
                </c:pt>
                <c:pt idx="5">
                  <c:v>Motivasjon</c:v>
                </c:pt>
                <c:pt idx="6">
                  <c:v>Time management</c:v>
                </c:pt>
                <c:pt idx="7">
                  <c:v>Innsats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4.05</c:v>
                </c:pt>
                <c:pt idx="1">
                  <c:v>2.16</c:v>
                </c:pt>
                <c:pt idx="2">
                  <c:v>3.56</c:v>
                </c:pt>
                <c:pt idx="3">
                  <c:v>3.11</c:v>
                </c:pt>
                <c:pt idx="4">
                  <c:v>3.15</c:v>
                </c:pt>
                <c:pt idx="5">
                  <c:v>7.06</c:v>
                </c:pt>
                <c:pt idx="6">
                  <c:v>5.52</c:v>
                </c:pt>
                <c:pt idx="7">
                  <c:v>6.06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31-409E-A1F2-2D62A794BA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Selvstudier - tid</c:v>
                </c:pt>
                <c:pt idx="1">
                  <c:v>Undervisningstid</c:v>
                </c:pt>
                <c:pt idx="2">
                  <c:v>Arbeidsforhold</c:v>
                </c:pt>
                <c:pt idx="3">
                  <c:v>Stress</c:v>
                </c:pt>
                <c:pt idx="4">
                  <c:v>Prokrastinering</c:v>
                </c:pt>
                <c:pt idx="5">
                  <c:v>Motivasjon</c:v>
                </c:pt>
                <c:pt idx="6">
                  <c:v>Time management</c:v>
                </c:pt>
                <c:pt idx="7">
                  <c:v>Innsats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3.8</c:v>
                </c:pt>
                <c:pt idx="1">
                  <c:v>2.41</c:v>
                </c:pt>
                <c:pt idx="2">
                  <c:v>3.53</c:v>
                </c:pt>
                <c:pt idx="3">
                  <c:v>3.06</c:v>
                </c:pt>
                <c:pt idx="4">
                  <c:v>3.18</c:v>
                </c:pt>
                <c:pt idx="5">
                  <c:v>7.05</c:v>
                </c:pt>
                <c:pt idx="6">
                  <c:v>5.73</c:v>
                </c:pt>
                <c:pt idx="7">
                  <c:v>5.95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31-409E-A1F2-2D62A794B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0407896"/>
        <c:axId val="480405600"/>
      </c:barChart>
      <c:catAx>
        <c:axId val="480407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0405600"/>
        <c:crosses val="autoZero"/>
        <c:auto val="1"/>
        <c:lblAlgn val="ctr"/>
        <c:lblOffset val="100"/>
        <c:noMultiLvlLbl val="0"/>
      </c:catAx>
      <c:valAx>
        <c:axId val="480405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040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312" y="2564905"/>
            <a:ext cx="11419317" cy="1440159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360" y="4005064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9135638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700808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866586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1pPr>
            <a:lvl2pPr marL="45717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34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3pPr>
            <a:lvl4pPr marL="1371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97B04E4-8EED-47A1-AD09-B7195647507B}" type="datetimeFigureOut">
              <a:rPr lang="nb-NO"/>
              <a:pPr>
                <a:defRPr/>
              </a:pPr>
              <a:t>25.03.2022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783B344-1582-4967-A940-4132DFB4D23D}" type="slidenum">
              <a:rPr lang="nb-NO" altLang="en-US"/>
              <a:pPr>
                <a:defRPr/>
              </a:pPr>
              <a:t>‹#›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165037983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F02E6FA-0404-4C19-945E-222376D74B29}" type="datetimeFigureOut">
              <a:rPr lang="nb-NO"/>
              <a:pPr>
                <a:defRPr/>
              </a:pPr>
              <a:t>25.03.2022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42243D9-453F-43C6-B2D7-AAF81B3518FA}" type="slidenum">
              <a:rPr lang="nb-NO" altLang="en-US"/>
              <a:pPr>
                <a:defRPr/>
              </a:pPr>
              <a:t>‹#›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194739835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99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99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6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B31045E-0D02-42C9-B422-5160F8413475}" type="datetimeFigureOut">
              <a:rPr lang="nb-NO"/>
              <a:pPr>
                <a:defRPr/>
              </a:pPr>
              <a:t>25.03.2022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0316B1D-92CC-4029-BAEE-74758C562359}" type="slidenum">
              <a:rPr lang="nb-NO" altLang="en-US"/>
              <a:pPr>
                <a:defRPr/>
              </a:pPr>
              <a:t>‹#›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115514638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62E01A33-EA7F-4EAB-AFD5-B3802CC48E29}" type="datetimeFigureOut">
              <a:rPr lang="nb-NO"/>
              <a:pPr>
                <a:defRPr/>
              </a:pPr>
              <a:t>25.03.2022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7E7F404-6619-4A46-911D-9AB5F7C65D61}" type="slidenum">
              <a:rPr lang="nb-NO" altLang="en-US"/>
              <a:pPr>
                <a:defRPr/>
              </a:pPr>
              <a:t>‹#›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277584256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DE94FB8-1D55-4098-9075-F3EA50301C3D}" type="datetimeFigureOut">
              <a:rPr lang="nb-NO"/>
              <a:pPr>
                <a:defRPr/>
              </a:pPr>
              <a:t>25.03.2022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CBA091D-BEE3-4C3F-A297-D58EEB0C6508}" type="slidenum">
              <a:rPr lang="nb-NO" altLang="en-US"/>
              <a:pPr>
                <a:defRPr/>
              </a:pPr>
              <a:t>‹#›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372390143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1"/>
            <a:ext cx="4011084" cy="1162051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73" indent="0">
              <a:buNone/>
              <a:defRPr sz="1200"/>
            </a:lvl2pPr>
            <a:lvl3pPr marL="914347" indent="0">
              <a:buNone/>
              <a:defRPr sz="1000"/>
            </a:lvl3pPr>
            <a:lvl4pPr marL="1371519" indent="0">
              <a:buNone/>
              <a:defRPr sz="900"/>
            </a:lvl4pPr>
            <a:lvl5pPr marL="1828693" indent="0">
              <a:buNone/>
              <a:defRPr sz="900"/>
            </a:lvl5pPr>
            <a:lvl6pPr marL="2285866" indent="0">
              <a:buNone/>
              <a:defRPr sz="900"/>
            </a:lvl6pPr>
            <a:lvl7pPr marL="2743040" indent="0">
              <a:buNone/>
              <a:defRPr sz="900"/>
            </a:lvl7pPr>
            <a:lvl8pPr marL="3200213" indent="0">
              <a:buNone/>
              <a:defRPr sz="900"/>
            </a:lvl8pPr>
            <a:lvl9pPr marL="36573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8623BF2-0FB5-4BF9-90A6-9F2EA9C1E48F}" type="datetimeFigureOut">
              <a:rPr lang="nb-NO"/>
              <a:pPr>
                <a:defRPr/>
              </a:pPr>
              <a:t>25.03.2022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31D24A1-58D7-49F3-ACB3-68FAE2C83476}" type="slidenum">
              <a:rPr lang="nb-NO" altLang="en-US"/>
              <a:pPr>
                <a:defRPr/>
              </a:pPr>
              <a:t>‹#›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91496721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3" indent="0">
              <a:buNone/>
              <a:defRPr sz="2800"/>
            </a:lvl2pPr>
            <a:lvl3pPr marL="914347" indent="0">
              <a:buNone/>
              <a:defRPr sz="2399"/>
            </a:lvl3pPr>
            <a:lvl4pPr marL="1371519" indent="0">
              <a:buNone/>
              <a:defRPr sz="1999"/>
            </a:lvl4pPr>
            <a:lvl5pPr marL="1828693" indent="0">
              <a:buNone/>
              <a:defRPr sz="1999"/>
            </a:lvl5pPr>
            <a:lvl6pPr marL="2285866" indent="0">
              <a:buNone/>
              <a:defRPr sz="1999"/>
            </a:lvl6pPr>
            <a:lvl7pPr marL="2743040" indent="0">
              <a:buNone/>
              <a:defRPr sz="1999"/>
            </a:lvl7pPr>
            <a:lvl8pPr marL="3200213" indent="0">
              <a:buNone/>
              <a:defRPr sz="1999"/>
            </a:lvl8pPr>
            <a:lvl9pPr marL="3657387" indent="0">
              <a:buNone/>
              <a:defRPr sz="1999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73" indent="0">
              <a:buNone/>
              <a:defRPr sz="1200"/>
            </a:lvl2pPr>
            <a:lvl3pPr marL="914347" indent="0">
              <a:buNone/>
              <a:defRPr sz="1000"/>
            </a:lvl3pPr>
            <a:lvl4pPr marL="1371519" indent="0">
              <a:buNone/>
              <a:defRPr sz="900"/>
            </a:lvl4pPr>
            <a:lvl5pPr marL="1828693" indent="0">
              <a:buNone/>
              <a:defRPr sz="900"/>
            </a:lvl5pPr>
            <a:lvl6pPr marL="2285866" indent="0">
              <a:buNone/>
              <a:defRPr sz="900"/>
            </a:lvl6pPr>
            <a:lvl7pPr marL="2743040" indent="0">
              <a:buNone/>
              <a:defRPr sz="900"/>
            </a:lvl7pPr>
            <a:lvl8pPr marL="3200213" indent="0">
              <a:buNone/>
              <a:defRPr sz="900"/>
            </a:lvl8pPr>
            <a:lvl9pPr marL="36573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41E323F-BA2C-4478-ABEA-0CD7D1F1B083}" type="datetimeFigureOut">
              <a:rPr lang="nb-NO"/>
              <a:pPr>
                <a:defRPr/>
              </a:pPr>
              <a:t>25.03.2022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38B4E94-8F04-4951-9173-5FF24C7ADD32}" type="slidenum">
              <a:rPr lang="nb-NO" altLang="en-US"/>
              <a:pPr>
                <a:defRPr/>
              </a:pPr>
              <a:t>‹#›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508656972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16CC69A-204C-42F3-AB85-1E54D2EA2569}" type="datetimeFigureOut">
              <a:rPr lang="nb-NO"/>
              <a:pPr>
                <a:defRPr/>
              </a:pPr>
              <a:t>25.03.2022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83B6672-42BC-4B2F-9D35-F45CA8E5AD14}" type="slidenum">
              <a:rPr lang="nb-NO" altLang="en-US"/>
              <a:pPr>
                <a:defRPr/>
              </a:pPr>
              <a:t>‹#›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47672433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BB9E22B-4858-4629-A67B-6053D1D98AE5}" type="datetimeFigureOut">
              <a:rPr lang="nb-NO"/>
              <a:pPr>
                <a:defRPr/>
              </a:pPr>
              <a:t>25.03.2022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4993F0A-6A6E-4F96-B099-0E366ABFC814}" type="slidenum">
              <a:rPr lang="nb-NO" altLang="en-US"/>
              <a:pPr>
                <a:defRPr/>
              </a:pPr>
              <a:t>‹#›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83101650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jpe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20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34433" y="2781301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  <a:endParaRPr lang="nb-NO" altLang="nb-NO"/>
          </a:p>
        </p:txBody>
      </p:sp>
      <p:pic>
        <p:nvPicPr>
          <p:cNvPr id="1027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4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5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6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80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kern="1200">
          <a:solidFill>
            <a:srgbClr val="59595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5pPr>
      <a:lvl6pPr marL="457173" algn="l" rtl="0" fontAlgn="base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6pPr>
      <a:lvl7pPr marL="914347" algn="l" rtl="0" fontAlgn="base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7pPr>
      <a:lvl8pPr marL="1371519" algn="l" rtl="0" fontAlgn="base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8pPr>
      <a:lvl9pPr marL="1828693" algn="l" rtl="0" fontAlgn="base">
        <a:spcBef>
          <a:spcPct val="0"/>
        </a:spcBef>
        <a:spcAft>
          <a:spcPct val="0"/>
        </a:spcAft>
        <a:defRPr sz="4800">
          <a:solidFill>
            <a:srgbClr val="595959"/>
          </a:solidFill>
          <a:latin typeface="Calibri" pitchFamily="34" charset="0"/>
        </a:defRPr>
      </a:lvl9pPr>
    </p:titleStyle>
    <p:bodyStyle>
      <a:lvl1pPr marL="342881" indent="-34288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06" indent="-28573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34" indent="-22858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6" indent="-22858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99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9" indent="-22858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99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3" indent="-228587" algn="l" defTabSz="914347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6" indent="-228587" algn="l" defTabSz="914347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800" indent="-228587" algn="l" defTabSz="914347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973" indent="-228587" algn="l" defTabSz="914347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4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9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6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Et kunnskapsgrunnlag for å forklare studentenes læring: hva er status og utfordringene videre?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Knut Inge Fostervold, PSI, Helge I. Strømsø, IPED/LINK, Sten Ludvigsen, IPED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3614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</a:t>
            </a:r>
            <a:r>
              <a:rPr lang="nb-NO" sz="3200" dirty="0"/>
              <a:t>Et kunnskapsgrunnlag for å forklare studentenes læring: hva er status og utfordringene </a:t>
            </a:r>
            <a:r>
              <a:rPr lang="nb-NO" sz="3200" dirty="0" smtClean="0"/>
              <a:t>videre</a:t>
            </a:r>
            <a:r>
              <a:rPr lang="nb-NO" sz="3200" dirty="0"/>
              <a:t>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400" dirty="0" smtClean="0"/>
          </a:p>
          <a:p>
            <a:r>
              <a:rPr lang="nb-NO" sz="2400" dirty="0" smtClean="0"/>
              <a:t>Struktur</a:t>
            </a:r>
          </a:p>
          <a:p>
            <a:r>
              <a:rPr lang="nb-NO" sz="2400" dirty="0" smtClean="0"/>
              <a:t>UIO studentundersøkelsen </a:t>
            </a:r>
          </a:p>
          <a:p>
            <a:pPr lvl="1"/>
            <a:r>
              <a:rPr lang="nb-NO" sz="2400" dirty="0" smtClean="0"/>
              <a:t>Hva spurte vi om våren 2020 og våren </a:t>
            </a:r>
            <a:r>
              <a:rPr lang="nb-NO" sz="2400" dirty="0"/>
              <a:t>2021 </a:t>
            </a:r>
            <a:endParaRPr lang="nb-NO" sz="2400" dirty="0" smtClean="0"/>
          </a:p>
          <a:p>
            <a:pPr lvl="1"/>
            <a:r>
              <a:rPr lang="nb-NO" sz="2400" dirty="0" smtClean="0"/>
              <a:t>Noen sentrale funn fra våren 2020 og våren 2021 </a:t>
            </a:r>
          </a:p>
          <a:p>
            <a:r>
              <a:rPr lang="nb-NO" sz="2400" dirty="0" smtClean="0"/>
              <a:t> Utfordringer i arbeid </a:t>
            </a:r>
          </a:p>
          <a:p>
            <a:pPr lvl="1"/>
            <a:r>
              <a:rPr lang="nb-NO" sz="2400" dirty="0" smtClean="0"/>
              <a:t>Datainnsamling, datakvalitet, analysekapasitet</a:t>
            </a:r>
          </a:p>
          <a:p>
            <a:pPr lvl="1"/>
            <a:r>
              <a:rPr lang="nb-NO" sz="2400" dirty="0" smtClean="0"/>
              <a:t>Muligheter for bruk av «</a:t>
            </a:r>
            <a:r>
              <a:rPr lang="nb-NO" sz="2400" dirty="0" err="1" smtClean="0"/>
              <a:t>analytics</a:t>
            </a:r>
            <a:r>
              <a:rPr lang="nb-NO" sz="2400" dirty="0" smtClean="0"/>
              <a:t>» ved UiO </a:t>
            </a:r>
          </a:p>
          <a:p>
            <a:r>
              <a:rPr lang="nb-NO" sz="2400" dirty="0" smtClean="0"/>
              <a:t>Hvordan kan UiO få bedre kunnskap om UiO studentenes læring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21081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223" y="346865"/>
            <a:ext cx="10972800" cy="1143000"/>
          </a:xfrm>
        </p:spPr>
        <p:txBody>
          <a:bodyPr/>
          <a:lstStyle/>
          <a:p>
            <a:pPr algn="ctr"/>
            <a:r>
              <a:rPr lang="nb-NO" dirty="0" smtClean="0"/>
              <a:t>2020 survey</a:t>
            </a:r>
            <a:br>
              <a:rPr lang="nb-NO" dirty="0" smtClean="0"/>
            </a:br>
            <a:r>
              <a:rPr lang="nb-NO" sz="2400" dirty="0" smtClean="0"/>
              <a:t>(</a:t>
            </a:r>
            <a:r>
              <a:rPr lang="nb-NO" sz="2400" dirty="0"/>
              <a:t>N = 9.500)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Bosituasjon og arbeidsforhold</a:t>
            </a:r>
          </a:p>
          <a:p>
            <a:r>
              <a:rPr lang="nb-NO" dirty="0"/>
              <a:t>Motivasjon og arbeidsrutiner</a:t>
            </a:r>
          </a:p>
          <a:p>
            <a:r>
              <a:rPr lang="nb-NO" dirty="0"/>
              <a:t>Stress og helse</a:t>
            </a:r>
          </a:p>
          <a:p>
            <a:r>
              <a:rPr lang="nb-NO" dirty="0"/>
              <a:t>Tid til studier</a:t>
            </a:r>
          </a:p>
          <a:p>
            <a:r>
              <a:rPr lang="nb-NO" dirty="0"/>
              <a:t>Opplevelse av </a:t>
            </a:r>
            <a:r>
              <a:rPr lang="nb-NO" dirty="0" smtClean="0"/>
              <a:t>studietilbudet og læringsmiljø</a:t>
            </a:r>
            <a:endParaRPr lang="nb-NO" dirty="0"/>
          </a:p>
          <a:p>
            <a:r>
              <a:rPr lang="nb-NO" dirty="0"/>
              <a:t>Mediebruk</a:t>
            </a:r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5256611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64450"/>
            <a:ext cx="10972800" cy="1143000"/>
          </a:xfrm>
        </p:spPr>
        <p:txBody>
          <a:bodyPr/>
          <a:lstStyle/>
          <a:p>
            <a:pPr algn="ctr"/>
            <a:r>
              <a:rPr lang="nb-NO" dirty="0" smtClean="0"/>
              <a:t>2021 Survey </a:t>
            </a:r>
            <a:br>
              <a:rPr lang="nb-NO" dirty="0" smtClean="0"/>
            </a:br>
            <a:r>
              <a:rPr lang="nb-NO" sz="2400" dirty="0" smtClean="0"/>
              <a:t>(N = 3.900)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I hovedsak samme som våren 2020 </a:t>
            </a:r>
          </a:p>
          <a:p>
            <a:r>
              <a:rPr lang="nb-NO" dirty="0" smtClean="0"/>
              <a:t>Forbedring at </a:t>
            </a:r>
            <a:r>
              <a:rPr lang="nb-NO" dirty="0" err="1" smtClean="0"/>
              <a:t>items</a:t>
            </a:r>
            <a:r>
              <a:rPr lang="nb-NO" dirty="0" smtClean="0"/>
              <a:t> vedr. </a:t>
            </a:r>
          </a:p>
          <a:p>
            <a:pPr lvl="1"/>
            <a:r>
              <a:rPr lang="nb-NO" dirty="0" smtClean="0"/>
              <a:t>Mediebruk </a:t>
            </a:r>
          </a:p>
          <a:p>
            <a:pPr lvl="1"/>
            <a:r>
              <a:rPr lang="nb-NO" dirty="0" smtClean="0"/>
              <a:t>Undervisning og læringsmiljø </a:t>
            </a:r>
          </a:p>
          <a:p>
            <a:pPr lvl="1"/>
            <a:r>
              <a:rPr lang="nb-NO" dirty="0" err="1" smtClean="0"/>
              <a:t>Fremtidsorientering</a:t>
            </a:r>
            <a:r>
              <a:rPr lang="nb-NO" dirty="0" smtClean="0"/>
              <a:t> </a:t>
            </a:r>
            <a:endParaRPr lang="nb-NO" dirty="0"/>
          </a:p>
          <a:p>
            <a:pPr lvl="1"/>
            <a:r>
              <a:rPr lang="nb-NO" dirty="0" smtClean="0"/>
              <a:t>Og vi har kobling til karakterdata – </a:t>
            </a:r>
            <a:r>
              <a:rPr lang="nb-NO" dirty="0" err="1" smtClean="0"/>
              <a:t>ca</a:t>
            </a:r>
            <a:r>
              <a:rPr lang="nb-NO" dirty="0" smtClean="0"/>
              <a:t> 3500 studenter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3148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846845" y="651711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Stress</a:t>
            </a:r>
            <a:endParaRPr lang="nb-NO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85576" y="751973"/>
            <a:ext cx="10972800" cy="5534955"/>
          </a:xfrm>
          <a:prstGeom prst="rect">
            <a:avLst/>
          </a:prstGeom>
        </p:spPr>
        <p:txBody>
          <a:bodyPr/>
          <a:lstStyle>
            <a:lvl1pPr marL="342881" indent="-342881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06" indent="-285734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34" indent="-228587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06" indent="-228587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79" indent="-228587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53" indent="-228587" algn="l" defTabSz="9143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26" indent="-228587" algn="l" defTabSz="9143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00" indent="-228587" algn="l" defTabSz="9143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73" indent="-228587" algn="l" defTabSz="9143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6" name="Oval 5"/>
          <p:cNvSpPr/>
          <p:nvPr/>
        </p:nvSpPr>
        <p:spPr>
          <a:xfrm>
            <a:off x="8993605" y="2213810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Innsats</a:t>
            </a:r>
            <a:endParaRPr lang="nb-NO" dirty="0"/>
          </a:p>
        </p:txBody>
      </p:sp>
      <p:sp>
        <p:nvSpPr>
          <p:cNvPr id="7" name="Oval 6"/>
          <p:cNvSpPr/>
          <p:nvPr/>
        </p:nvSpPr>
        <p:spPr>
          <a:xfrm>
            <a:off x="1694446" y="3519450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700" dirty="0" smtClean="0"/>
              <a:t>Motivasjon</a:t>
            </a:r>
            <a:endParaRPr lang="nb-NO" sz="1700" dirty="0"/>
          </a:p>
        </p:txBody>
      </p:sp>
      <p:sp>
        <p:nvSpPr>
          <p:cNvPr id="8" name="Oval 7"/>
          <p:cNvSpPr/>
          <p:nvPr/>
        </p:nvSpPr>
        <p:spPr>
          <a:xfrm>
            <a:off x="1816763" y="2045476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Arbeids-forhold</a:t>
            </a:r>
            <a:endParaRPr lang="nb-NO" dirty="0"/>
          </a:p>
        </p:txBody>
      </p:sp>
      <p:sp>
        <p:nvSpPr>
          <p:cNvPr id="9" name="Oval 8"/>
          <p:cNvSpPr/>
          <p:nvPr/>
        </p:nvSpPr>
        <p:spPr>
          <a:xfrm>
            <a:off x="5539294" y="1867903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Planlegge</a:t>
            </a:r>
            <a:endParaRPr lang="nb-NO" dirty="0"/>
          </a:p>
        </p:txBody>
      </p:sp>
      <p:sp>
        <p:nvSpPr>
          <p:cNvPr id="11" name="Oval 10"/>
          <p:cNvSpPr/>
          <p:nvPr/>
        </p:nvSpPr>
        <p:spPr>
          <a:xfrm>
            <a:off x="5539295" y="3809713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Prokrasti</a:t>
            </a:r>
            <a:endParaRPr lang="nb-NO" dirty="0" smtClean="0"/>
          </a:p>
          <a:p>
            <a:pPr algn="ctr"/>
            <a:r>
              <a:rPr lang="nb-NO" dirty="0" err="1" smtClean="0"/>
              <a:t>nering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1750595" y="4800600"/>
            <a:ext cx="1732547" cy="89033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700" dirty="0" smtClean="0"/>
              <a:t>Undervisningstid</a:t>
            </a:r>
            <a:endParaRPr lang="nb-NO" sz="1700" dirty="0"/>
          </a:p>
        </p:txBody>
      </p:sp>
      <p:sp>
        <p:nvSpPr>
          <p:cNvPr id="14" name="Rectangle 13"/>
          <p:cNvSpPr/>
          <p:nvPr/>
        </p:nvSpPr>
        <p:spPr>
          <a:xfrm>
            <a:off x="8981573" y="3910263"/>
            <a:ext cx="1732547" cy="89033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Selvstudier - tid</a:t>
            </a:r>
            <a:endParaRPr lang="nb-NO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05037" y="180474"/>
            <a:ext cx="3844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 smtClean="0"/>
              <a:t>Modell </a:t>
            </a:r>
            <a:r>
              <a:rPr lang="nb-NO" sz="2000" dirty="0" smtClean="0"/>
              <a:t>(2020)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0177057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2"/>
          <p:cNvPicPr>
            <a:picLocks noGrp="1"/>
          </p:cNvPicPr>
          <p:nvPr>
            <p:ph idx="1"/>
          </p:nvPr>
        </p:nvPicPr>
        <p:blipFill rotWithShape="1">
          <a:blip r:embed="rId2"/>
          <a:srcRect l="2740" t="12559" r="5511" b="28293"/>
          <a:stretch/>
        </p:blipFill>
        <p:spPr bwMode="auto">
          <a:xfrm>
            <a:off x="4156572" y="384509"/>
            <a:ext cx="6720815" cy="5607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3611" y="788068"/>
            <a:ext cx="3350794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Analyse:</a:t>
            </a:r>
          </a:p>
          <a:p>
            <a:r>
              <a:rPr lang="nb-NO" sz="2400" dirty="0"/>
              <a:t>Den teoretiske modellen ble testet ved hjelp av strukturell modellering (SEM</a:t>
            </a:r>
            <a:r>
              <a:rPr lang="nb-NO" sz="2400" dirty="0" smtClean="0"/>
              <a:t>)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3858950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628" y="323242"/>
            <a:ext cx="10972800" cy="1143000"/>
          </a:xfrm>
        </p:spPr>
        <p:txBody>
          <a:bodyPr/>
          <a:lstStyle/>
          <a:p>
            <a:r>
              <a:rPr lang="nb-NO" dirty="0" smtClean="0"/>
              <a:t>				Resultater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639" y="1466242"/>
            <a:ext cx="10972800" cy="4525963"/>
          </a:xfrm>
        </p:spPr>
        <p:txBody>
          <a:bodyPr/>
          <a:lstStyle/>
          <a:p>
            <a:r>
              <a:rPr lang="nb-NO" dirty="0" smtClean="0"/>
              <a:t>Hvordan skal vi tolke resultatene fra denne studien? </a:t>
            </a:r>
          </a:p>
          <a:p>
            <a:pPr lvl="1"/>
            <a:r>
              <a:rPr lang="nb-NO" dirty="0" smtClean="0"/>
              <a:t>Positive forhold: </a:t>
            </a:r>
          </a:p>
          <a:p>
            <a:pPr lvl="2"/>
            <a:r>
              <a:rPr lang="nb-NO" dirty="0" smtClean="0"/>
              <a:t>Studentene mestret den nye situasjonen relativt godt</a:t>
            </a:r>
          </a:p>
          <a:p>
            <a:pPr lvl="2"/>
            <a:r>
              <a:rPr lang="nb-NO" dirty="0" smtClean="0"/>
              <a:t>De som har høy selvreguleringskapasitet mestret situasjonen best </a:t>
            </a:r>
          </a:p>
          <a:p>
            <a:pPr lvl="2"/>
            <a:r>
              <a:rPr lang="nb-NO" dirty="0" smtClean="0"/>
              <a:t>Mange studenter mestrer økt stress uten at dette ser ut til å påvirke prestasjoner negativt</a:t>
            </a:r>
          </a:p>
          <a:p>
            <a:pPr lvl="1"/>
            <a:r>
              <a:rPr lang="nb-NO" dirty="0" smtClean="0"/>
              <a:t>Forhold som vi bør ha oppmerksomhet på: </a:t>
            </a:r>
          </a:p>
          <a:p>
            <a:pPr lvl="2"/>
            <a:r>
              <a:rPr lang="nb-NO" dirty="0" smtClean="0"/>
              <a:t>Økt stress kan bidra til mer </a:t>
            </a:r>
            <a:r>
              <a:rPr lang="nb-NO" dirty="0" err="1" smtClean="0"/>
              <a:t>prokrastinering</a:t>
            </a:r>
            <a:endParaRPr lang="nb-NO" dirty="0" smtClean="0"/>
          </a:p>
          <a:p>
            <a:pPr lvl="2"/>
            <a:r>
              <a:rPr lang="nb-NO" dirty="0" smtClean="0"/>
              <a:t>Om studiene gir tilstrekkelig trening i utvikling av selvregulering i fagene</a:t>
            </a:r>
          </a:p>
          <a:p>
            <a:pPr lvl="2"/>
            <a:r>
              <a:rPr lang="nb-NO" dirty="0" smtClean="0"/>
              <a:t>Forhold som kan motvirke </a:t>
            </a:r>
            <a:r>
              <a:rPr lang="nb-NO" dirty="0" err="1" smtClean="0"/>
              <a:t>prokrastinering</a:t>
            </a:r>
            <a:r>
              <a:rPr lang="nb-NO" dirty="0" smtClean="0"/>
              <a:t> </a:t>
            </a:r>
          </a:p>
          <a:p>
            <a:pPr lvl="2"/>
            <a:endParaRPr lang="nb-NO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1921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6499" y="141712"/>
            <a:ext cx="10972800" cy="1143000"/>
          </a:xfrm>
        </p:spPr>
        <p:txBody>
          <a:bodyPr/>
          <a:lstStyle/>
          <a:p>
            <a:pPr algn="ctr"/>
            <a:r>
              <a:rPr lang="nb-NO" sz="3600" dirty="0" smtClean="0"/>
              <a:t>Modell 2 </a:t>
            </a:r>
            <a:r>
              <a:rPr lang="nb-NO" sz="2400" dirty="0"/>
              <a:t>(2020</a:t>
            </a:r>
            <a:r>
              <a:rPr lang="nb-NO" sz="2400" dirty="0" smtClean="0"/>
              <a:t>)</a:t>
            </a:r>
            <a:endParaRPr lang="en-US" sz="2400" dirty="0"/>
          </a:p>
        </p:txBody>
      </p:sp>
      <p:sp>
        <p:nvSpPr>
          <p:cNvPr id="4" name="Oval 3"/>
          <p:cNvSpPr/>
          <p:nvPr/>
        </p:nvSpPr>
        <p:spPr>
          <a:xfrm>
            <a:off x="1612383" y="1151023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Ensomhet</a:t>
            </a:r>
            <a:endParaRPr lang="nb-NO" dirty="0"/>
          </a:p>
        </p:txBody>
      </p:sp>
      <p:sp>
        <p:nvSpPr>
          <p:cNvPr id="5" name="Oval 3"/>
          <p:cNvSpPr/>
          <p:nvPr/>
        </p:nvSpPr>
        <p:spPr>
          <a:xfrm>
            <a:off x="1612383" y="3122860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Arbeids</a:t>
            </a:r>
          </a:p>
          <a:p>
            <a:pPr algn="ctr"/>
            <a:r>
              <a:rPr lang="nb-NO" dirty="0" smtClean="0"/>
              <a:t>forhold</a:t>
            </a:r>
            <a:endParaRPr lang="nb-NO" dirty="0"/>
          </a:p>
        </p:txBody>
      </p:sp>
      <p:sp>
        <p:nvSpPr>
          <p:cNvPr id="6" name="Oval 3"/>
          <p:cNvSpPr/>
          <p:nvPr/>
        </p:nvSpPr>
        <p:spPr>
          <a:xfrm>
            <a:off x="1612384" y="4825126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Prokrasti</a:t>
            </a:r>
            <a:endParaRPr lang="nb-NO" dirty="0" smtClean="0"/>
          </a:p>
          <a:p>
            <a:pPr algn="ctr"/>
            <a:r>
              <a:rPr lang="nb-NO" dirty="0" err="1" smtClean="0"/>
              <a:t>nering</a:t>
            </a:r>
            <a:endParaRPr lang="nb-NO" dirty="0"/>
          </a:p>
        </p:txBody>
      </p:sp>
      <p:sp>
        <p:nvSpPr>
          <p:cNvPr id="7" name="Oval 3"/>
          <p:cNvSpPr/>
          <p:nvPr/>
        </p:nvSpPr>
        <p:spPr>
          <a:xfrm>
            <a:off x="8763461" y="3122860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Søvn</a:t>
            </a:r>
            <a:endParaRPr lang="nb-NO" dirty="0"/>
          </a:p>
        </p:txBody>
      </p:sp>
      <p:sp>
        <p:nvSpPr>
          <p:cNvPr id="8" name="Oval 3"/>
          <p:cNvSpPr/>
          <p:nvPr/>
        </p:nvSpPr>
        <p:spPr>
          <a:xfrm>
            <a:off x="8587615" y="1284712"/>
            <a:ext cx="1720515" cy="962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Helse</a:t>
            </a:r>
            <a:endParaRPr lang="nb-NO" dirty="0"/>
          </a:p>
        </p:txBody>
      </p:sp>
      <p:sp>
        <p:nvSpPr>
          <p:cNvPr id="9" name="Rectangle 11"/>
          <p:cNvSpPr/>
          <p:nvPr/>
        </p:nvSpPr>
        <p:spPr>
          <a:xfrm>
            <a:off x="5033057" y="3119145"/>
            <a:ext cx="1732547" cy="89033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700" dirty="0" smtClean="0"/>
              <a:t>Stress</a:t>
            </a:r>
          </a:p>
          <a:p>
            <a:pPr algn="ctr"/>
            <a:r>
              <a:rPr lang="nb-NO" sz="1400" dirty="0" smtClean="0"/>
              <a:t>(endring)</a:t>
            </a:r>
            <a:endParaRPr lang="nb-NO" sz="1400" dirty="0"/>
          </a:p>
        </p:txBody>
      </p:sp>
      <p:sp>
        <p:nvSpPr>
          <p:cNvPr id="10" name="Rectangle 11"/>
          <p:cNvSpPr/>
          <p:nvPr/>
        </p:nvSpPr>
        <p:spPr>
          <a:xfrm>
            <a:off x="8907534" y="4800599"/>
            <a:ext cx="1732547" cy="89033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700" dirty="0" err="1" smtClean="0"/>
              <a:t>Well-being</a:t>
            </a:r>
            <a:endParaRPr lang="nb-NO" sz="1700" dirty="0"/>
          </a:p>
        </p:txBody>
      </p:sp>
    </p:spTree>
    <p:extLst>
      <p:ext uri="{BB962C8B-B14F-4D97-AF65-F5344CB8AC3E}">
        <p14:creationId xmlns:p14="http://schemas.microsoft.com/office/powerpoint/2010/main" val="39166359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EFD146D6-1606-4CDE-B167-9258F5F50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82" t="20806" r="1206" b="25714"/>
          <a:stretch/>
        </p:blipFill>
        <p:spPr>
          <a:xfrm>
            <a:off x="2355462" y="304679"/>
            <a:ext cx="7489138" cy="537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870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Resultater: stress, ensomhet og helse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Ensomhet har vesentlig betydning for hvordan studentene opplever mental helse</a:t>
            </a:r>
          </a:p>
          <a:p>
            <a:r>
              <a:rPr lang="nb-NO" dirty="0" smtClean="0"/>
              <a:t>Studieforhold, ensomhet og </a:t>
            </a:r>
            <a:r>
              <a:rPr lang="nb-NO" dirty="0" err="1" smtClean="0"/>
              <a:t>prokrastinering</a:t>
            </a:r>
            <a:r>
              <a:rPr lang="nb-NO" dirty="0"/>
              <a:t> </a:t>
            </a:r>
            <a:r>
              <a:rPr lang="nb-NO" dirty="0" smtClean="0"/>
              <a:t>øker stressnivå som igjen påvirker mental helse </a:t>
            </a:r>
          </a:p>
          <a:p>
            <a:r>
              <a:rPr lang="nb-NO" dirty="0" smtClean="0"/>
              <a:t>Fysiske arbeidsforhold påvirker mental helse negativt under nedstengningen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4004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4909900" cy="1143000"/>
          </a:xfrm>
        </p:spPr>
        <p:txBody>
          <a:bodyPr/>
          <a:lstStyle/>
          <a:p>
            <a:r>
              <a:rPr lang="nb-NO" sz="4000" dirty="0"/>
              <a:t>Studiesituasjon 2020/2021</a:t>
            </a:r>
            <a:endParaRPr lang="en-US" sz="4000" dirty="0"/>
          </a:p>
        </p:txBody>
      </p:sp>
      <p:graphicFrame>
        <p:nvGraphicFramePr>
          <p:cNvPr id="4" name="Chart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4507005"/>
              </p:ext>
            </p:extLst>
          </p:nvPr>
        </p:nvGraphicFramePr>
        <p:xfrm>
          <a:off x="5533292" y="475397"/>
          <a:ext cx="6135322" cy="5599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23392" y="2315308"/>
            <a:ext cx="43471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u="sng"/>
              <a:t>Studieforhold</a:t>
            </a:r>
            <a:r>
              <a:rPr lang="nb-NO"/>
              <a:t>:</a:t>
            </a:r>
          </a:p>
          <a:p>
            <a:r>
              <a:rPr lang="nb-NO"/>
              <a:t>Hvordan vurderer du forholdene for å arbeide med studiene dine der du har bodd våren 2020/2021? (Svært bra: 1; Dårlig: 5)</a:t>
            </a:r>
          </a:p>
          <a:p>
            <a:r>
              <a:rPr lang="nb-NO" u="sng"/>
              <a:t>Studieprogresjon</a:t>
            </a:r>
            <a:r>
              <a:rPr lang="nb-NO"/>
              <a:t>:</a:t>
            </a:r>
          </a:p>
          <a:p>
            <a:r>
              <a:rPr lang="nb-NO"/>
              <a:t>I hvilken grad har koronasituasjonen under studieåret 2020-21 påvirket din studieprogresjon (studiepoeng/eksamener)? (Ikke i det hele tatt: 1; I svært stor grad: 5)</a:t>
            </a:r>
          </a:p>
          <a:p>
            <a:r>
              <a:rPr lang="nb-NO" u="sng"/>
              <a:t>Well-being</a:t>
            </a:r>
            <a:r>
              <a:rPr lang="nb-NO"/>
              <a:t>:</a:t>
            </a:r>
          </a:p>
          <a:p>
            <a:r>
              <a:rPr lang="en-US"/>
              <a:t>Livet ditt akkurat nå? (Verst: 1; Best: 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946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2020/2021</a:t>
            </a:r>
            <a:endParaRPr lang="nb-NO" dirty="0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983305"/>
              </p:ext>
            </p:extLst>
          </p:nvPr>
        </p:nvGraphicFramePr>
        <p:xfrm>
          <a:off x="1406769" y="1835696"/>
          <a:ext cx="9079523" cy="3844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4812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Overordnet om resultatene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Resultatene viser samsvar med studier fra universiteter som har mange fellestrekk med UiO og «lik nedstengning» og har brukt anerkjente instrumenter i datainnsamlingen</a:t>
            </a:r>
          </a:p>
          <a:p>
            <a:r>
              <a:rPr lang="nb-NO" dirty="0" smtClean="0"/>
              <a:t>Resultatene viser at kravene øker til studentenes selvorganisering som er vesentlig for innsats og utholdenhet </a:t>
            </a:r>
          </a:p>
          <a:p>
            <a:r>
              <a:rPr lang="nb-NO" dirty="0" smtClean="0"/>
              <a:t>Nedstengning av campus skapte større sosiale utfordringer og dårligere fysiske arbeidsforhold for studentene, som igjen påvirker arbeidsvaner, innsats og mental helse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668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64777" y="206188"/>
            <a:ext cx="10972800" cy="884058"/>
          </a:xfrm>
        </p:spPr>
        <p:txBody>
          <a:bodyPr/>
          <a:lstStyle/>
          <a:p>
            <a:pPr algn="ctr"/>
            <a:r>
              <a:rPr lang="nb-NO" sz="3600" b="1" dirty="0" smtClean="0">
                <a:solidFill>
                  <a:schemeClr val="tx1"/>
                </a:solidFill>
              </a:rPr>
              <a:t>Studentenes læring: mulige datakilder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957" y="1184993"/>
            <a:ext cx="10972800" cy="4525963"/>
          </a:xfrm>
        </p:spPr>
        <p:txBody>
          <a:bodyPr/>
          <a:lstStyle/>
          <a:p>
            <a:pPr lvl="1"/>
            <a:r>
              <a:rPr lang="nb-NO" sz="2000" dirty="0" smtClean="0"/>
              <a:t>Spørreskjema</a:t>
            </a:r>
          </a:p>
          <a:p>
            <a:pPr lvl="2"/>
            <a:r>
              <a:rPr lang="nb-NO" sz="1399" dirty="0" smtClean="0"/>
              <a:t>Interne – eksterne (eksterne – tilgang til resultater/data?)</a:t>
            </a:r>
          </a:p>
          <a:p>
            <a:pPr lvl="2"/>
            <a:r>
              <a:rPr lang="nb-NO" sz="1399" dirty="0" smtClean="0"/>
              <a:t>Generisk og/eller tilpasset lokale behov?</a:t>
            </a:r>
          </a:p>
          <a:p>
            <a:pPr lvl="2"/>
            <a:r>
              <a:rPr lang="nb-NO" sz="1399" dirty="0" smtClean="0"/>
              <a:t>Svarprosent</a:t>
            </a:r>
          </a:p>
          <a:p>
            <a:pPr lvl="1"/>
            <a:r>
              <a:rPr lang="nb-NO" sz="2000" dirty="0" smtClean="0"/>
              <a:t>Intervjuer </a:t>
            </a:r>
          </a:p>
          <a:p>
            <a:pPr lvl="1"/>
            <a:r>
              <a:rPr lang="nb-NO" sz="2000" dirty="0" smtClean="0"/>
              <a:t>Observasjonsstudier </a:t>
            </a:r>
          </a:p>
          <a:p>
            <a:pPr lvl="1"/>
            <a:r>
              <a:rPr lang="nb-NO" sz="2000" dirty="0" err="1" smtClean="0"/>
              <a:t>Kvasieksperimentelle</a:t>
            </a:r>
            <a:r>
              <a:rPr lang="nb-NO" sz="2000" dirty="0" smtClean="0"/>
              <a:t> / eksperimentelle studier</a:t>
            </a:r>
          </a:p>
          <a:p>
            <a:pPr lvl="1"/>
            <a:r>
              <a:rPr lang="nb-NO" sz="2000" dirty="0" smtClean="0"/>
              <a:t>Eksamensresultater</a:t>
            </a:r>
          </a:p>
          <a:p>
            <a:pPr lvl="1"/>
            <a:r>
              <a:rPr lang="nb-NO" sz="2000" dirty="0" smtClean="0"/>
              <a:t>Studieprogresjon</a:t>
            </a:r>
          </a:p>
          <a:p>
            <a:pPr lvl="1"/>
            <a:r>
              <a:rPr lang="nb-NO" sz="2000" dirty="0" smtClean="0"/>
              <a:t>Digitale </a:t>
            </a:r>
            <a:r>
              <a:rPr lang="nb-NO" sz="2000" dirty="0" err="1" smtClean="0"/>
              <a:t>adferdsdata</a:t>
            </a:r>
            <a:r>
              <a:rPr lang="nb-NO" sz="2000" dirty="0" smtClean="0"/>
              <a:t> (f.eks. Canvas)</a:t>
            </a:r>
          </a:p>
          <a:p>
            <a:pPr marL="0" indent="0">
              <a:buNone/>
            </a:pPr>
            <a:endParaRPr lang="nb-NO" sz="2800" dirty="0" smtClean="0"/>
          </a:p>
          <a:p>
            <a:pPr marL="0" indent="0">
              <a:buNone/>
            </a:pPr>
            <a:r>
              <a:rPr lang="nb-NO" sz="2800" dirty="0" smtClean="0"/>
              <a:t>Hva er det behov for, hva er det vi lurer på?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12627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Status og utfordringer videre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Forankring i vitenskapelige metoder som gir reliable og valide data</a:t>
            </a:r>
          </a:p>
          <a:p>
            <a:r>
              <a:rPr lang="nb-NO" dirty="0" smtClean="0"/>
              <a:t>Utfordringer ved UiO </a:t>
            </a:r>
          </a:p>
          <a:p>
            <a:pPr lvl="1"/>
            <a:r>
              <a:rPr lang="nb-NO" sz="2400" dirty="0" smtClean="0"/>
              <a:t>Arbeid med datakvalitet og analyser </a:t>
            </a:r>
          </a:p>
          <a:p>
            <a:pPr lvl="1"/>
            <a:r>
              <a:rPr lang="nb-NO" sz="2400" dirty="0" smtClean="0"/>
              <a:t>Kobling av data mellom nettskjema og FS – svært komplisert</a:t>
            </a:r>
          </a:p>
          <a:p>
            <a:pPr lvl="2"/>
            <a:r>
              <a:rPr lang="nb-NO" dirty="0" smtClean="0"/>
              <a:t>Mulighet for longitudinelle data bør sikres </a:t>
            </a:r>
          </a:p>
          <a:p>
            <a:pPr lvl="2"/>
            <a:r>
              <a:rPr lang="nb-NO" dirty="0" smtClean="0"/>
              <a:t>Analysekapasitet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3067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 ved UiO (2)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Eksempler på surveytyper med svakheter</a:t>
            </a:r>
          </a:p>
          <a:p>
            <a:pPr lvl="1"/>
            <a:r>
              <a:rPr lang="nb-NO" sz="2000" dirty="0" err="1" smtClean="0"/>
              <a:t>Studiebaromenteret</a:t>
            </a:r>
            <a:r>
              <a:rPr lang="nb-NO" sz="2000" dirty="0" smtClean="0"/>
              <a:t> (som regel telling – ikke analyser) </a:t>
            </a:r>
          </a:p>
          <a:p>
            <a:pPr lvl="1"/>
            <a:r>
              <a:rPr lang="nb-NO" sz="2000" dirty="0" smtClean="0"/>
              <a:t>SHOT (UiO hadde ikke tilgang til data om oss selv) – og mye telling (men FHI og PSI gjør mer avanserte analyser (noen ganger))</a:t>
            </a:r>
          </a:p>
          <a:p>
            <a:pPr lvl="1"/>
            <a:r>
              <a:rPr lang="nb-NO" sz="2000" dirty="0" smtClean="0"/>
              <a:t>Lokale evalueringer er lite systematiske og studentene svar i mange fag i liten grad </a:t>
            </a:r>
          </a:p>
          <a:p>
            <a:pPr lvl="1"/>
            <a:r>
              <a:rPr lang="nb-NO" sz="2000" dirty="0" smtClean="0"/>
              <a:t>Data ligger i fragmenter, ulike formater, enten lokale i et system eller kun aggregert som input-output</a:t>
            </a:r>
          </a:p>
          <a:p>
            <a:pPr lvl="1"/>
            <a:r>
              <a:rPr lang="nb-NO" sz="2000" dirty="0" smtClean="0"/>
              <a:t>FS er tilnærmet «ubrukelig» …. Krever mye manuelt arbeid og spisskompetanse </a:t>
            </a:r>
          </a:p>
          <a:p>
            <a:pPr lvl="1"/>
            <a:r>
              <a:rPr lang="nb-NO" sz="2000" dirty="0" smtClean="0"/>
              <a:t>Det er data som kan brukes som legges i STAR – </a:t>
            </a:r>
            <a:r>
              <a:rPr lang="nb-NO" sz="2000" dirty="0" err="1" smtClean="0"/>
              <a:t>software</a:t>
            </a:r>
            <a:r>
              <a:rPr lang="nb-NO" sz="2000" dirty="0" smtClean="0"/>
              <a:t> </a:t>
            </a:r>
            <a:r>
              <a:rPr lang="nb-NO" sz="2000" dirty="0" err="1" smtClean="0"/>
              <a:t>Tableau</a:t>
            </a:r>
            <a:endParaRPr lang="nb-NO" sz="2000" dirty="0" smtClean="0"/>
          </a:p>
          <a:p>
            <a:pPr lvl="1"/>
            <a:endParaRPr lang="nb-NO" sz="2000" dirty="0"/>
          </a:p>
          <a:p>
            <a:pPr lvl="1"/>
            <a:r>
              <a:rPr lang="nb-NO" sz="2000" dirty="0" smtClean="0"/>
              <a:t>Er bildet helt svart eller er det en ønsket tilstand i en løst koblet institusjon – siden UiO i stort og smått fungerer på et høyt internasjonalt nivå?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76641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Mulig organisering – og nødvendig kompetanse og kapasitet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400" dirty="0" smtClean="0"/>
          </a:p>
          <a:p>
            <a:r>
              <a:rPr lang="nb-NO" sz="2400" dirty="0" smtClean="0"/>
              <a:t>Kompetanse og kapasitet på vitenskapelig nivå </a:t>
            </a:r>
          </a:p>
          <a:p>
            <a:r>
              <a:rPr lang="nb-NO" sz="2400" dirty="0" smtClean="0"/>
              <a:t>Innhold + målinger (analyser ikke telling) </a:t>
            </a:r>
          </a:p>
          <a:p>
            <a:r>
              <a:rPr lang="nb-NO" sz="2400" dirty="0" err="1" smtClean="0"/>
              <a:t>Helsepsyk</a:t>
            </a:r>
            <a:r>
              <a:rPr lang="nb-NO" sz="2400" dirty="0" smtClean="0"/>
              <a:t> kompetanse– og avtale om data fra SHOT (rådata, dataoversikt og kontroll over data) </a:t>
            </a:r>
          </a:p>
          <a:p>
            <a:r>
              <a:rPr lang="nb-NO" sz="2400" dirty="0" smtClean="0"/>
              <a:t>Oppdrag til et vitenskapelig miljø som har tverrfaglig kunnskap og nettverk av relevante forskere (</a:t>
            </a:r>
            <a:r>
              <a:rPr lang="nb-NO" sz="2400" dirty="0" err="1" smtClean="0"/>
              <a:t>SFU’ene</a:t>
            </a:r>
            <a:r>
              <a:rPr lang="nb-NO" sz="2400" dirty="0" smtClean="0"/>
              <a:t> som ressursmiljøer?)</a:t>
            </a:r>
          </a:p>
          <a:p>
            <a:r>
              <a:rPr lang="nb-NO" sz="2400" dirty="0" smtClean="0"/>
              <a:t>Og så bør det etableres en støttestruktur i linjen som sikrer planlegging, forankring, gjennomføring og oppfølging</a:t>
            </a:r>
          </a:p>
          <a:p>
            <a:r>
              <a:rPr lang="nb-NO" sz="2400" dirty="0" smtClean="0"/>
              <a:t>Sannsynligvis bør det settes av 2-3 årsverk (UC Berkeley som </a:t>
            </a:r>
            <a:r>
              <a:rPr lang="nb-NO" sz="2400" dirty="0" err="1" smtClean="0"/>
              <a:t>ref</a:t>
            </a:r>
            <a:r>
              <a:rPr lang="nb-NO" sz="2400" dirty="0" smtClean="0"/>
              <a:t> punkt)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69494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381326" y="3267809"/>
            <a:ext cx="10972800" cy="1143000"/>
          </a:xfrm>
        </p:spPr>
        <p:txBody>
          <a:bodyPr/>
          <a:lstStyle/>
          <a:p>
            <a:pPr algn="ctr"/>
            <a:r>
              <a:rPr lang="nb-NO" dirty="0" smtClean="0"/>
              <a:t>Takk for oppmerksomheten!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148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</TotalTime>
  <Words>788</Words>
  <Application>Microsoft Office PowerPoint</Application>
  <PresentationFormat>Widescreen</PresentationFormat>
  <Paragraphs>117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1_Office Theme</vt:lpstr>
      <vt:lpstr>Et kunnskapsgrunnlag for å forklare studentenes læring: hva er status og utfordringene videre?</vt:lpstr>
      <vt:lpstr> Et kunnskapsgrunnlag for å forklare studentenes læring: hva er status og utfordringene videre?</vt:lpstr>
      <vt:lpstr>2020 survey (N = 9.500) </vt:lpstr>
      <vt:lpstr>2021 Survey  (N = 3.900)</vt:lpstr>
      <vt:lpstr>PowerPoint Presentation</vt:lpstr>
      <vt:lpstr>PowerPoint Presentation</vt:lpstr>
      <vt:lpstr>    Resultater </vt:lpstr>
      <vt:lpstr>Modell 2 (2020)</vt:lpstr>
      <vt:lpstr>PowerPoint Presentation</vt:lpstr>
      <vt:lpstr>Resultater: stress, ensomhet og helse</vt:lpstr>
      <vt:lpstr>Studiesituasjon 2020/2021</vt:lpstr>
      <vt:lpstr>2020/2021</vt:lpstr>
      <vt:lpstr> Overordnet om resultatene </vt:lpstr>
      <vt:lpstr>Studentenes læring: mulige datakilder</vt:lpstr>
      <vt:lpstr>Status og utfordringer videre</vt:lpstr>
      <vt:lpstr>Utfordringer ved UiO (2) </vt:lpstr>
      <vt:lpstr>Mulig organisering – og nødvendig kompetanse og kapasitet </vt:lpstr>
      <vt:lpstr>Takk for oppmerksomheten!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Sten Runar Ludvigsen</dc:creator>
  <cp:lastModifiedBy>Kirsti Margrethe Mortensen</cp:lastModifiedBy>
  <cp:revision>79</cp:revision>
  <dcterms:created xsi:type="dcterms:W3CDTF">2021-11-19T10:18:00Z</dcterms:created>
  <dcterms:modified xsi:type="dcterms:W3CDTF">2022-03-25T10:16:35Z</dcterms:modified>
</cp:coreProperties>
</file>