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1" r:id="rId3"/>
    <p:sldId id="262" r:id="rId4"/>
    <p:sldId id="263" r:id="rId5"/>
    <p:sldId id="264" r:id="rId6"/>
    <p:sldId id="267" r:id="rId7"/>
    <p:sldId id="266" r:id="rId8"/>
    <p:sldId id="265" r:id="rId9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94" autoAdjust="0"/>
    <p:restoredTop sz="98191" autoAdjust="0"/>
  </p:normalViewPr>
  <p:slideViewPr>
    <p:cSldViewPr>
      <p:cViewPr varScale="1">
        <p:scale>
          <a:sx n="109" d="100"/>
          <a:sy n="109" d="100"/>
        </p:scale>
        <p:origin x="-726" y="-7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10FFEEA-28BF-A340-8643-E3D8E12E09C9}" type="datetime1">
              <a:rPr lang="nb-NO"/>
              <a:pPr>
                <a:defRPr/>
              </a:pPr>
              <a:t>16.03.2015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0898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0898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723CA21-0D36-3244-96F4-6725D321E2B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89459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8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5" y="4705350"/>
            <a:ext cx="4982633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8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B4E5606-14F6-4340-AA6C-C3A41A40A3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0671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4E5606-14F6-4340-AA6C-C3A41A40A3D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27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7FD53-AE54-4FB0-B127-886046D427A6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4250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7D4985-DB12-CB47-A749-F3E619E9CC76}" type="slidenum">
              <a:rPr lang="en-US"/>
              <a:pPr/>
              <a:t>4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AF9A1-4DE5-0A45-B83C-18B0A47232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79D24-2393-FC46-8CA2-5F2027D29B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8C8F-B1D4-E04C-83ED-D55AAA1295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46366-0991-D54B-A82B-194C68498D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FAE1A-16B3-1C41-9172-7DE4777619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C049C-35A3-984D-966C-BFB6C652A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DE8F6-92C8-E64B-8D26-4E79A8DD5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FC0CB-54B0-2840-B109-A87BD9F9F7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9F8D9-8BFB-E244-9CF7-1BA6896AF8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D7C9A-09E7-E74C-90CD-FDA54B1986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7589CA56-628D-E14F-B911-1B324778F7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15616" y="2276872"/>
            <a:ext cx="7543800" cy="1143000"/>
          </a:xfrm>
        </p:spPr>
        <p:txBody>
          <a:bodyPr/>
          <a:lstStyle/>
          <a:p>
            <a:pPr eaLnBrk="1" hangingPunct="1"/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429000"/>
            <a:ext cx="7543800" cy="2520280"/>
          </a:xfrm>
        </p:spPr>
        <p:txBody>
          <a:bodyPr/>
          <a:lstStyle/>
          <a:p>
            <a:pPr algn="ctr" eaLnBrk="1" hangingPunct="1"/>
            <a:r>
              <a:rPr lang="nb-NO" dirty="0" smtClean="0"/>
              <a:t>SAB-oppfølging utdanningskvalitet: Status fra arbeidsgruppen</a:t>
            </a:r>
          </a:p>
          <a:p>
            <a:pPr algn="ctr" eaLnBrk="1" hangingPunct="1"/>
            <a:endParaRPr lang="nb-NO" dirty="0" smtClean="0"/>
          </a:p>
          <a:p>
            <a:pPr algn="ctr" eaLnBrk="1" hangingPunct="1"/>
            <a:r>
              <a:rPr lang="nb-NO" dirty="0" smtClean="0"/>
              <a:t>Berit Karseth </a:t>
            </a:r>
          </a:p>
          <a:p>
            <a:pPr algn="ctr" eaLnBrk="1" hangingPunct="1"/>
            <a:r>
              <a:rPr lang="nb-NO" dirty="0" smtClean="0"/>
              <a:t>17</a:t>
            </a:r>
            <a:r>
              <a:rPr lang="nb-NO" dirty="0" smtClean="0"/>
              <a:t>/3-2015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UiOs strategiske plan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i="1" dirty="0"/>
              <a:t>”Et nos </a:t>
            </a:r>
            <a:r>
              <a:rPr lang="nb-NO" i="1" dirty="0" err="1"/>
              <a:t>petimus</a:t>
            </a:r>
            <a:r>
              <a:rPr lang="nb-NO" i="1" dirty="0"/>
              <a:t> </a:t>
            </a:r>
            <a:r>
              <a:rPr lang="nb-NO" i="1" dirty="0" err="1"/>
              <a:t>astra</a:t>
            </a:r>
            <a:r>
              <a:rPr lang="nb-NO" i="1" dirty="0"/>
              <a:t>” </a:t>
            </a:r>
            <a:r>
              <a:rPr lang="nb-NO" dirty="0"/>
              <a:t>(Også vi søker stjernene)</a:t>
            </a:r>
            <a:r>
              <a:rPr lang="nb-NO" dirty="0" smtClean="0"/>
              <a:t> 		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SAB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err="1" smtClean="0"/>
              <a:t>Build</a:t>
            </a:r>
            <a:r>
              <a:rPr lang="nb-NO" dirty="0" smtClean="0"/>
              <a:t> a Ladder to </a:t>
            </a:r>
            <a:r>
              <a:rPr lang="nb-NO" dirty="0" err="1" smtClean="0"/>
              <a:t>the</a:t>
            </a:r>
            <a:r>
              <a:rPr lang="nb-NO" dirty="0"/>
              <a:t> </a:t>
            </a:r>
            <a:r>
              <a:rPr lang="nb-NO" dirty="0" smtClean="0"/>
              <a:t>Stars</a:t>
            </a:r>
            <a:endParaRPr lang="nb-NO" dirty="0"/>
          </a:p>
        </p:txBody>
      </p:sp>
      <p:pic>
        <p:nvPicPr>
          <p:cNvPr id="4" name="Bilde 5" descr="Les Strategi2020 (pdf)&#10;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7" y="4941168"/>
            <a:ext cx="2091253" cy="1511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148678"/>
            <a:ext cx="1978596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854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340768"/>
            <a:ext cx="7696200" cy="4755232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“The </a:t>
            </a:r>
            <a:r>
              <a:rPr lang="en-US" sz="2400" dirty="0"/>
              <a:t>SAB has not been charged with proposing changes to the strategy. Our task has been to offer advice on how </a:t>
            </a:r>
            <a:r>
              <a:rPr lang="en-US" sz="2400" dirty="0" err="1"/>
              <a:t>UiO</a:t>
            </a:r>
            <a:r>
              <a:rPr lang="en-US" sz="2400" dirty="0"/>
              <a:t> can best improve the execution of its strategy and meet its goals. To fulfil </a:t>
            </a:r>
            <a:r>
              <a:rPr lang="en-US" sz="2400" dirty="0" smtClean="0"/>
              <a:t>our</a:t>
            </a:r>
            <a:r>
              <a:rPr lang="nb-NO" sz="2400" dirty="0"/>
              <a:t> </a:t>
            </a:r>
            <a:r>
              <a:rPr lang="en-US" sz="2400" dirty="0" smtClean="0"/>
              <a:t>objective</a:t>
            </a:r>
            <a:r>
              <a:rPr lang="en-US" sz="2400" dirty="0"/>
              <a:t>, we developed a tool — the identification of ten ‘profile dimensions’ — </a:t>
            </a:r>
            <a:r>
              <a:rPr lang="en-US" sz="2400" b="1" dirty="0"/>
              <a:t>that we believe </a:t>
            </a:r>
            <a:r>
              <a:rPr lang="en-US" sz="2400" b="1" dirty="0" smtClean="0"/>
              <a:t>will</a:t>
            </a:r>
            <a:r>
              <a:rPr lang="nb-NO" sz="2400" b="1" dirty="0"/>
              <a:t> </a:t>
            </a:r>
            <a:r>
              <a:rPr lang="en-US" sz="2400" b="1" dirty="0" smtClean="0"/>
              <a:t>assist </a:t>
            </a:r>
            <a:r>
              <a:rPr lang="en-US" sz="2400" b="1" dirty="0" err="1"/>
              <a:t>UiO</a:t>
            </a:r>
            <a:r>
              <a:rPr lang="en-US" sz="2400" b="1" dirty="0"/>
              <a:t> in setting clearer priorities for how to achieve its ambition to become a world--‐class university</a:t>
            </a:r>
            <a:r>
              <a:rPr lang="en-US" sz="2400" dirty="0"/>
              <a:t>. Thus we offer our ‘profile analysis’ </a:t>
            </a:r>
            <a:r>
              <a:rPr lang="en-US" sz="2400" dirty="0" smtClean="0"/>
              <a:t>(..) </a:t>
            </a:r>
            <a:r>
              <a:rPr lang="en-US" sz="2400" dirty="0"/>
              <a:t>not simply as a result, but as a method for understanding the overall profile of a university, and helping it to identify the directions it must take in order to achieve its strategic </a:t>
            </a:r>
            <a:r>
              <a:rPr lang="en-US" sz="2400" dirty="0" smtClean="0"/>
              <a:t>goals” (s.6).</a:t>
            </a:r>
            <a:endParaRPr lang="nb-NO" sz="2400" dirty="0"/>
          </a:p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6111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Forslag som omfatter utdanning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00808"/>
            <a:ext cx="7696200" cy="4395192"/>
          </a:xfrm>
        </p:spPr>
        <p:txBody>
          <a:bodyPr/>
          <a:lstStyle/>
          <a:p>
            <a:endParaRPr lang="nb-NO" sz="2000" dirty="0" smtClean="0"/>
          </a:p>
          <a:p>
            <a:r>
              <a:rPr lang="nb-NO" sz="2000" dirty="0" smtClean="0"/>
              <a:t>Tidlig internasjonalisering og utvikling av internasjonale programmer (inklusiv </a:t>
            </a:r>
            <a:r>
              <a:rPr lang="nb-NO" sz="2000" dirty="0" err="1" smtClean="0"/>
              <a:t>fellesgrader</a:t>
            </a:r>
            <a:r>
              <a:rPr lang="nb-NO" sz="2000" dirty="0" smtClean="0"/>
              <a:t>)</a:t>
            </a:r>
            <a:endParaRPr lang="nb-NO" sz="2000" dirty="0"/>
          </a:p>
          <a:p>
            <a:r>
              <a:rPr lang="nb-NO" sz="2000" dirty="0" smtClean="0"/>
              <a:t>Tverrfaglig studieprogrammer  </a:t>
            </a:r>
          </a:p>
          <a:p>
            <a:pPr lvl="1"/>
            <a:r>
              <a:rPr lang="nb-NO" sz="2000" dirty="0" smtClean="0"/>
              <a:t>Mulig et mer generelt </a:t>
            </a:r>
            <a:r>
              <a:rPr lang="nb-NO" sz="2000" dirty="0" err="1" smtClean="0"/>
              <a:t>førsteår</a:t>
            </a:r>
            <a:r>
              <a:rPr lang="nb-NO" sz="2000" dirty="0" smtClean="0"/>
              <a:t> (liberal arts)</a:t>
            </a:r>
          </a:p>
          <a:p>
            <a:r>
              <a:rPr lang="nb-NO" sz="2000" dirty="0" smtClean="0"/>
              <a:t>Utvikling av ‘</a:t>
            </a:r>
            <a:r>
              <a:rPr lang="nb-NO" sz="2000" dirty="0" err="1" smtClean="0"/>
              <a:t>Excellence</a:t>
            </a:r>
            <a:r>
              <a:rPr lang="nb-NO" sz="2000" dirty="0" smtClean="0"/>
              <a:t>’ programmer </a:t>
            </a:r>
          </a:p>
          <a:p>
            <a:r>
              <a:rPr lang="nb-NO" sz="2000" dirty="0" smtClean="0"/>
              <a:t>Virkemidler for å håndtere underyting, skjerpe kravene for progresjon </a:t>
            </a:r>
          </a:p>
          <a:p>
            <a:r>
              <a:rPr lang="nb-NO" sz="2000" dirty="0" smtClean="0"/>
              <a:t>Tiltak for å unngå frafall og tilrettelegge for deltidsstudier</a:t>
            </a:r>
          </a:p>
          <a:p>
            <a:r>
              <a:rPr lang="nb-NO" sz="2000" dirty="0" smtClean="0"/>
              <a:t>Tettere kobling mellom studier og omverden (internasjonale forskningsomverdenen så vel som ulike praksisfelter (policynivå, kulturliv og næringsliv))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49860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Frister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Fase 1. Avklare og prioritere oppgaver som </a:t>
            </a:r>
            <a:r>
              <a:rPr lang="nb-NO" sz="2000" dirty="0" smtClean="0"/>
              <a:t>bør </a:t>
            </a:r>
            <a:r>
              <a:rPr lang="nb-NO" sz="2000" dirty="0"/>
              <a:t>inngå i </a:t>
            </a:r>
            <a:r>
              <a:rPr lang="nb-NO" sz="2000" dirty="0" smtClean="0"/>
              <a:t>SAB-porteføljen</a:t>
            </a:r>
            <a:r>
              <a:rPr lang="nb-NO" sz="2000" dirty="0"/>
              <a:t> </a:t>
            </a:r>
            <a:r>
              <a:rPr lang="nb-NO" sz="2000" b="1" i="1" dirty="0" smtClean="0"/>
              <a:t>17. </a:t>
            </a:r>
            <a:r>
              <a:rPr lang="nb-NO" sz="2000" b="1" i="1" dirty="0"/>
              <a:t>a</a:t>
            </a:r>
            <a:r>
              <a:rPr lang="nb-NO" sz="2000" b="1" i="1" dirty="0" smtClean="0"/>
              <a:t>pril </a:t>
            </a:r>
            <a:endParaRPr lang="nb-NO" sz="2000" b="1" i="1" dirty="0"/>
          </a:p>
          <a:p>
            <a:r>
              <a:rPr lang="nb-NO" sz="2000" dirty="0"/>
              <a:t>Fase 2. Identifisere spørsmål innen </a:t>
            </a:r>
            <a:r>
              <a:rPr lang="nb-NO" sz="2000" dirty="0" smtClean="0"/>
              <a:t>utdannings-kvalitetsområdet </a:t>
            </a:r>
            <a:r>
              <a:rPr lang="nb-NO" sz="2000" dirty="0"/>
              <a:t>som </a:t>
            </a:r>
            <a:r>
              <a:rPr lang="nb-NO" sz="2000" dirty="0" smtClean="0"/>
              <a:t>bør vurderes </a:t>
            </a:r>
            <a:r>
              <a:rPr lang="nb-NO" sz="2000" dirty="0"/>
              <a:t>av arbeidsgruppen for </a:t>
            </a:r>
            <a:r>
              <a:rPr lang="nb-NO" sz="2000" dirty="0" smtClean="0"/>
              <a:t>organisasjons- </a:t>
            </a:r>
            <a:r>
              <a:rPr lang="nb-NO" sz="2000" dirty="0"/>
              <a:t>og </a:t>
            </a:r>
            <a:r>
              <a:rPr lang="nb-NO" sz="2000" dirty="0" smtClean="0"/>
              <a:t>beslutningsstruktur </a:t>
            </a:r>
            <a:r>
              <a:rPr lang="nb-NO" sz="2000" b="1" i="1" dirty="0" smtClean="0"/>
              <a:t>5. juni </a:t>
            </a:r>
          </a:p>
          <a:p>
            <a:r>
              <a:rPr lang="nb-NO" sz="2000" dirty="0">
                <a:latin typeface="BookAntiqua-Bold"/>
              </a:rPr>
              <a:t>Fase 3. Gjennomføring av </a:t>
            </a:r>
            <a:r>
              <a:rPr lang="nb-NO" sz="2000" dirty="0" smtClean="0">
                <a:latin typeface="BookAntiqua-Bold"/>
              </a:rPr>
              <a:t>tiltak/piloter </a:t>
            </a:r>
            <a:r>
              <a:rPr lang="nb-NO" sz="2000" b="1" i="1" dirty="0" smtClean="0">
                <a:latin typeface="BookAntiqua-Bold"/>
              </a:rPr>
              <a:t>Høst </a:t>
            </a:r>
            <a:r>
              <a:rPr lang="nb-NO" sz="2000" b="1" i="1" dirty="0">
                <a:latin typeface="BookAntiqua-Bold"/>
              </a:rPr>
              <a:t>2015 - vår/høst </a:t>
            </a:r>
            <a:r>
              <a:rPr lang="nb-NO" sz="2000" b="1" i="1" dirty="0" smtClean="0">
                <a:latin typeface="BookAntiqua-Bold"/>
              </a:rPr>
              <a:t>2016</a:t>
            </a:r>
          </a:p>
          <a:p>
            <a:r>
              <a:rPr lang="nb-NO" sz="2000" dirty="0"/>
              <a:t>Fase 4. Oppsummering. Råd om videre </a:t>
            </a:r>
            <a:r>
              <a:rPr lang="nb-NO" sz="2000" dirty="0" smtClean="0"/>
              <a:t>arbeid </a:t>
            </a:r>
            <a:r>
              <a:rPr lang="nb-NO" sz="2000" b="1" i="1" dirty="0" smtClean="0"/>
              <a:t>november/desember </a:t>
            </a:r>
            <a:r>
              <a:rPr lang="nb-NO" sz="2000" b="1" i="1" dirty="0"/>
              <a:t>2016</a:t>
            </a:r>
            <a:endParaRPr lang="nb-NO" sz="2000" i="1" dirty="0" smtClean="0"/>
          </a:p>
        </p:txBody>
      </p:sp>
    </p:spTree>
    <p:extLst>
      <p:ext uri="{BB962C8B-B14F-4D97-AF65-F5344CB8AC3E}">
        <p14:creationId xmlns:p14="http://schemas.microsoft.com/office/powerpoint/2010/main" val="357780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990600" y="476672"/>
            <a:ext cx="7696200" cy="1143000"/>
          </a:xfrm>
        </p:spPr>
        <p:txBody>
          <a:bodyPr/>
          <a:lstStyle/>
          <a:p>
            <a:r>
              <a:rPr lang="nb-NO" altLang="nb-NO" dirty="0" smtClean="0"/>
              <a:t>Hva mener studentene generelt om norsk høyere utdanning og lærerne*?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990600" y="1619672"/>
            <a:ext cx="7974013" cy="4114800"/>
          </a:xfrm>
        </p:spPr>
        <p:txBody>
          <a:bodyPr/>
          <a:lstStyle/>
          <a:p>
            <a:r>
              <a:rPr lang="nb-NO" altLang="nb-NO" dirty="0" smtClean="0"/>
              <a:t>Generelt er tre av fire studenter tilfreds med sitt lærested og med studiekvaliteten (få er misfornøyde)</a:t>
            </a:r>
          </a:p>
          <a:p>
            <a:r>
              <a:rPr lang="nb-NO" altLang="nb-NO" dirty="0" smtClean="0"/>
              <a:t>Norske studenter tilfreds med </a:t>
            </a:r>
            <a:r>
              <a:rPr lang="nb-NO" altLang="nb-NO" dirty="0" err="1" smtClean="0"/>
              <a:t>arbeidsrelevans</a:t>
            </a:r>
            <a:endParaRPr lang="nb-NO" altLang="nb-NO" dirty="0" smtClean="0"/>
          </a:p>
          <a:p>
            <a:r>
              <a:rPr lang="nb-NO" altLang="nb-NO" dirty="0" smtClean="0"/>
              <a:t>På universitetene er studentene mer fornøyd med det faglige innholdet enn med den pedagogiske tilretteleggingen</a:t>
            </a:r>
          </a:p>
          <a:p>
            <a:r>
              <a:rPr lang="nb-NO" altLang="nb-NO" dirty="0" smtClean="0"/>
              <a:t>Kun et mindretall av studentene er fornøyd med veiledning og tilbakemelding fra fagpersonalet</a:t>
            </a:r>
          </a:p>
          <a:p>
            <a:endParaRPr lang="nb-NO" altLang="nb-NO" dirty="0"/>
          </a:p>
          <a:p>
            <a:pPr marL="0" indent="0">
              <a:buNone/>
            </a:pPr>
            <a:endParaRPr lang="nb-NO" altLang="nb-NO" dirty="0" smtClean="0"/>
          </a:p>
          <a:p>
            <a:pPr marL="0" indent="0">
              <a:buNone/>
            </a:pPr>
            <a:endParaRPr lang="nb-NO" altLang="nb-NO" dirty="0" smtClean="0"/>
          </a:p>
        </p:txBody>
      </p:sp>
      <p:sp>
        <p:nvSpPr>
          <p:cNvPr id="2" name="Rektangel 1"/>
          <p:cNvSpPr/>
          <p:nvPr/>
        </p:nvSpPr>
        <p:spPr>
          <a:xfrm>
            <a:off x="1259632" y="6413266"/>
            <a:ext cx="72728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altLang="nb-NO" sz="1600" dirty="0"/>
              <a:t>* Fra Bjørn Stensakers PP for gruppa 27. februar</a:t>
            </a:r>
          </a:p>
        </p:txBody>
      </p:sp>
    </p:spTree>
    <p:extLst>
      <p:ext uri="{BB962C8B-B14F-4D97-AF65-F5344CB8AC3E}">
        <p14:creationId xmlns:p14="http://schemas.microsoft.com/office/powerpoint/2010/main" val="147583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 smtClean="0"/>
              <a:t>Hva mener de </a:t>
            </a:r>
            <a:r>
              <a:rPr lang="nb-NO" altLang="nb-NO" dirty="0" err="1" smtClean="0"/>
              <a:t>vitenskaplig</a:t>
            </a:r>
            <a:r>
              <a:rPr lang="nb-NO" altLang="nb-NO" dirty="0" smtClean="0"/>
              <a:t> ansatte om studiekvalitet og studentenes innsats*?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altLang="nb-NO" dirty="0" smtClean="0"/>
          </a:p>
          <a:p>
            <a:r>
              <a:rPr lang="nb-NO" altLang="nb-NO" dirty="0" smtClean="0"/>
              <a:t>Økt studiekvalitet er avhengig av: ”bedre” studenter, større arbeidsinnsats hos studentene, og utvidet undervisning</a:t>
            </a:r>
          </a:p>
          <a:p>
            <a:r>
              <a:rPr lang="nb-NO" altLang="nb-NO" dirty="0" smtClean="0"/>
              <a:t>Arbeidsinnsats fremheves som spesielt viktig</a:t>
            </a:r>
          </a:p>
          <a:p>
            <a:r>
              <a:rPr lang="nb-NO" altLang="nb-NO" dirty="0" smtClean="0"/>
              <a:t>Programdesign, vurderingsformer og pedagogisk tilrettelegging av studiet vurderes ikke som spesielt viktig</a:t>
            </a:r>
            <a:endParaRPr lang="nb-NO" altLang="nb-NO" dirty="0"/>
          </a:p>
          <a:p>
            <a:endParaRPr lang="nb-NO" altLang="nb-NO" dirty="0" smtClean="0"/>
          </a:p>
          <a:p>
            <a:pPr marL="0" indent="0">
              <a:buNone/>
            </a:pPr>
            <a:r>
              <a:rPr lang="nb-NO" altLang="nb-NO" sz="1600" dirty="0" smtClean="0"/>
              <a:t>* Fra Bjørn Stensakers PP for gruppa 27. februar</a:t>
            </a:r>
          </a:p>
        </p:txBody>
      </p:sp>
    </p:spTree>
    <p:extLst>
      <p:ext uri="{BB962C8B-B14F-4D97-AF65-F5344CB8AC3E}">
        <p14:creationId xmlns:p14="http://schemas.microsoft.com/office/powerpoint/2010/main" val="402756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502568"/>
          </a:xfrm>
        </p:spPr>
        <p:txBody>
          <a:bodyPr/>
          <a:lstStyle/>
          <a:p>
            <a:r>
              <a:rPr lang="nb-NO" dirty="0" smtClean="0"/>
              <a:t>Mulige prioriteringer: Noen delmål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556792"/>
            <a:ext cx="7696200" cy="4539208"/>
          </a:xfrm>
        </p:spPr>
        <p:txBody>
          <a:bodyPr/>
          <a:lstStyle/>
          <a:p>
            <a:r>
              <a:rPr lang="nb-NO" sz="2400" dirty="0" smtClean="0"/>
              <a:t>Utarbeide en overordnet utdanningsvisjon</a:t>
            </a:r>
          </a:p>
          <a:p>
            <a:pPr lvl="0"/>
            <a:r>
              <a:rPr lang="nb-NO" sz="2400" dirty="0"/>
              <a:t>F</a:t>
            </a:r>
            <a:r>
              <a:rPr lang="nb-NO" sz="2400" dirty="0" smtClean="0"/>
              <a:t>å </a:t>
            </a:r>
            <a:r>
              <a:rPr lang="nb-NO" sz="2400" dirty="0"/>
              <a:t>til en god og nødvendig koordinering av arbeidet med utdanningskvalitet</a:t>
            </a:r>
          </a:p>
          <a:p>
            <a:pPr lvl="0"/>
            <a:r>
              <a:rPr lang="nb-NO" sz="2400" dirty="0"/>
              <a:t>H</a:t>
            </a:r>
            <a:r>
              <a:rPr lang="nb-NO" sz="2400" dirty="0" smtClean="0"/>
              <a:t>eve </a:t>
            </a:r>
            <a:r>
              <a:rPr lang="nb-NO" sz="2400" dirty="0"/>
              <a:t>kvaliteten på programrådenes arbeid, herunder  programledelse og </a:t>
            </a:r>
            <a:r>
              <a:rPr lang="nb-NO" sz="2400" dirty="0" smtClean="0"/>
              <a:t>tverrfaglighet</a:t>
            </a:r>
          </a:p>
          <a:p>
            <a:pPr lvl="0"/>
            <a:r>
              <a:rPr lang="nb-NO" sz="2400" dirty="0" smtClean="0"/>
              <a:t>Program utenom det vanlige</a:t>
            </a:r>
            <a:endParaRPr lang="nb-NO" sz="2400" dirty="0"/>
          </a:p>
          <a:p>
            <a:pPr lvl="0"/>
            <a:r>
              <a:rPr lang="nb-NO" sz="2400" dirty="0"/>
              <a:t>B</a:t>
            </a:r>
            <a:r>
              <a:rPr lang="nb-NO" sz="2400" dirty="0" smtClean="0"/>
              <a:t>edre </a:t>
            </a:r>
            <a:r>
              <a:rPr lang="nb-NO" sz="2400" dirty="0"/>
              <a:t>oppfølging og tilbakemelding til </a:t>
            </a:r>
            <a:r>
              <a:rPr lang="nb-NO" sz="2400" dirty="0" smtClean="0"/>
              <a:t>studentene</a:t>
            </a:r>
          </a:p>
          <a:p>
            <a:r>
              <a:rPr lang="en-US" sz="2400" dirty="0" err="1" smtClean="0"/>
              <a:t>Heve</a:t>
            </a:r>
            <a:r>
              <a:rPr lang="en-US" sz="2400" dirty="0" smtClean="0"/>
              <a:t> </a:t>
            </a:r>
            <a:r>
              <a:rPr lang="en-US" sz="2400" dirty="0" err="1" smtClean="0"/>
              <a:t>utdanningskvalitet</a:t>
            </a:r>
            <a:r>
              <a:rPr lang="en-US" sz="2400" dirty="0" smtClean="0"/>
              <a:t> </a:t>
            </a:r>
            <a:r>
              <a:rPr lang="en-US" sz="2400" dirty="0" err="1"/>
              <a:t>gjennom</a:t>
            </a:r>
            <a:r>
              <a:rPr lang="en-US" sz="2400" dirty="0"/>
              <a:t> </a:t>
            </a:r>
            <a:r>
              <a:rPr lang="en-US" sz="2400" dirty="0" err="1"/>
              <a:t>bedre</a:t>
            </a:r>
            <a:r>
              <a:rPr lang="en-US" sz="2400" dirty="0"/>
              <a:t> </a:t>
            </a:r>
            <a:r>
              <a:rPr lang="en-US" sz="2400" dirty="0" err="1"/>
              <a:t>utnyttelse</a:t>
            </a:r>
            <a:r>
              <a:rPr lang="en-US" sz="2400" dirty="0"/>
              <a:t> </a:t>
            </a:r>
            <a:r>
              <a:rPr lang="en-US" sz="2400" dirty="0" err="1"/>
              <a:t>av</a:t>
            </a:r>
            <a:r>
              <a:rPr lang="en-US" sz="2400" dirty="0"/>
              <a:t> </a:t>
            </a:r>
            <a:r>
              <a:rPr lang="en-US" sz="2400" dirty="0" err="1"/>
              <a:t>bygningsmassen</a:t>
            </a:r>
            <a:endParaRPr lang="nb-NO" sz="2400" dirty="0"/>
          </a:p>
          <a:p>
            <a:pPr marL="0" lv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6234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B-prioteringer-BK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SAB-prioteringer-BK</Template>
  <TotalTime>140</TotalTime>
  <Words>469</Words>
  <Application>Microsoft Office PowerPoint</Application>
  <PresentationFormat>Skjermfremvisning (4:3)</PresentationFormat>
  <Paragraphs>52</Paragraphs>
  <Slides>8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9" baseType="lpstr">
      <vt:lpstr>SAB-prioteringer-BK</vt:lpstr>
      <vt:lpstr> </vt:lpstr>
      <vt:lpstr>PowerPoint-presentasjon</vt:lpstr>
      <vt:lpstr>PowerPoint-presentasjon</vt:lpstr>
      <vt:lpstr>Forslag som omfatter utdanning</vt:lpstr>
      <vt:lpstr>Frister</vt:lpstr>
      <vt:lpstr>Hva mener studentene generelt om norsk høyere utdanning og lærerne*?</vt:lpstr>
      <vt:lpstr>Hva mener de vitenskaplig ansatte om studiekvalitet og studentenes innsats*?</vt:lpstr>
      <vt:lpstr>Mulige prioriteringer: Noen delmål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Oppfølging av SAB-rapporten</dc:title>
  <dc:creator>Berit Karseth</dc:creator>
  <cp:lastModifiedBy>Anne Marthe Nilsen Gibbons</cp:lastModifiedBy>
  <cp:revision>11</cp:revision>
  <cp:lastPrinted>2015-02-06T07:59:28Z</cp:lastPrinted>
  <dcterms:created xsi:type="dcterms:W3CDTF">2015-02-27T09:18:35Z</dcterms:created>
  <dcterms:modified xsi:type="dcterms:W3CDTF">2015-03-16T12:24:26Z</dcterms:modified>
</cp:coreProperties>
</file>