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8"/>
  </p:notesMasterIdLst>
  <p:handoutMasterIdLst>
    <p:handoutMasterId r:id="rId19"/>
  </p:handoutMasterIdLst>
  <p:sldIdLst>
    <p:sldId id="256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794500" cy="9906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8" d="100"/>
          <a:sy n="88" d="100"/>
        </p:scale>
        <p:origin x="35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3.pn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2.png"/><Relationship Id="rId4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2.png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2" name="Graphic 21" descr="Logo Universitet i oslo">
            <a:extLst>
              <a:ext uri="{FF2B5EF4-FFF2-40B4-BE49-F238E27FC236}">
                <a16:creationId xmlns:a16="http://schemas.microsoft.com/office/drawing/2014/main" id="{6E1EFA63-AE81-48F7-9E1A-4460842D51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922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D5876ED4-6402-4ADE-B19E-6AFD1B98A2B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773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22820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071EBF8B-CB57-4D96-BEC9-81D876B40C3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25" name="Subtitle 2">
            <a:extLst>
              <a:ext uri="{FF2B5EF4-FFF2-40B4-BE49-F238E27FC236}">
                <a16:creationId xmlns:a16="http://schemas.microsoft.com/office/drawing/2014/main" id="{A76EB581-AD77-44E6-B0C1-79B4F5E4272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FF90891E-BD34-453C-A553-405075097B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39DE2A1-ED8C-4A49-A6AE-E9D46E40E9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C1935023-B5DB-4153-92C3-DA938CAF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12332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Farge/Innhold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1C54C566-FAF1-457B-ADC2-B572C2BA41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7790B458-49BE-41F6-BD1C-5F9A132992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30FD2C0-C7B1-4B5E-A6A6-CCC2718B10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6" name="Subtitle 2">
            <a:extLst>
              <a:ext uri="{FF2B5EF4-FFF2-40B4-BE49-F238E27FC236}">
                <a16:creationId xmlns:a16="http://schemas.microsoft.com/office/drawing/2014/main" id="{7DE7D971-BF8D-4AE3-BC82-0E6BE0967F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F99AC1F-778E-44FF-BF8A-667198760B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B187476-A7FD-44F9-928A-D91ECC1D92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486B2F67-1009-493C-8D10-146042824B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37730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76DDCE7B-0FD7-4604-86F3-CED3F3DE49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129987B5-A649-4445-9E7D-C33F5830D5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15C875F-FE3C-4CA4-9C94-4875E58176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F9DA2D0-7B9F-4D0E-A0AB-11A30AE78E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B366772D-733D-439F-A855-A43D8BA9FC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04793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Uthevet Tittel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Title 5">
            <a:extLst>
              <a:ext uri="{FF2B5EF4-FFF2-40B4-BE49-F238E27FC236}">
                <a16:creationId xmlns:a16="http://schemas.microsoft.com/office/drawing/2014/main" id="{3E4EB6FB-CA8A-4089-B382-7EE70734A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22820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EE67333C-22A7-412D-89CE-C345901D4E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8" name="Graphic 27" descr="Logo Universitet i oslo">
            <a:extLst>
              <a:ext uri="{FF2B5EF4-FFF2-40B4-BE49-F238E27FC236}">
                <a16:creationId xmlns:a16="http://schemas.microsoft.com/office/drawing/2014/main" id="{AC4516CC-DFFC-4FB7-9D2B-83895F118E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9" name="Subtitle 2">
            <a:extLst>
              <a:ext uri="{FF2B5EF4-FFF2-40B4-BE49-F238E27FC236}">
                <a16:creationId xmlns:a16="http://schemas.microsoft.com/office/drawing/2014/main" id="{DAF2865F-7D0D-424F-8EE4-C35A273826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2BF95729-2A67-4547-A002-CD6025EBAF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30900484-5C7A-4A15-B9AF-6C2346D534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375A6F63-D6F2-43D8-B209-39C06B42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12350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Farge/Innhold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96DF894F-36BB-4E38-9A63-6C7457B4E4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A4A25B0-0B90-4803-B642-75EEEF2DAF8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FB8A002-B764-4891-A47B-B23E156797D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6" name="Subtitle 2">
            <a:extLst>
              <a:ext uri="{FF2B5EF4-FFF2-40B4-BE49-F238E27FC236}">
                <a16:creationId xmlns:a16="http://schemas.microsoft.com/office/drawing/2014/main" id="{81A5ECDA-FCA9-4A09-B537-7B2F880258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33A09C1-4C63-43F6-BB7C-8872A34650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0CC180C2-0FD7-45CC-B7D6-6564FC2C63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18ECB1C4-C5E3-4A77-9A92-AC851BDDD2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91789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75E708B6-95B5-4ACB-9931-428CE2A1E4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D593D964-011F-4C2E-847F-5E468F5675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0A0AAB19-6B1B-4BA9-A526-029A2412B3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A8B0EAD6-75E9-40E3-89E3-A0F061D7BD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CFAD5246-D054-439A-B79A-5A703492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16889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Uthevet Tittel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4" name="Title 5">
            <a:extLst>
              <a:ext uri="{FF2B5EF4-FFF2-40B4-BE49-F238E27FC236}">
                <a16:creationId xmlns:a16="http://schemas.microsoft.com/office/drawing/2014/main" id="{6EB2BA06-7D63-45DB-A644-9D71477BD7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22820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5D7EEC28-9D50-46B0-840F-B57A95CD53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105B3387-AF80-4AB9-97AB-A8A22AC69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7EA36167-9D8E-4BCF-BBEC-1C2AB0346D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0B3836F-D71C-44E0-8FFD-3D48410F41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A84ED1B-06EC-4B0E-AAB9-3AE2C287DA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8B52C5D0-3797-4E1D-82D8-1D81F5228C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32508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970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136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711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1624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75680-9D72-4324-806A-0AC2820EB95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5CCF4-7B1F-4D68-9FE1-C8986EA78D2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8154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9B97B0-7BE1-41B3-8AD6-00C053AB1671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C27A861-73AB-4996-A205-5D7C21FD4695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164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65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9152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35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594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1278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4169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949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5040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604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B0E60-3547-4C9A-BE1E-87B0E1DCD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EB71A1-734C-4C77-9BE2-2289B1B80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563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96DAC541-7B7A-43D3-8B79-37D633B846F1}">
                <asvg:svgBlip xmlns=""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0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AAEAB2C-5A24-4AC2-BEF7-F61258FD0B0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018" y="1476601"/>
            <a:ext cx="9550399" cy="4451928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0C9FDAB-8614-42EE-A86E-9FBB3E158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Pågående</a:t>
            </a:r>
            <a:r>
              <a:rPr lang="en-US" dirty="0" smtClean="0"/>
              <a:t> </a:t>
            </a:r>
            <a:r>
              <a:rPr lang="en-US" dirty="0" err="1" smtClean="0"/>
              <a:t>prosesser</a:t>
            </a:r>
            <a:r>
              <a:rPr lang="en-US" dirty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utdanningsfeltet</a:t>
            </a:r>
            <a:r>
              <a:rPr lang="en-US" dirty="0" smtClean="0"/>
              <a:t> 2022-2023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79285B7-9AE5-40FF-A7BF-69F3E49CD7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225" y="4124064"/>
            <a:ext cx="1611018" cy="269304"/>
          </a:xfrm>
        </p:spPr>
        <p:txBody>
          <a:bodyPr/>
          <a:lstStyle/>
          <a:p>
            <a:r>
              <a:rPr lang="en-US" dirty="0" smtClean="0"/>
              <a:t>Bjørn Stensaker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AFFACD7-D155-4358-B23C-6B67BA7EE6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224" y="4393811"/>
            <a:ext cx="1154162" cy="230832"/>
          </a:xfrm>
        </p:spPr>
        <p:txBody>
          <a:bodyPr/>
          <a:lstStyle/>
          <a:p>
            <a:pPr lvl="2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870DCBC-67D8-47E6-8167-75A80B00AF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1224" y="4660542"/>
            <a:ext cx="576719" cy="1901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976BB8E-3650-4D38-8166-E3E62D6C30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000274" cy="269304"/>
          </a:xfrm>
        </p:spPr>
        <p:txBody>
          <a:bodyPr/>
          <a:lstStyle/>
          <a:p>
            <a:r>
              <a:rPr lang="en-US" dirty="0" smtClean="0">
                <a:highlight>
                  <a:srgbClr val="FFFFFF"/>
                </a:highlight>
              </a:rPr>
              <a:t>30.8.2022</a:t>
            </a:r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77432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Føringene vi må forholde oss til 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826042" y="341745"/>
            <a:ext cx="8039794" cy="6286908"/>
          </a:xfrm>
        </p:spPr>
        <p:txBody>
          <a:bodyPr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nb-NO" dirty="0" smtClean="0"/>
              <a:t>Strategi 2030 </a:t>
            </a:r>
          </a:p>
          <a:p>
            <a:pPr lvl="1"/>
            <a:r>
              <a:rPr lang="nb-NO" dirty="0"/>
              <a:t>	</a:t>
            </a:r>
            <a:r>
              <a:rPr lang="nb-NO" dirty="0" smtClean="0"/>
              <a:t>- Utvikle og fornye studiene</a:t>
            </a:r>
          </a:p>
          <a:p>
            <a:pPr lvl="1"/>
            <a:r>
              <a:rPr lang="nb-NO" dirty="0"/>
              <a:t>	</a:t>
            </a:r>
            <a:r>
              <a:rPr lang="nb-NO" dirty="0" smtClean="0"/>
              <a:t>- Fleksibel EVU/LLL</a:t>
            </a:r>
          </a:p>
          <a:p>
            <a:pPr lvl="1"/>
            <a:r>
              <a:rPr lang="nb-NO" dirty="0"/>
              <a:t>	</a:t>
            </a:r>
            <a:r>
              <a:rPr lang="nb-NO" dirty="0" smtClean="0"/>
              <a:t>- Grønt skifte/tverrfaglighet</a:t>
            </a:r>
          </a:p>
          <a:p>
            <a:pPr lvl="1"/>
            <a:r>
              <a:rPr lang="nb-NO" dirty="0"/>
              <a:t>	</a:t>
            </a:r>
            <a:r>
              <a:rPr lang="nb-NO" dirty="0" smtClean="0"/>
              <a:t>- Pedagogisk utvikling og 	studentinvolvering</a:t>
            </a:r>
          </a:p>
          <a:p>
            <a:pPr marL="685800" lvl="1" indent="-685800">
              <a:buFont typeface="Arial" panose="020B0604020202020204" pitchFamily="34" charset="0"/>
              <a:buChar char="•"/>
            </a:pPr>
            <a:r>
              <a:rPr lang="nb-NO" dirty="0" smtClean="0"/>
              <a:t>Digitaliseringsutfordringen</a:t>
            </a:r>
          </a:p>
          <a:p>
            <a:pPr lvl="2"/>
            <a:r>
              <a:rPr lang="nb-NO" dirty="0"/>
              <a:t>	</a:t>
            </a:r>
            <a:r>
              <a:rPr lang="nb-NO" dirty="0" smtClean="0"/>
              <a:t>- Styre eller bli styrt…?</a:t>
            </a:r>
          </a:p>
          <a:p>
            <a:pPr marL="685800" lvl="2" indent="-685800">
              <a:buFont typeface="Arial" panose="020B0604020202020204" pitchFamily="34" charset="0"/>
              <a:buChar char="•"/>
            </a:pPr>
            <a:r>
              <a:rPr lang="nb-NO" dirty="0" smtClean="0"/>
              <a:t>Regjeringens ambisjoner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38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Kvalitets-system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350327" y="314036"/>
            <a:ext cx="7515508" cy="6040582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NOKUT </a:t>
            </a:r>
            <a:r>
              <a:rPr lang="nb-NO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besøk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Nytt emneevalueringssystem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Revidering/justering av systemet i etterkant av NOKUT 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besøket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GDPR policy 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høring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Etablere </a:t>
            </a:r>
            <a:r>
              <a:rPr lang="nb-NO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infrastruktur for 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læringsanalyse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04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Digitalt læringsmiljø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647394" y="323273"/>
            <a:ext cx="8218442" cy="5851491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SIKT/HK-</a:t>
            </a:r>
            <a:r>
              <a:rPr lang="nb-NO" sz="48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(Handlingsplan for 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digitalisering)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UiOs videre arbeid med digitalt læringsmiljø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Oppfølging av 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SK-ITU tildelinger 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8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Panoptoinnføring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(Canvas/ </a:t>
            </a:r>
            <a:r>
              <a:rPr lang="nb-NO" sz="48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Inspera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/Mine studier)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Universell Utforming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07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Circle</a:t>
            </a:r>
            <a:r>
              <a:rPr lang="nb-NO" dirty="0" smtClean="0"/>
              <a:t> 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352800" y="286327"/>
            <a:ext cx="8513035" cy="6049818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Øke studentutveksling </a:t>
            </a:r>
            <a:r>
              <a:rPr lang="nb-NO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 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direkte samarbeid med fagmiljøer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4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Etablere</a:t>
            </a:r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felles</a:t>
            </a:r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emner</a:t>
            </a:r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4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studieprogram</a:t>
            </a:r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(Open School of Public Governance)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b-NO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Ny søknadsprosess/justere nåværende ambisjoner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03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Student-innovasjon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620655" y="249381"/>
            <a:ext cx="8245180" cy="6234545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 systematikk og sammenheng mellom tilbud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Utvikle et nytt emne </a:t>
            </a:r>
            <a:r>
              <a:rPr lang="nb-NO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på BA nivå knyttet 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til innovasjon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Skalere </a:t>
            </a:r>
            <a:r>
              <a:rPr lang="nb-NO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 City Studio 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Oslo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Utvikle et «</a:t>
            </a:r>
            <a:r>
              <a:rPr lang="nb-NO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Makers </a:t>
            </a:r>
            <a:r>
              <a:rPr lang="nb-NO" sz="4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space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for alle UiO studenter? 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59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Kvalitets-arbeid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350327" y="350982"/>
            <a:ext cx="7515508" cy="6105236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LINK </a:t>
            </a:r>
            <a:r>
              <a:rPr lang="nb-NO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nb-NO" sz="40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Uniped</a:t>
            </a:r>
            <a:r>
              <a:rPr lang="nb-NO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læring på tvers; koplinger til fakultet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Videreutvikling </a:t>
            </a:r>
            <a:r>
              <a:rPr lang="nb-NO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 </a:t>
            </a:r>
            <a:r>
              <a:rPr lang="nb-NO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vurderings/eksamensformer</a:t>
            </a:r>
            <a:endParaRPr lang="en-US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Videreutvikling </a:t>
            </a:r>
            <a:r>
              <a:rPr lang="nb-NO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 meritteringsordning </a:t>
            </a:r>
            <a:endParaRPr lang="nb-NO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UiOs </a:t>
            </a:r>
            <a:r>
              <a:rPr lang="nb-NO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Pedagogiske Akademi</a:t>
            </a:r>
            <a:endParaRPr lang="en-US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Utdanningskonferansen</a:t>
            </a:r>
            <a:endParaRPr lang="en-US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b-NO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PIN-nettverket og innovasjon </a:t>
            </a:r>
            <a:endParaRPr lang="en-US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15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Student-involvering og partnerskap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100585" y="286327"/>
            <a:ext cx="7765250" cy="6151418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Systematisere læringsassistentordningen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Opplæring/informasjon for om UiO for studenter 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b-NO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tudentinkluderingsprosjekt </a:t>
            </a:r>
            <a:r>
              <a:rPr lang="nb-NO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regi av 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Læringsmiljøutvalget? 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01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780145"/>
            <a:ext cx="3717652" cy="1049011"/>
          </a:xfrm>
        </p:spPr>
        <p:txBody>
          <a:bodyPr/>
          <a:lstStyle/>
          <a:p>
            <a:r>
              <a:rPr lang="nb-NO" dirty="0" smtClean="0"/>
              <a:t>Fornyelse av studie-porteføljen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620656" y="212437"/>
            <a:ext cx="8571344" cy="6151418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Etablere </a:t>
            </a:r>
            <a:r>
              <a:rPr lang="nb-NO" sz="48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bærekraftssertifikat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20 </a:t>
            </a:r>
            <a:r>
              <a:rPr lang="nb-NO" sz="48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stp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på BA-nivå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Arbeid med å endre nettsider og styrke/vise frem mulighetene for flerfaglighet/fleksibilitet  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Etablere noen </a:t>
            </a:r>
            <a:r>
              <a:rPr lang="nb-NO" sz="48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honourstillegg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på 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 nivå 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Dialog </a:t>
            </a:r>
            <a:r>
              <a:rPr lang="nb-NO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 fakultetene 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42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Relevans og karriere-utvikling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740727" y="489527"/>
            <a:ext cx="8125108" cy="5629819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Lande prosessen med Karrieresenteret og </a:t>
            </a:r>
            <a:r>
              <a:rPr lang="nb-NO" sz="4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fremtidig organisering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Jobbe systematisk med ferdighetsutvikling </a:t>
            </a:r>
            <a:r>
              <a:rPr lang="nb-NO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 </a:t>
            </a:r>
            <a:r>
              <a:rPr lang="nb-NO" sz="4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praksiskoplinger i studiene</a:t>
            </a: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b-NO" sz="4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Bruke </a:t>
            </a:r>
            <a:r>
              <a:rPr lang="nb-NO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Oslo Science City </a:t>
            </a:r>
            <a:r>
              <a:rPr lang="nb-NO" sz="4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å  </a:t>
            </a:r>
            <a:r>
              <a:rPr lang="nb-NO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utvikle </a:t>
            </a:r>
            <a:r>
              <a:rPr lang="nb-NO" sz="4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flere samarbeidsarenaer </a:t>
            </a: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6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Livslang læring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276436" y="369455"/>
            <a:ext cx="7589399" cy="5749891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Styrke samarbeidet og koordinering mellom FIKS og fakultetene i forhold til kompetanseutvikling i </a:t>
            </a:r>
            <a:r>
              <a:rPr lang="nb-NO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skolen</a:t>
            </a:r>
            <a:endParaRPr lang="en-US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Formalisere samarbeid med tunge samfunnsaktører </a:t>
            </a:r>
            <a:endParaRPr lang="en-US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b-NO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Profilere </a:t>
            </a:r>
            <a:r>
              <a:rPr lang="nb-NO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 styrke UiOs tilbud innen livslang læring – vurdere etablering av en «Open School</a:t>
            </a:r>
            <a:r>
              <a:rPr lang="nb-NO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12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1570182"/>
            <a:ext cx="3717652" cy="2817091"/>
          </a:xfrm>
        </p:spPr>
        <p:txBody>
          <a:bodyPr/>
          <a:lstStyle/>
          <a:p>
            <a:r>
              <a:rPr lang="nb-NO" dirty="0" smtClean="0"/>
              <a:t>Student-rekruttering og profilering av UiO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276436" y="378691"/>
            <a:ext cx="7589399" cy="6049817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Ny kampanje rettet mot studenter (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uio.no/livet på </a:t>
            </a:r>
            <a:r>
              <a:rPr lang="nb-NO" sz="48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Instagram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og </a:t>
            </a:r>
            <a:r>
              <a:rPr lang="nb-NO" sz="48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TikTok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Profilere UiO som kunnskapsinstitusjon 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b-NO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Jobbe tidligere mot skoler i Østlandsområdet – inkludert </a:t>
            </a:r>
            <a:r>
              <a:rPr lang="nb-NO" sz="4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ungdomstrinnet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129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Senter_NO" id="{A0F3668D-05D2-483B-A82B-30ABF34B1D3A}" vid="{D6B5249F-BDD2-4045-948A-FB18E1638B6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JAJEJYK5CVUX-448798232-23</_dlc_DocId>
    <_dlc_DocIdUrl xmlns="e5e35b8c-bb2a-40e7-acd7-beed1d1f14b8">
      <Url>https://uio.sharepoint.com/sites/GrafiskUttrykk/_layouts/15/DocIdRedir.aspx?ID=JAJEJYK5CVUX-448798232-23</Url>
      <Description>JAJEJYK5CVUX-448798232-23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http://purl.org/dc/terms/"/>
    <ds:schemaRef ds:uri="e5e35b8c-bb2a-40e7-acd7-beed1d1f14b8"/>
    <ds:schemaRef ds:uri="http://schemas.microsoft.com/office/2006/documentManagement/types"/>
    <ds:schemaRef ds:uri="45a9c032-1c21-4297-bc4a-1b0e359a6c15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D983AC7-3500-42D4-827F-EDC5D9CAC0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B50074F1-BA8A-4D50-986A-7ED268A3A307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 Norsk (Senter)</Template>
  <TotalTime>350</TotalTime>
  <Words>340</Words>
  <Application>Microsoft Office PowerPoint</Application>
  <PresentationFormat>Widescreen</PresentationFormat>
  <Paragraphs>72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Symbol</vt:lpstr>
      <vt:lpstr>Times New Roman</vt:lpstr>
      <vt:lpstr>Office Theme</vt:lpstr>
      <vt:lpstr>Pågående prosesser på utdanningsfeltet 2022-2023</vt:lpstr>
      <vt:lpstr>Føringene vi må forholde oss til </vt:lpstr>
      <vt:lpstr>Kvalitets-system</vt:lpstr>
      <vt:lpstr>Digitalt læringsmiljø</vt:lpstr>
      <vt:lpstr>Circle U</vt:lpstr>
      <vt:lpstr>Student-innovasjon</vt:lpstr>
      <vt:lpstr>Kvalitets-arbeid</vt:lpstr>
      <vt:lpstr>Student-involvering og partnerskap</vt:lpstr>
      <vt:lpstr>Fornyelse av studie-porteføljen</vt:lpstr>
      <vt:lpstr>Relevans og karriere-utvikling</vt:lpstr>
      <vt:lpstr>Livslang læring</vt:lpstr>
      <vt:lpstr>Student-rekruttering og profilering av UiO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Bjørn Stensaker</dc:creator>
  <cp:lastModifiedBy>Kirsti Margrethe Mortensen</cp:lastModifiedBy>
  <cp:revision>30</cp:revision>
  <cp:lastPrinted>2022-08-30T08:00:23Z</cp:lastPrinted>
  <dcterms:created xsi:type="dcterms:W3CDTF">2021-08-20T09:49:29Z</dcterms:created>
  <dcterms:modified xsi:type="dcterms:W3CDTF">2022-08-30T09:08:47Z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_dlc_DocIdItemGuid">
    <vt:lpwstr>aeda620d-87d6-4d89-9c18-ae48dff03337</vt:lpwstr>
  </property>
</Properties>
</file>