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442" autoAdjust="0"/>
  </p:normalViewPr>
  <p:slideViewPr>
    <p:cSldViewPr snapToGrid="0">
      <p:cViewPr varScale="1">
        <p:scale>
          <a:sx n="42" d="100"/>
          <a:sy n="42" d="100"/>
        </p:scale>
        <p:origin x="6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tøttetjenester for kvalitet i utdanning ved Universitetet i Oslo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767715">
              <a:defRPr sz="10416"/>
            </a:lvl1pPr>
          </a:lstStyle>
          <a:p>
            <a:r>
              <a:t>Støttetjenester for kvalitet i utdanning ved Universitetet i Oslo</a:t>
            </a:r>
          </a:p>
        </p:txBody>
      </p:sp>
      <p:sp>
        <p:nvSpPr>
          <p:cNvPr id="138" name="Rapport fra arbeidsgruppe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Notat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fra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arbeidsgruppe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9" name="Møte i Utdanningskomiteen, UiO…"/>
          <p:cNvSpPr txBox="1"/>
          <p:nvPr/>
        </p:nvSpPr>
        <p:spPr>
          <a:xfrm>
            <a:off x="1777999" y="10906464"/>
            <a:ext cx="20828001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algn="ctr" defTabSz="759459">
              <a:spcBef>
                <a:spcPts val="0"/>
              </a:spcBef>
              <a:defRPr sz="4968"/>
            </a:pPr>
            <a:r>
              <a:t>Møte i Utdanningskomiteen, UiO</a:t>
            </a:r>
          </a:p>
          <a:p>
            <a:pPr algn="ctr" defTabSz="759459">
              <a:spcBef>
                <a:spcPts val="0"/>
              </a:spcBef>
              <a:defRPr sz="4968"/>
            </a:pPr>
            <a:r>
              <a:t>14. januar 2024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Manda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Mandat</a:t>
            </a:r>
          </a:p>
        </p:txBody>
      </p:sp>
      <p:sp>
        <p:nvSpPr>
          <p:cNvPr id="142" name="Å vurdere ulike modeller for hvordan samspillet mellom støttefunksjonene for kvalitet i utdanning kan organiseres ved UiO fremover.  Dette inkluderte å vurdere hva slags ordninger for samarbeid og arbeidsdeling som bør på plass, hvor hovedansvaret for vi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Å vurdere ulike modeller for hvordan samspillet mellom støttefunksjonene for kvalitet i utdanning kan organiseres ved UiO fremover. </a:t>
            </a:r>
            <a:br/>
            <a:r>
              <a:t>Dette inkluderte å vurdere hva slags ordninger for samarbeid og arbeidsdeling som bør på plass, hvor hovedansvaret for visse aktiviteter skal ligge og hvordan det videre arbeidet med kvalitets­utvikling ved UiO bør være etter at sentrene for fremragende utdanning (SFU) er avsluttet. 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Å vurdere ulike modeller for hvordan UiO kan løse utfordringene som oppstår ved at et antall ansatte ved Institutt for pedagogikk (IPED) har sin undervisningstid lagt til LINK og arbeidet med å levere universitetspedagogiske kurs. Dette inkluderte å tydeliggjøre hva som skaper nåværende uklarheter og vurdere om dagens avtaler er tilstrekkelige og om dagens organisering er den riktige.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ruppens sammenset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Gruppens sammensetning</a:t>
            </a:r>
          </a:p>
        </p:txBody>
      </p:sp>
      <p:sp>
        <p:nvSpPr>
          <p:cNvPr id="145" name="Visedekan for utdanning Knut Mørken, Det matematisk naturvitenskapelige fakultet (leder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5950" indent="-615950" defTabSz="800735">
              <a:spcBef>
                <a:spcPts val="2900"/>
              </a:spcBef>
              <a:defRPr sz="4656"/>
            </a:pPr>
            <a:r>
              <a:t>Visedekan for utdanning Knut Mørken, Det matematisk naturvitenskapelige fakultet (leder)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Prodekan for studier Tora Skodvin, Det samfunnsvitenskapelige fakultet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Prodekan for studier Melanie Kirmess, Det utdanningsvitenskapelige fakultet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Seniorrådgiver Knut Augedal, LINK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Professor Helge Strømsø, IPED/LINK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Senterleder Tone Linn Wærstad, CELL</a:t>
            </a:r>
          </a:p>
          <a:p>
            <a:pPr marL="615950" indent="-615950" defTabSz="800735">
              <a:spcBef>
                <a:spcPts val="2900"/>
              </a:spcBef>
              <a:defRPr sz="4656"/>
            </a:pPr>
            <a:r>
              <a:t>Studieavdelingen, ved seniorrådgiver Anne Marthe Gibbons, har vært sekretær.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Utgangspunk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Utgangspunkt</a:t>
            </a:r>
          </a:p>
        </p:txBody>
      </p:sp>
      <p:sp>
        <p:nvSpPr>
          <p:cNvPr id="148" name="Økende oppmerksomhet på utdanningskvalitet og utdanningsresultater i norsk høyere utdanning, inkludert ved ansettelser og oppryk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1500" indent="-571500" defTabSz="742950">
              <a:spcBef>
                <a:spcPts val="5300"/>
              </a:spcBef>
              <a:defRPr sz="4319"/>
            </a:pPr>
            <a:r>
              <a:rPr dirty="0" err="1"/>
              <a:t>Økende</a:t>
            </a:r>
            <a:r>
              <a:rPr dirty="0"/>
              <a:t> </a:t>
            </a:r>
            <a:r>
              <a:rPr dirty="0" err="1"/>
              <a:t>oppmerksomhet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utdanningskvalitet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utdanningsresultater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norsk</a:t>
            </a:r>
            <a:r>
              <a:rPr dirty="0"/>
              <a:t> høyere </a:t>
            </a:r>
            <a:r>
              <a:rPr dirty="0" err="1"/>
              <a:t>utdanning</a:t>
            </a:r>
            <a:r>
              <a:rPr dirty="0"/>
              <a:t>, </a:t>
            </a:r>
            <a:r>
              <a:rPr dirty="0" err="1"/>
              <a:t>inkludert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ansettelser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opprykk</a:t>
            </a:r>
            <a:endParaRPr dirty="0"/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rPr dirty="0" err="1"/>
              <a:t>Studiepoengproduksjon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fått</a:t>
            </a:r>
            <a:r>
              <a:rPr dirty="0"/>
              <a:t> </a:t>
            </a:r>
            <a:r>
              <a:rPr dirty="0" err="1"/>
              <a:t>større</a:t>
            </a:r>
            <a:r>
              <a:rPr dirty="0"/>
              <a:t> </a:t>
            </a:r>
            <a:r>
              <a:rPr dirty="0" err="1"/>
              <a:t>vekt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ny</a:t>
            </a:r>
            <a:r>
              <a:rPr dirty="0"/>
              <a:t> </a:t>
            </a:r>
            <a:r>
              <a:rPr dirty="0" err="1"/>
              <a:t>finansieringsmodell</a:t>
            </a:r>
            <a:endParaRPr dirty="0"/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rPr dirty="0"/>
              <a:t>Et </a:t>
            </a:r>
            <a:r>
              <a:rPr dirty="0" err="1"/>
              <a:t>hovedmål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UiOs</a:t>
            </a:r>
            <a:r>
              <a:rPr dirty="0"/>
              <a:t> </a:t>
            </a:r>
            <a:r>
              <a:rPr dirty="0" err="1"/>
              <a:t>utviklings­avtale</a:t>
            </a:r>
            <a:r>
              <a:rPr dirty="0"/>
              <a:t> med </a:t>
            </a:r>
            <a:r>
              <a:rPr dirty="0" err="1"/>
              <a:t>Kunnskapsdepartementet</a:t>
            </a:r>
            <a:r>
              <a:rPr dirty="0"/>
              <a:t> (KD) for </a:t>
            </a:r>
            <a:r>
              <a:rPr dirty="0" err="1"/>
              <a:t>perioden</a:t>
            </a:r>
            <a:r>
              <a:rPr dirty="0"/>
              <a:t> 2023-26 er å </a:t>
            </a:r>
            <a:r>
              <a:rPr dirty="0" err="1"/>
              <a:t>utvikle</a:t>
            </a:r>
            <a:r>
              <a:rPr dirty="0"/>
              <a:t> </a:t>
            </a:r>
            <a:r>
              <a:rPr dirty="0" err="1"/>
              <a:t>fremragende</a:t>
            </a:r>
            <a:r>
              <a:rPr dirty="0"/>
              <a:t> </a:t>
            </a:r>
            <a:r>
              <a:rPr dirty="0" err="1"/>
              <a:t>utdannings­tilbud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utdanningsmiljøer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alle </a:t>
            </a:r>
            <a:r>
              <a:rPr dirty="0" err="1"/>
              <a:t>fakulteter</a:t>
            </a:r>
            <a:endParaRPr dirty="0"/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rPr dirty="0" err="1"/>
              <a:t>UiO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de </a:t>
            </a:r>
            <a:r>
              <a:rPr dirty="0" err="1"/>
              <a:t>siste</a:t>
            </a:r>
            <a:r>
              <a:rPr dirty="0"/>
              <a:t> </a:t>
            </a:r>
            <a:r>
              <a:rPr dirty="0" err="1"/>
              <a:t>årene</a:t>
            </a:r>
            <a:r>
              <a:rPr dirty="0"/>
              <a:t> </a:t>
            </a:r>
            <a:r>
              <a:rPr dirty="0" err="1"/>
              <a:t>fått</a:t>
            </a:r>
            <a:r>
              <a:rPr dirty="0"/>
              <a:t> mange </a:t>
            </a:r>
            <a:r>
              <a:rPr dirty="0" err="1"/>
              <a:t>ressursgrupper</a:t>
            </a:r>
            <a:r>
              <a:rPr dirty="0"/>
              <a:t> </a:t>
            </a:r>
            <a:r>
              <a:rPr dirty="0" err="1"/>
              <a:t>rundt</a:t>
            </a:r>
            <a:r>
              <a:rPr dirty="0"/>
              <a:t> </a:t>
            </a:r>
            <a:r>
              <a:rPr dirty="0" err="1"/>
              <a:t>utdanning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tillegg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LINK</a:t>
            </a:r>
          </a:p>
          <a:p>
            <a:pPr marL="571500" indent="-571500" defTabSz="742950">
              <a:spcBef>
                <a:spcPts val="5300"/>
              </a:spcBef>
              <a:defRPr sz="4319" b="1" i="1"/>
            </a:pPr>
            <a:r>
              <a:rPr dirty="0" err="1"/>
              <a:t>Fordrer</a:t>
            </a:r>
            <a:r>
              <a:rPr dirty="0"/>
              <a:t> at vi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plass</a:t>
            </a:r>
            <a:r>
              <a:rPr dirty="0"/>
              <a:t> </a:t>
            </a:r>
            <a:r>
              <a:rPr dirty="0" err="1"/>
              <a:t>strukturer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ivaretar</a:t>
            </a:r>
            <a:r>
              <a:rPr dirty="0"/>
              <a:t> </a:t>
            </a:r>
            <a:r>
              <a:rPr dirty="0" err="1"/>
              <a:t>helheten</a:t>
            </a:r>
            <a:r>
              <a:rPr dirty="0"/>
              <a:t>, </a:t>
            </a:r>
            <a:r>
              <a:rPr dirty="0" err="1"/>
              <a:t>gir</a:t>
            </a:r>
            <a:r>
              <a:rPr dirty="0"/>
              <a:t> </a:t>
            </a:r>
            <a:r>
              <a:rPr dirty="0" err="1"/>
              <a:t>retning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arbeidet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legger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rette</a:t>
            </a:r>
            <a:r>
              <a:rPr dirty="0"/>
              <a:t> for </a:t>
            </a:r>
            <a:r>
              <a:rPr dirty="0" err="1"/>
              <a:t>økt</a:t>
            </a:r>
            <a:r>
              <a:rPr dirty="0"/>
              <a:t> </a:t>
            </a:r>
            <a:r>
              <a:rPr dirty="0" err="1"/>
              <a:t>samarbeid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Hva har vi i dag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Hva har vi i dag?</a:t>
            </a:r>
          </a:p>
        </p:txBody>
      </p:sp>
      <p:sp>
        <p:nvSpPr>
          <p:cNvPr id="151" name="LIN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LINK</a:t>
            </a:r>
          </a:p>
          <a:p>
            <a:r>
              <a:rPr dirty="0" err="1"/>
              <a:t>Ressursmiljøer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de </a:t>
            </a:r>
            <a:r>
              <a:rPr dirty="0" err="1"/>
              <a:t>fleste</a:t>
            </a:r>
            <a:r>
              <a:rPr dirty="0"/>
              <a:t> </a:t>
            </a:r>
            <a:r>
              <a:rPr dirty="0" err="1"/>
              <a:t>fakulteter</a:t>
            </a:r>
            <a:r>
              <a:rPr dirty="0"/>
              <a:t>, </a:t>
            </a:r>
            <a:r>
              <a:rPr dirty="0" err="1"/>
              <a:t>inkludert</a:t>
            </a:r>
            <a:r>
              <a:rPr dirty="0"/>
              <a:t> </a:t>
            </a:r>
            <a:r>
              <a:rPr dirty="0" err="1"/>
              <a:t>SFU’er</a:t>
            </a:r>
            <a:endParaRPr dirty="0"/>
          </a:p>
          <a:p>
            <a:r>
              <a:rPr dirty="0" err="1"/>
              <a:t>Programmet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universitetspedagogisk</a:t>
            </a:r>
            <a:r>
              <a:rPr dirty="0"/>
              <a:t> </a:t>
            </a:r>
            <a:r>
              <a:rPr dirty="0" err="1"/>
              <a:t>basiskompetanse</a:t>
            </a:r>
            <a:r>
              <a:rPr dirty="0"/>
              <a:t> </a:t>
            </a:r>
          </a:p>
          <a:p>
            <a:r>
              <a:rPr dirty="0"/>
              <a:t>LINK </a:t>
            </a:r>
            <a:r>
              <a:rPr dirty="0" err="1"/>
              <a:t>har</a:t>
            </a:r>
            <a:r>
              <a:rPr dirty="0"/>
              <a:t> de </a:t>
            </a:r>
            <a:r>
              <a:rPr dirty="0" err="1"/>
              <a:t>siste</a:t>
            </a:r>
            <a:r>
              <a:rPr dirty="0"/>
              <a:t> </a:t>
            </a:r>
            <a:r>
              <a:rPr dirty="0" err="1"/>
              <a:t>tre</a:t>
            </a:r>
            <a:r>
              <a:rPr dirty="0"/>
              <a:t> </a:t>
            </a:r>
            <a:r>
              <a:rPr dirty="0" err="1"/>
              <a:t>årene</a:t>
            </a:r>
            <a:r>
              <a:rPr dirty="0"/>
              <a:t> samlet </a:t>
            </a:r>
            <a:r>
              <a:rPr dirty="0" err="1"/>
              <a:t>representanter</a:t>
            </a:r>
            <a:r>
              <a:rPr dirty="0"/>
              <a:t> for </a:t>
            </a:r>
            <a:r>
              <a:rPr dirty="0" err="1"/>
              <a:t>fakultetenes</a:t>
            </a:r>
            <a:r>
              <a:rPr dirty="0"/>
              <a:t> </a:t>
            </a:r>
            <a:r>
              <a:rPr dirty="0" err="1"/>
              <a:t>ressursmiljøer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et </a:t>
            </a:r>
            <a:r>
              <a:rPr dirty="0" err="1"/>
              <a:t>løst</a:t>
            </a:r>
            <a:r>
              <a:rPr dirty="0"/>
              <a:t> </a:t>
            </a:r>
            <a:r>
              <a:rPr dirty="0" err="1"/>
              <a:t>organisert</a:t>
            </a:r>
            <a:r>
              <a:rPr dirty="0"/>
              <a:t> </a:t>
            </a:r>
            <a:r>
              <a:rPr dirty="0" err="1"/>
              <a:t>nettverk</a:t>
            </a:r>
            <a:endParaRPr dirty="0"/>
          </a:p>
          <a:p>
            <a:r>
              <a:rPr dirty="0" err="1">
                <a:solidFill>
                  <a:schemeClr val="tx1"/>
                </a:solidFill>
              </a:rPr>
              <a:t>Merit</a:t>
            </a:r>
            <a:r>
              <a:rPr lang="en-US" dirty="0" err="1">
                <a:solidFill>
                  <a:schemeClr val="tx1"/>
                </a:solidFill>
              </a:rPr>
              <a:t>t</a:t>
            </a:r>
            <a:r>
              <a:rPr dirty="0" err="1">
                <a:solidFill>
                  <a:schemeClr val="tx1"/>
                </a:solidFill>
              </a:rPr>
              <a:t>erte</a:t>
            </a:r>
            <a:r>
              <a:rPr dirty="0">
                <a:solidFill>
                  <a:schemeClr val="tx1"/>
                </a:solidFill>
              </a:rPr>
              <a:t> utdannere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Pedagogisk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akademi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Utfordring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8850" dirty="0" err="1">
                <a:solidFill>
                  <a:schemeClr val="tx1"/>
                </a:solidFill>
              </a:rPr>
              <a:t>Universitetspedagogisk</a:t>
            </a:r>
            <a:r>
              <a:rPr lang="en-US" sz="8850" dirty="0">
                <a:solidFill>
                  <a:schemeClr val="tx1"/>
                </a:solidFill>
              </a:rPr>
              <a:t> </a:t>
            </a:r>
            <a:r>
              <a:rPr lang="en-US" sz="8850" dirty="0" err="1">
                <a:solidFill>
                  <a:schemeClr val="tx1"/>
                </a:solidFill>
              </a:rPr>
              <a:t>kompetansetilbud</a:t>
            </a:r>
            <a:r>
              <a:rPr lang="en-US" sz="8850" dirty="0">
                <a:solidFill>
                  <a:schemeClr val="tx1"/>
                </a:solidFill>
              </a:rPr>
              <a:t>: </a:t>
            </a:r>
            <a:r>
              <a:rPr sz="8850" dirty="0" err="1">
                <a:solidFill>
                  <a:schemeClr val="tx1"/>
                </a:solidFill>
              </a:rPr>
              <a:t>Utfordringer</a:t>
            </a:r>
            <a:endParaRPr sz="8850" dirty="0">
              <a:solidFill>
                <a:schemeClr val="tx1"/>
              </a:solidFill>
            </a:endParaRPr>
          </a:p>
        </p:txBody>
      </p:sp>
      <p:sp>
        <p:nvSpPr>
          <p:cNvPr id="154" name="Det har i noe tid vært utfordringer knyttet til å opprettholde nødvendig kapasitet på det universitetspedagogiske fagområdet pga. avganger, fravær og frikjøp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Det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noe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 </a:t>
            </a:r>
            <a:r>
              <a:rPr dirty="0" err="1"/>
              <a:t>vært</a:t>
            </a:r>
            <a:r>
              <a:rPr dirty="0"/>
              <a:t> </a:t>
            </a:r>
            <a:r>
              <a:rPr dirty="0" err="1"/>
              <a:t>utfordringer</a:t>
            </a:r>
            <a:r>
              <a:rPr dirty="0"/>
              <a:t> </a:t>
            </a:r>
            <a:r>
              <a:rPr dirty="0" err="1"/>
              <a:t>knyttet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å </a:t>
            </a:r>
            <a:r>
              <a:rPr dirty="0" err="1"/>
              <a:t>opprettholde</a:t>
            </a:r>
            <a:r>
              <a:rPr dirty="0"/>
              <a:t> </a:t>
            </a:r>
            <a:r>
              <a:rPr dirty="0" err="1"/>
              <a:t>nødvendig</a:t>
            </a:r>
            <a:r>
              <a:rPr dirty="0"/>
              <a:t> </a:t>
            </a:r>
            <a:r>
              <a:rPr dirty="0" err="1"/>
              <a:t>kapasitet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det </a:t>
            </a:r>
            <a:r>
              <a:rPr dirty="0" err="1"/>
              <a:t>universitetspedagogiske</a:t>
            </a:r>
            <a:r>
              <a:rPr dirty="0"/>
              <a:t> </a:t>
            </a:r>
            <a:r>
              <a:rPr dirty="0" err="1"/>
              <a:t>fagområdet</a:t>
            </a:r>
            <a:r>
              <a:rPr dirty="0"/>
              <a:t> </a:t>
            </a:r>
            <a:r>
              <a:rPr dirty="0" err="1"/>
              <a:t>pga</a:t>
            </a:r>
            <a:r>
              <a:rPr dirty="0"/>
              <a:t>. </a:t>
            </a:r>
            <a:r>
              <a:rPr dirty="0" err="1"/>
              <a:t>avganger</a:t>
            </a:r>
            <a:r>
              <a:rPr dirty="0"/>
              <a:t>, </a:t>
            </a:r>
            <a:r>
              <a:rPr dirty="0" err="1"/>
              <a:t>fravær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frikjøp</a:t>
            </a:r>
            <a:endParaRPr dirty="0"/>
          </a:p>
          <a:p>
            <a:r>
              <a:rPr dirty="0" err="1"/>
              <a:t>Fakultetene</a:t>
            </a:r>
            <a:r>
              <a:rPr dirty="0"/>
              <a:t> </a:t>
            </a:r>
            <a:r>
              <a:rPr dirty="0" err="1"/>
              <a:t>utvikler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ønsker</a:t>
            </a:r>
            <a:r>
              <a:rPr dirty="0"/>
              <a:t> å </a:t>
            </a:r>
            <a:r>
              <a:rPr dirty="0" err="1"/>
              <a:t>utvikle</a:t>
            </a:r>
            <a:r>
              <a:rPr dirty="0"/>
              <a:t> </a:t>
            </a:r>
            <a:r>
              <a:rPr dirty="0" err="1"/>
              <a:t>flere</a:t>
            </a:r>
            <a:r>
              <a:rPr dirty="0"/>
              <a:t> fagnære </a:t>
            </a:r>
            <a:r>
              <a:rPr dirty="0" err="1"/>
              <a:t>kompetansetilbud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tar </a:t>
            </a:r>
            <a:r>
              <a:rPr dirty="0" err="1"/>
              <a:t>utgangspunkt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de </a:t>
            </a:r>
            <a:r>
              <a:rPr dirty="0" err="1"/>
              <a:t>fagdidaktiske</a:t>
            </a:r>
            <a:r>
              <a:rPr dirty="0"/>
              <a:t> </a:t>
            </a:r>
            <a:r>
              <a:rPr dirty="0" err="1"/>
              <a:t>problemstillingene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deres</a:t>
            </a:r>
            <a:r>
              <a:rPr dirty="0"/>
              <a:t> </a:t>
            </a:r>
            <a:r>
              <a:rPr dirty="0" err="1"/>
              <a:t>respektive</a:t>
            </a:r>
            <a:r>
              <a:rPr dirty="0"/>
              <a:t> </a:t>
            </a:r>
            <a:r>
              <a:rPr dirty="0" err="1"/>
              <a:t>fagmiljøer</a:t>
            </a:r>
            <a:r>
              <a:rPr dirty="0"/>
              <a:t> </a:t>
            </a:r>
            <a:r>
              <a:rPr dirty="0" err="1"/>
              <a:t>opplever</a:t>
            </a:r>
            <a:r>
              <a:rPr dirty="0"/>
              <a:t>, </a:t>
            </a:r>
            <a:r>
              <a:rPr dirty="0" err="1"/>
              <a:t>ideelt</a:t>
            </a:r>
            <a:r>
              <a:rPr dirty="0"/>
              <a:t> sett med </a:t>
            </a:r>
            <a:r>
              <a:rPr dirty="0" err="1"/>
              <a:t>uttelling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programmet</a:t>
            </a:r>
            <a:r>
              <a:rPr dirty="0"/>
              <a:t> for </a:t>
            </a:r>
            <a:r>
              <a:rPr dirty="0" err="1"/>
              <a:t>universitetspedagogisk</a:t>
            </a:r>
            <a:r>
              <a:rPr dirty="0"/>
              <a:t> </a:t>
            </a:r>
            <a:r>
              <a:rPr dirty="0" err="1"/>
              <a:t>basiskompetanse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Viktige verdi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Viktige verdier</a:t>
            </a:r>
          </a:p>
        </p:txBody>
      </p:sp>
      <p:sp>
        <p:nvSpPr>
          <p:cNvPr id="157" name="Lokale ressursmiljøe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Lokale ressursmiljøer</a:t>
            </a:r>
          </a:p>
          <a:p>
            <a:r>
              <a:t>Felles tilbud innen universitetspedagogisk basiskompetanse</a:t>
            </a:r>
          </a:p>
          <a:p>
            <a:r>
              <a:t>Legge til rette for samt motivere til jevnlig kompetanseutvikling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Arbeidsgruppens vurderinger og forsla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r>
              <a:rPr dirty="0" err="1"/>
              <a:t>Arbeidsgruppens</a:t>
            </a:r>
            <a:r>
              <a:rPr dirty="0"/>
              <a:t> </a:t>
            </a:r>
            <a:r>
              <a:rPr dirty="0" err="1"/>
              <a:t>vurderinger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forslag</a:t>
            </a:r>
            <a:r>
              <a:rPr dirty="0"/>
              <a:t> </a:t>
            </a:r>
          </a:p>
        </p:txBody>
      </p:sp>
      <p:sp>
        <p:nvSpPr>
          <p:cNvPr id="160" name="Styrke etablerte arenaer for kollegialt samarbei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Styrke </a:t>
            </a:r>
            <a:r>
              <a:rPr dirty="0" err="1"/>
              <a:t>etablerte</a:t>
            </a:r>
            <a:r>
              <a:rPr dirty="0"/>
              <a:t> </a:t>
            </a:r>
            <a:r>
              <a:rPr dirty="0" err="1"/>
              <a:t>arenaer</a:t>
            </a:r>
            <a:r>
              <a:rPr dirty="0"/>
              <a:t> for </a:t>
            </a:r>
            <a:r>
              <a:rPr dirty="0" err="1"/>
              <a:t>kollegialt</a:t>
            </a:r>
            <a:r>
              <a:rPr dirty="0"/>
              <a:t> </a:t>
            </a:r>
            <a:r>
              <a:rPr dirty="0" err="1"/>
              <a:t>samarbeid</a:t>
            </a:r>
            <a:endParaRPr dirty="0"/>
          </a:p>
          <a:p>
            <a:r>
              <a:rPr dirty="0"/>
              <a:t>Styrke </a:t>
            </a:r>
            <a:r>
              <a:rPr dirty="0" err="1"/>
              <a:t>samarbeidet</a:t>
            </a:r>
            <a:r>
              <a:rPr dirty="0"/>
              <a:t> om </a:t>
            </a:r>
            <a:r>
              <a:rPr dirty="0" err="1"/>
              <a:t>programmet</a:t>
            </a:r>
            <a:r>
              <a:rPr dirty="0"/>
              <a:t> for </a:t>
            </a:r>
            <a:r>
              <a:rPr dirty="0" err="1"/>
              <a:t>universitetspedagogisk</a:t>
            </a:r>
            <a:r>
              <a:rPr dirty="0"/>
              <a:t> </a:t>
            </a:r>
            <a:r>
              <a:rPr dirty="0" err="1"/>
              <a:t>basiskompetanse</a:t>
            </a:r>
            <a:endParaRPr dirty="0"/>
          </a:p>
          <a:p>
            <a:r>
              <a:rPr dirty="0"/>
              <a:t>Legge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rette</a:t>
            </a:r>
            <a:r>
              <a:rPr dirty="0"/>
              <a:t> for </a:t>
            </a:r>
            <a:r>
              <a:rPr dirty="0" err="1"/>
              <a:t>jevnlig</a:t>
            </a:r>
            <a:r>
              <a:rPr dirty="0"/>
              <a:t> </a:t>
            </a:r>
            <a:r>
              <a:rPr dirty="0" err="1"/>
              <a:t>universitetspedagogisk</a:t>
            </a:r>
            <a:r>
              <a:rPr dirty="0"/>
              <a:t> </a:t>
            </a:r>
            <a:r>
              <a:rPr dirty="0" err="1"/>
              <a:t>utvikling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1535-5265-6427-E932-E903395E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355599"/>
            <a:ext cx="21005800" cy="310949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Universitetspedagogisk</a:t>
            </a:r>
            <a:r>
              <a:rPr lang="en-US" dirty="0"/>
              <a:t> </a:t>
            </a:r>
            <a:r>
              <a:rPr lang="en-US" dirty="0" err="1"/>
              <a:t>basiskompetanse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27D73-F370-7E2D-5D85-6F26CDF44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7" y="5177081"/>
            <a:ext cx="24268726" cy="788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94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Konkrete forsla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Konkrete</a:t>
            </a:r>
            <a:r>
              <a:rPr dirty="0"/>
              <a:t> </a:t>
            </a:r>
            <a:r>
              <a:rPr dirty="0" err="1"/>
              <a:t>forslag</a:t>
            </a:r>
            <a:endParaRPr dirty="0"/>
          </a:p>
        </p:txBody>
      </p:sp>
      <p:sp>
        <p:nvSpPr>
          <p:cNvPr id="163" name="Når det gjelder å styrke arenaer for kollegialt samarbeid, foreslår arbeidsgruppen å bygge på eksisterende nettverk, men vurdere strukturen og graden av formalisering på dis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648970" indent="-648970" defTabSz="602615">
              <a:spcBef>
                <a:spcPts val="4300"/>
              </a:spcBef>
              <a:buSzPct val="100000"/>
              <a:buAutoNum type="arabicPeriod"/>
              <a:defRPr sz="3504"/>
            </a:pPr>
            <a:r>
              <a:rPr dirty="0" err="1">
                <a:solidFill>
                  <a:schemeClr val="tx1"/>
                </a:solidFill>
              </a:rPr>
              <a:t>Når</a:t>
            </a:r>
            <a:r>
              <a:rPr dirty="0">
                <a:solidFill>
                  <a:schemeClr val="tx1"/>
                </a:solidFill>
              </a:rPr>
              <a:t> det </a:t>
            </a:r>
            <a:r>
              <a:rPr dirty="0" err="1">
                <a:solidFill>
                  <a:schemeClr val="tx1"/>
                </a:solidFill>
              </a:rPr>
              <a:t>gjelder</a:t>
            </a:r>
            <a:r>
              <a:rPr dirty="0">
                <a:solidFill>
                  <a:schemeClr val="tx1"/>
                </a:solidFill>
              </a:rPr>
              <a:t> å </a:t>
            </a:r>
            <a:r>
              <a:rPr dirty="0" err="1">
                <a:solidFill>
                  <a:schemeClr val="tx1"/>
                </a:solidFill>
              </a:rPr>
              <a:t>styrke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arenaer</a:t>
            </a:r>
            <a:r>
              <a:rPr dirty="0">
                <a:solidFill>
                  <a:schemeClr val="tx1"/>
                </a:solidFill>
              </a:rPr>
              <a:t> for </a:t>
            </a:r>
            <a:r>
              <a:rPr dirty="0" err="1">
                <a:solidFill>
                  <a:schemeClr val="tx1"/>
                </a:solidFill>
              </a:rPr>
              <a:t>kollegialt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samarbeid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foreslår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arbeidsgruppen</a:t>
            </a:r>
            <a:r>
              <a:rPr dirty="0">
                <a:solidFill>
                  <a:schemeClr val="tx1"/>
                </a:solidFill>
              </a:rPr>
              <a:t> å </a:t>
            </a:r>
            <a:r>
              <a:rPr dirty="0" err="1">
                <a:solidFill>
                  <a:schemeClr val="tx1"/>
                </a:solidFill>
              </a:rPr>
              <a:t>bygge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på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eksisterende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nettverk</a:t>
            </a:r>
            <a:r>
              <a:rPr dirty="0">
                <a:solidFill>
                  <a:schemeClr val="tx1"/>
                </a:solidFill>
              </a:rPr>
              <a:t>, men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anbefaler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formalisert</a:t>
            </a:r>
            <a:r>
              <a:rPr lang="en-US" dirty="0">
                <a:solidFill>
                  <a:schemeClr val="tx1"/>
                </a:solidFill>
              </a:rPr>
              <a:t> arena for </a:t>
            </a:r>
            <a:r>
              <a:rPr lang="en-US" dirty="0" err="1">
                <a:solidFill>
                  <a:schemeClr val="tx1"/>
                </a:solidFill>
              </a:rPr>
              <a:t>samhandling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enn</a:t>
            </a:r>
            <a:r>
              <a:rPr lang="en-US" dirty="0">
                <a:solidFill>
                  <a:schemeClr val="tx1"/>
                </a:solidFill>
              </a:rPr>
              <a:t> det vi </a:t>
            </a:r>
            <a:r>
              <a:rPr lang="en-US" dirty="0" err="1">
                <a:solidFill>
                  <a:schemeClr val="tx1"/>
                </a:solidFill>
              </a:rPr>
              <a:t>har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dag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648970" indent="-648970" defTabSz="602615">
              <a:spcBef>
                <a:spcPts val="4300"/>
              </a:spcBef>
              <a:buSzPct val="100000"/>
              <a:buAutoNum type="arabicPeriod"/>
              <a:defRPr sz="3504"/>
            </a:pPr>
            <a:r>
              <a:rPr dirty="0" err="1"/>
              <a:t>Arbeidsgruppen</a:t>
            </a:r>
            <a:r>
              <a:rPr dirty="0"/>
              <a:t> </a:t>
            </a:r>
            <a:r>
              <a:rPr dirty="0" err="1"/>
              <a:t>foreslår</a:t>
            </a:r>
            <a:r>
              <a:rPr dirty="0"/>
              <a:t> at det </a:t>
            </a:r>
            <a:r>
              <a:rPr dirty="0" err="1"/>
              <a:t>opprettes</a:t>
            </a:r>
            <a:r>
              <a:rPr dirty="0"/>
              <a:t> et </a:t>
            </a:r>
            <a:r>
              <a:rPr dirty="0" err="1"/>
              <a:t>fagråd</a:t>
            </a:r>
            <a:r>
              <a:rPr dirty="0"/>
              <a:t>/</a:t>
            </a:r>
            <a:r>
              <a:rPr dirty="0" err="1"/>
              <a:t>programråd</a:t>
            </a:r>
            <a:r>
              <a:rPr dirty="0"/>
              <a:t> for den </a:t>
            </a:r>
            <a:r>
              <a:rPr dirty="0" err="1"/>
              <a:t>universitetspedagogiske</a:t>
            </a:r>
            <a:r>
              <a:rPr dirty="0"/>
              <a:t> </a:t>
            </a:r>
            <a:r>
              <a:rPr dirty="0" err="1"/>
              <a:t>basis­kompetansen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legge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rette</a:t>
            </a:r>
            <a:r>
              <a:rPr dirty="0"/>
              <a:t> for </a:t>
            </a:r>
            <a:r>
              <a:rPr dirty="0" err="1"/>
              <a:t>medvirkning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transparens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arbeidet</a:t>
            </a:r>
            <a:r>
              <a:rPr dirty="0"/>
              <a:t> med </a:t>
            </a:r>
            <a:r>
              <a:rPr dirty="0" err="1"/>
              <a:t>programmet</a:t>
            </a:r>
            <a:r>
              <a:rPr dirty="0"/>
              <a:t>. Ledes av LINK. </a:t>
            </a:r>
          </a:p>
          <a:p>
            <a:pPr marL="927100" lvl="1" indent="-463550" defTabSz="602615">
              <a:spcBef>
                <a:spcPts val="1400"/>
              </a:spcBef>
              <a:defRPr sz="3504"/>
            </a:pPr>
            <a:r>
              <a:rPr dirty="0" err="1"/>
              <a:t>Studiepoeng</a:t>
            </a:r>
            <a:r>
              <a:rPr dirty="0"/>
              <a:t>?</a:t>
            </a:r>
          </a:p>
          <a:p>
            <a:pPr marL="927100" lvl="1" indent="-463550" defTabSz="602615">
              <a:spcBef>
                <a:spcPts val="1400"/>
              </a:spcBef>
              <a:defRPr sz="3504"/>
            </a:pPr>
            <a:r>
              <a:rPr dirty="0" err="1"/>
              <a:t>Plassering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linjestruktur</a:t>
            </a:r>
            <a:r>
              <a:rPr dirty="0"/>
              <a:t>?</a:t>
            </a:r>
          </a:p>
          <a:p>
            <a:pPr marL="648970" indent="-648970" defTabSz="602615">
              <a:spcBef>
                <a:spcPts val="4300"/>
              </a:spcBef>
              <a:buSzPct val="100000"/>
              <a:buAutoNum type="arabicPeriod"/>
              <a:defRPr sz="3504"/>
            </a:pPr>
            <a:r>
              <a:rPr dirty="0" err="1"/>
              <a:t>Jevnlig</a:t>
            </a:r>
            <a:r>
              <a:rPr dirty="0"/>
              <a:t> </a:t>
            </a:r>
            <a:r>
              <a:rPr dirty="0" err="1"/>
              <a:t>universitetspedagogisk</a:t>
            </a:r>
            <a:r>
              <a:rPr dirty="0"/>
              <a:t> </a:t>
            </a:r>
            <a:r>
              <a:rPr dirty="0" err="1"/>
              <a:t>utvikling</a:t>
            </a:r>
            <a:r>
              <a:rPr dirty="0"/>
              <a:t>.  Tre </a:t>
            </a:r>
            <a:r>
              <a:rPr dirty="0" err="1"/>
              <a:t>tiltak</a:t>
            </a:r>
            <a:r>
              <a:rPr dirty="0"/>
              <a:t>:</a:t>
            </a:r>
          </a:p>
          <a:p>
            <a:pPr marL="927100" lvl="1" indent="-463550" defTabSz="602615">
              <a:spcBef>
                <a:spcPts val="2100"/>
              </a:spcBef>
              <a:defRPr sz="3504"/>
            </a:pPr>
            <a:r>
              <a:rPr dirty="0" err="1"/>
              <a:t>Utvikle</a:t>
            </a:r>
            <a:r>
              <a:rPr dirty="0"/>
              <a:t> </a:t>
            </a:r>
            <a:r>
              <a:rPr dirty="0" err="1"/>
              <a:t>fagdidaktiske</a:t>
            </a:r>
            <a:r>
              <a:rPr dirty="0"/>
              <a:t> </a:t>
            </a:r>
            <a:r>
              <a:rPr dirty="0" err="1"/>
              <a:t>tilbud</a:t>
            </a:r>
            <a:r>
              <a:rPr dirty="0"/>
              <a:t> </a:t>
            </a:r>
            <a:r>
              <a:rPr dirty="0" err="1"/>
              <a:t>samt</a:t>
            </a:r>
            <a:r>
              <a:rPr dirty="0"/>
              <a:t> </a:t>
            </a:r>
            <a:r>
              <a:rPr dirty="0" err="1"/>
              <a:t>gi</a:t>
            </a:r>
            <a:r>
              <a:rPr dirty="0"/>
              <a:t> </a:t>
            </a:r>
            <a:r>
              <a:rPr dirty="0" err="1"/>
              <a:t>plass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dem </a:t>
            </a:r>
            <a:r>
              <a:rPr dirty="0" err="1"/>
              <a:t>i</a:t>
            </a:r>
            <a:r>
              <a:rPr dirty="0"/>
              <a:t> det </a:t>
            </a:r>
            <a:r>
              <a:rPr dirty="0" err="1"/>
              <a:t>universitetspedagogiske</a:t>
            </a:r>
            <a:r>
              <a:rPr dirty="0"/>
              <a:t> </a:t>
            </a:r>
            <a:r>
              <a:rPr dirty="0" err="1"/>
              <a:t>tilbudet</a:t>
            </a:r>
            <a:endParaRPr dirty="0"/>
          </a:p>
          <a:p>
            <a:pPr marL="927100" lvl="1" indent="-463550" defTabSz="602615">
              <a:spcBef>
                <a:spcPts val="2100"/>
              </a:spcBef>
              <a:defRPr sz="3504"/>
            </a:pPr>
            <a:r>
              <a:rPr dirty="0" err="1"/>
              <a:t>Utvikle</a:t>
            </a:r>
            <a:r>
              <a:rPr dirty="0"/>
              <a:t> </a:t>
            </a:r>
            <a:r>
              <a:rPr dirty="0" err="1"/>
              <a:t>utdanningsfaglige</a:t>
            </a:r>
            <a:r>
              <a:rPr dirty="0"/>
              <a:t> </a:t>
            </a:r>
            <a:r>
              <a:rPr dirty="0" err="1"/>
              <a:t>tilbud</a:t>
            </a:r>
            <a:r>
              <a:rPr dirty="0"/>
              <a:t> med </a:t>
            </a:r>
            <a:r>
              <a:rPr dirty="0" err="1"/>
              <a:t>tanke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livslang</a:t>
            </a:r>
            <a:r>
              <a:rPr dirty="0"/>
              <a:t> </a:t>
            </a:r>
            <a:r>
              <a:rPr dirty="0" err="1"/>
              <a:t>læring</a:t>
            </a:r>
            <a:r>
              <a:rPr dirty="0"/>
              <a:t> </a:t>
            </a:r>
            <a:r>
              <a:rPr dirty="0" err="1"/>
              <a:t>samt</a:t>
            </a:r>
            <a:r>
              <a:rPr dirty="0"/>
              <a:t> ta </a:t>
            </a:r>
            <a:r>
              <a:rPr dirty="0" err="1"/>
              <a:t>dette</a:t>
            </a:r>
            <a:r>
              <a:rPr dirty="0"/>
              <a:t> </a:t>
            </a:r>
            <a:r>
              <a:rPr dirty="0" err="1"/>
              <a:t>perspektivet</a:t>
            </a:r>
            <a:r>
              <a:rPr dirty="0"/>
              <a:t> inn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diskusjonen</a:t>
            </a:r>
            <a:r>
              <a:rPr dirty="0"/>
              <a:t> om </a:t>
            </a:r>
            <a:r>
              <a:rPr dirty="0" err="1"/>
              <a:t>etter</a:t>
            </a:r>
            <a:r>
              <a:rPr dirty="0"/>
              <a:t>-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videreutdanning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UiO</a:t>
            </a:r>
            <a:r>
              <a:rPr dirty="0"/>
              <a:t>. </a:t>
            </a:r>
          </a:p>
          <a:p>
            <a:pPr marL="927100" lvl="1" indent="-463550" defTabSz="602615">
              <a:spcBef>
                <a:spcPts val="2100"/>
              </a:spcBef>
              <a:defRPr sz="3504"/>
            </a:pPr>
            <a:r>
              <a:rPr dirty="0" err="1">
                <a:solidFill>
                  <a:schemeClr val="tx1"/>
                </a:solidFill>
              </a:rPr>
              <a:t>Prioritere</a:t>
            </a:r>
            <a:r>
              <a:rPr dirty="0">
                <a:solidFill>
                  <a:schemeClr val="tx1"/>
                </a:solidFill>
              </a:rPr>
              <a:t> å </a:t>
            </a:r>
            <a:r>
              <a:rPr dirty="0" err="1">
                <a:solidFill>
                  <a:schemeClr val="tx1"/>
                </a:solidFill>
              </a:rPr>
              <a:t>sette</a:t>
            </a:r>
            <a:r>
              <a:rPr dirty="0">
                <a:solidFill>
                  <a:schemeClr val="tx1"/>
                </a:solidFill>
              </a:rPr>
              <a:t> av </a:t>
            </a:r>
            <a:r>
              <a:rPr dirty="0" err="1">
                <a:solidFill>
                  <a:schemeClr val="tx1"/>
                </a:solidFill>
              </a:rPr>
              <a:t>midler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nb-NO" dirty="0">
                <a:solidFill>
                  <a:schemeClr val="tx1"/>
                </a:solidFill>
              </a:rPr>
              <a:t>både søkbare og ikke-søkbare,</a:t>
            </a:r>
            <a:r>
              <a:rPr dirty="0">
                <a:solidFill>
                  <a:schemeClr val="tx1"/>
                </a:solidFill>
              </a:rPr>
              <a:t> for å </a:t>
            </a:r>
            <a:r>
              <a:rPr dirty="0" err="1">
                <a:solidFill>
                  <a:schemeClr val="tx1"/>
                </a:solidFill>
              </a:rPr>
              <a:t>stimulere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til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forskning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på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egen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undervisning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til</a:t>
            </a:r>
            <a:r>
              <a:rPr dirty="0">
                <a:solidFill>
                  <a:schemeClr val="tx1"/>
                </a:solidFill>
              </a:rPr>
              <a:t> å </a:t>
            </a:r>
            <a:r>
              <a:rPr dirty="0" err="1">
                <a:solidFill>
                  <a:schemeClr val="tx1"/>
                </a:solidFill>
              </a:rPr>
              <a:t>stimulere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utdanningsfaglig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utvikling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m samarbeidet mellom LINK og IPE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76909">
              <a:defRPr sz="9184"/>
            </a:lvl1pPr>
          </a:lstStyle>
          <a:p>
            <a:r>
              <a:rPr dirty="0"/>
              <a:t>Om </a:t>
            </a:r>
            <a:r>
              <a:rPr dirty="0" err="1"/>
              <a:t>samarbeidet</a:t>
            </a:r>
            <a:r>
              <a:rPr dirty="0"/>
              <a:t> </a:t>
            </a:r>
            <a:r>
              <a:rPr dirty="0" err="1"/>
              <a:t>mellom</a:t>
            </a:r>
            <a:r>
              <a:rPr dirty="0"/>
              <a:t> LINK </a:t>
            </a:r>
            <a:r>
              <a:rPr dirty="0" err="1"/>
              <a:t>og</a:t>
            </a:r>
            <a:r>
              <a:rPr dirty="0"/>
              <a:t> I</a:t>
            </a:r>
            <a:r>
              <a:rPr lang="nb-NO" dirty="0" err="1"/>
              <a:t>ped</a:t>
            </a:r>
            <a:r>
              <a:rPr dirty="0"/>
              <a:t> </a:t>
            </a:r>
          </a:p>
        </p:txBody>
      </p:sp>
      <p:sp>
        <p:nvSpPr>
          <p:cNvPr id="166" name="Universitetspedagogene på Iped er organisert i to linjer, til Iped/UV og Lin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Universitetspedagogene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Iped</a:t>
            </a:r>
            <a:r>
              <a:rPr dirty="0"/>
              <a:t> er </a:t>
            </a:r>
            <a:r>
              <a:rPr dirty="0" err="1"/>
              <a:t>organisert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to </a:t>
            </a:r>
            <a:r>
              <a:rPr dirty="0" err="1"/>
              <a:t>linjer</a:t>
            </a:r>
            <a:r>
              <a:rPr dirty="0"/>
              <a:t>,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Iped</a:t>
            </a:r>
            <a:r>
              <a:rPr dirty="0"/>
              <a:t>/UV </a:t>
            </a:r>
            <a:r>
              <a:rPr dirty="0" err="1"/>
              <a:t>og</a:t>
            </a:r>
            <a:r>
              <a:rPr dirty="0"/>
              <a:t> Link</a:t>
            </a:r>
            <a:r>
              <a:rPr lang="nb-NO" dirty="0"/>
              <a:t> som er g</a:t>
            </a:r>
            <a:r>
              <a:rPr dirty="0" err="1"/>
              <a:t>odt</a:t>
            </a:r>
            <a:r>
              <a:rPr dirty="0"/>
              <a:t> </a:t>
            </a:r>
            <a:r>
              <a:rPr dirty="0" err="1"/>
              <a:t>regulert</a:t>
            </a:r>
            <a:r>
              <a:rPr dirty="0"/>
              <a:t> </a:t>
            </a:r>
            <a:r>
              <a:rPr dirty="0" err="1"/>
              <a:t>gjennom</a:t>
            </a:r>
            <a:r>
              <a:rPr dirty="0"/>
              <a:t> </a:t>
            </a:r>
            <a:r>
              <a:rPr dirty="0" err="1"/>
              <a:t>samarbeidsavtale</a:t>
            </a:r>
            <a:endParaRPr dirty="0"/>
          </a:p>
          <a:p>
            <a:r>
              <a:rPr dirty="0"/>
              <a:t>Gruppen </a:t>
            </a:r>
            <a:r>
              <a:rPr dirty="0" err="1"/>
              <a:t>vurderer</a:t>
            </a:r>
            <a:r>
              <a:rPr dirty="0"/>
              <a:t> det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aktuelle</a:t>
            </a:r>
            <a:r>
              <a:rPr dirty="0"/>
              <a:t> </a:t>
            </a:r>
            <a:r>
              <a:rPr dirty="0" err="1"/>
              <a:t>løsninger</a:t>
            </a:r>
            <a:r>
              <a:rPr dirty="0"/>
              <a:t>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flytte</a:t>
            </a:r>
            <a:r>
              <a:rPr dirty="0"/>
              <a:t> UH-</a:t>
            </a:r>
            <a:r>
              <a:rPr dirty="0" err="1"/>
              <a:t>pedagogene</a:t>
            </a:r>
            <a:r>
              <a:rPr dirty="0"/>
              <a:t> </a:t>
            </a:r>
            <a:r>
              <a:rPr dirty="0" err="1"/>
              <a:t>helt</a:t>
            </a:r>
            <a:r>
              <a:rPr dirty="0"/>
              <a:t> </a:t>
            </a:r>
            <a:r>
              <a:rPr dirty="0" err="1"/>
              <a:t>ut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LINK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Iped</a:t>
            </a:r>
            <a:r>
              <a:rPr dirty="0"/>
              <a:t>/UV</a:t>
            </a:r>
          </a:p>
          <a:p>
            <a:r>
              <a:rPr dirty="0" err="1"/>
              <a:t>Arbeidsgruppen</a:t>
            </a:r>
            <a:r>
              <a:rPr dirty="0"/>
              <a:t> </a:t>
            </a:r>
            <a:r>
              <a:rPr dirty="0" err="1"/>
              <a:t>mener</a:t>
            </a:r>
            <a:r>
              <a:rPr dirty="0"/>
              <a:t> et </a:t>
            </a:r>
            <a:r>
              <a:rPr dirty="0" err="1"/>
              <a:t>bredt</a:t>
            </a:r>
            <a:r>
              <a:rPr dirty="0"/>
              <a:t> </a:t>
            </a:r>
            <a:r>
              <a:rPr dirty="0" err="1"/>
              <a:t>sammensatt</a:t>
            </a:r>
            <a:r>
              <a:rPr dirty="0"/>
              <a:t> «</a:t>
            </a:r>
            <a:r>
              <a:rPr dirty="0" err="1"/>
              <a:t>programråd</a:t>
            </a:r>
            <a:r>
              <a:rPr dirty="0"/>
              <a:t>» for UH-ped </a:t>
            </a:r>
            <a:r>
              <a:rPr dirty="0" err="1"/>
              <a:t>vil</a:t>
            </a:r>
            <a:r>
              <a:rPr dirty="0"/>
              <a:t> </a:t>
            </a:r>
            <a:r>
              <a:rPr dirty="0" err="1"/>
              <a:t>gi</a:t>
            </a:r>
            <a:r>
              <a:rPr dirty="0"/>
              <a:t> </a:t>
            </a:r>
            <a:r>
              <a:rPr dirty="0" err="1"/>
              <a:t>langt</a:t>
            </a:r>
            <a:r>
              <a:rPr dirty="0"/>
              <a:t> </a:t>
            </a:r>
            <a:r>
              <a:rPr dirty="0" err="1"/>
              <a:t>bedre</a:t>
            </a:r>
            <a:r>
              <a:rPr dirty="0"/>
              <a:t> </a:t>
            </a:r>
            <a:r>
              <a:rPr dirty="0" err="1"/>
              <a:t>forutsetninger</a:t>
            </a:r>
            <a:r>
              <a:rPr dirty="0"/>
              <a:t> for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håndtere</a:t>
            </a:r>
            <a:r>
              <a:rPr dirty="0"/>
              <a:t> </a:t>
            </a:r>
            <a:r>
              <a:rPr dirty="0" err="1"/>
              <a:t>spørsmål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trenger</a:t>
            </a:r>
            <a:r>
              <a:rPr dirty="0"/>
              <a:t> </a:t>
            </a:r>
            <a:r>
              <a:rPr dirty="0" err="1"/>
              <a:t>avklaring</a:t>
            </a:r>
            <a:r>
              <a:rPr dirty="0"/>
              <a:t> </a:t>
            </a:r>
            <a:r>
              <a:rPr dirty="0" err="1"/>
              <a:t>mellom</a:t>
            </a:r>
            <a:r>
              <a:rPr dirty="0"/>
              <a:t> LINK, I</a:t>
            </a:r>
            <a:r>
              <a:rPr lang="nb-NO" dirty="0" err="1"/>
              <a:t>ped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fakultetene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668</Words>
  <Application>Microsoft Office PowerPoint</Application>
  <PresentationFormat>Egendefinert</PresentationFormat>
  <Paragraphs>52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Helvetica Neue</vt:lpstr>
      <vt:lpstr>Helvetica Neue Light</vt:lpstr>
      <vt:lpstr>Helvetica Neue Medium</vt:lpstr>
      <vt:lpstr>White</vt:lpstr>
      <vt:lpstr>Støttetjenester for kvalitet i utdanning ved Universitetet i Oslo</vt:lpstr>
      <vt:lpstr>Mandat</vt:lpstr>
      <vt:lpstr>Gruppens sammensetning</vt:lpstr>
      <vt:lpstr>Utgangspunkt</vt:lpstr>
      <vt:lpstr>Hva har vi i dag?</vt:lpstr>
      <vt:lpstr>Universitetspedagogisk kompetansetilbud: Utfordringer</vt:lpstr>
      <vt:lpstr>Viktige verdier</vt:lpstr>
      <vt:lpstr>Arbeidsgruppens vurderinger og forslag </vt:lpstr>
      <vt:lpstr>Universitetspedagogisk basiskompetanse</vt:lpstr>
      <vt:lpstr>Konkrete forslag</vt:lpstr>
      <vt:lpstr>Om samarbeidet mellom LINK og Iped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Støttetjenester for kvalitet i utdanning ved Universitetet i Oslo</dc:title>
  <dc:creator>Anne Marthe Gibbons</dc:creator>
  <cp:lastModifiedBy>Kirsti Margrethe Mortensen</cp:lastModifiedBy>
  <cp:revision>5</cp:revision>
  <dcterms:modified xsi:type="dcterms:W3CDTF">2025-01-14T11:44:18Z</dcterms:modified>
</cp:coreProperties>
</file>