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02" r:id="rId2"/>
    <p:sldId id="304" r:id="rId3"/>
    <p:sldId id="261" r:id="rId4"/>
    <p:sldId id="263" r:id="rId5"/>
    <p:sldId id="265" r:id="rId6"/>
    <p:sldId id="295" r:id="rId7"/>
    <p:sldId id="266" r:id="rId8"/>
    <p:sldId id="296" r:id="rId9"/>
    <p:sldId id="297" r:id="rId10"/>
    <p:sldId id="301" r:id="rId11"/>
    <p:sldId id="303" r:id="rId12"/>
    <p:sldId id="305"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D2C1"/>
    <a:srgbClr val="DE0000"/>
    <a:srgbClr val="CA0306"/>
    <a:srgbClr val="B60000"/>
    <a:srgbClr val="CD0306"/>
    <a:srgbClr val="D00003"/>
    <a:srgbClr val="D20003"/>
    <a:srgbClr val="D0393F"/>
    <a:srgbClr val="ED10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0"/>
    <p:restoredTop sz="76523" autoAdjust="0"/>
  </p:normalViewPr>
  <p:slideViewPr>
    <p:cSldViewPr snapToGrid="0">
      <p:cViewPr varScale="1">
        <p:scale>
          <a:sx n="87" d="100"/>
          <a:sy n="87" d="100"/>
        </p:scale>
        <p:origin x="4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Samseth" userId="30767ac51583763a" providerId="LiveId" clId="{C5F0A727-B6C8-40FD-85E9-B268441CE641}"/>
    <pc:docChg chg="undo custSel modSld">
      <pc:chgData name="Karen Samseth" userId="30767ac51583763a" providerId="LiveId" clId="{C5F0A727-B6C8-40FD-85E9-B268441CE641}" dt="2024-02-01T10:46:20.719" v="793" actId="20578"/>
      <pc:docMkLst>
        <pc:docMk/>
      </pc:docMkLst>
      <pc:sldChg chg="modSp mod">
        <pc:chgData name="Karen Samseth" userId="30767ac51583763a" providerId="LiveId" clId="{C5F0A727-B6C8-40FD-85E9-B268441CE641}" dt="2024-02-01T10:46:20.719" v="793" actId="20578"/>
        <pc:sldMkLst>
          <pc:docMk/>
          <pc:sldMk cId="4134328210" sldId="256"/>
        </pc:sldMkLst>
        <pc:spChg chg="mod">
          <ac:chgData name="Karen Samseth" userId="30767ac51583763a" providerId="LiveId" clId="{C5F0A727-B6C8-40FD-85E9-B268441CE641}" dt="2024-02-01T10:46:20.719" v="793" actId="20578"/>
          <ac:spMkLst>
            <pc:docMk/>
            <pc:sldMk cId="4134328210" sldId="256"/>
            <ac:spMk id="2" creationId="{A0BB4978-1044-5886-6713-E569CD20881F}"/>
          </ac:spMkLst>
        </pc:spChg>
        <pc:spChg chg="mod">
          <ac:chgData name="Karen Samseth" userId="30767ac51583763a" providerId="LiveId" clId="{C5F0A727-B6C8-40FD-85E9-B268441CE641}" dt="2024-02-01T10:45:17.741" v="788" actId="20577"/>
          <ac:spMkLst>
            <pc:docMk/>
            <pc:sldMk cId="4134328210" sldId="256"/>
            <ac:spMk id="3" creationId="{F2A7967F-4674-302E-595B-9249D3B56838}"/>
          </ac:spMkLst>
        </pc:spChg>
      </pc:sldChg>
      <pc:sldChg chg="modNotesTx">
        <pc:chgData name="Karen Samseth" userId="30767ac51583763a" providerId="LiveId" clId="{C5F0A727-B6C8-40FD-85E9-B268441CE641}" dt="2024-01-24T11:17:20.774" v="41"/>
        <pc:sldMkLst>
          <pc:docMk/>
          <pc:sldMk cId="2540449920" sldId="305"/>
        </pc:sldMkLst>
      </pc:sldChg>
      <pc:sldChg chg="modNotesTx">
        <pc:chgData name="Karen Samseth" userId="30767ac51583763a" providerId="LiveId" clId="{C5F0A727-B6C8-40FD-85E9-B268441CE641}" dt="2024-01-24T11:17:42.836" v="62"/>
        <pc:sldMkLst>
          <pc:docMk/>
          <pc:sldMk cId="1818797070" sldId="307"/>
        </pc:sldMkLst>
      </pc:sldChg>
      <pc:sldChg chg="modSp mod modNotesTx">
        <pc:chgData name="Karen Samseth" userId="30767ac51583763a" providerId="LiveId" clId="{C5F0A727-B6C8-40FD-85E9-B268441CE641}" dt="2024-01-24T11:19:15.100" v="159" actId="20577"/>
        <pc:sldMkLst>
          <pc:docMk/>
          <pc:sldMk cId="742918809" sldId="309"/>
        </pc:sldMkLst>
        <pc:spChg chg="mod">
          <ac:chgData name="Karen Samseth" userId="30767ac51583763a" providerId="LiveId" clId="{C5F0A727-B6C8-40FD-85E9-B268441CE641}" dt="2024-01-24T11:19:15.100" v="159" actId="20577"/>
          <ac:spMkLst>
            <pc:docMk/>
            <pc:sldMk cId="742918809" sldId="309"/>
            <ac:spMk id="7" creationId="{69ACB480-40EC-4DCA-A17E-A43112F6245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769497" cy="366220"/>
          </a:xfrm>
          <a:prstGeom prst="rect">
            <a:avLst/>
          </a:prstGeom>
        </p:spPr>
        <p:txBody>
          <a:bodyPr vert="horz" lIns="77884" tIns="38942" rIns="77884" bIns="38942" rtlCol="0"/>
          <a:lstStyle>
            <a:lvl1pPr algn="l">
              <a:defRPr sz="1000"/>
            </a:lvl1pPr>
          </a:lstStyle>
          <a:p>
            <a:endParaRPr lang="nb-NO"/>
          </a:p>
        </p:txBody>
      </p:sp>
      <p:sp>
        <p:nvSpPr>
          <p:cNvPr id="3" name="Plassholder for dato 2"/>
          <p:cNvSpPr>
            <a:spLocks noGrp="1"/>
          </p:cNvSpPr>
          <p:nvPr>
            <p:ph type="dt" idx="1"/>
          </p:nvPr>
        </p:nvSpPr>
        <p:spPr>
          <a:xfrm>
            <a:off x="3620171" y="0"/>
            <a:ext cx="2769497" cy="366220"/>
          </a:xfrm>
          <a:prstGeom prst="rect">
            <a:avLst/>
          </a:prstGeom>
        </p:spPr>
        <p:txBody>
          <a:bodyPr vert="horz" lIns="77884" tIns="38942" rIns="77884" bIns="38942" rtlCol="0"/>
          <a:lstStyle>
            <a:lvl1pPr algn="r">
              <a:defRPr sz="1000"/>
            </a:lvl1pPr>
          </a:lstStyle>
          <a:p>
            <a:fld id="{3687C46B-44E5-864B-A5AA-EAE4E4437E58}" type="datetimeFigureOut">
              <a:rPr lang="nb-NO" smtClean="0"/>
              <a:t>04.03.2024</a:t>
            </a:fld>
            <a:endParaRPr lang="nb-NO"/>
          </a:p>
        </p:txBody>
      </p:sp>
      <p:sp>
        <p:nvSpPr>
          <p:cNvPr id="4" name="Plassholder for lysbilde 3"/>
          <p:cNvSpPr>
            <a:spLocks noGrp="1" noRot="1" noChangeAspect="1"/>
          </p:cNvSpPr>
          <p:nvPr>
            <p:ph type="sldImg" idx="2"/>
          </p:nvPr>
        </p:nvSpPr>
        <p:spPr>
          <a:xfrm>
            <a:off x="1004888" y="911225"/>
            <a:ext cx="4379912" cy="2463800"/>
          </a:xfrm>
          <a:prstGeom prst="rect">
            <a:avLst/>
          </a:prstGeom>
          <a:noFill/>
          <a:ln w="12700">
            <a:solidFill>
              <a:prstClr val="black"/>
            </a:solidFill>
          </a:ln>
        </p:spPr>
        <p:txBody>
          <a:bodyPr vert="horz" lIns="77884" tIns="38942" rIns="77884" bIns="38942" rtlCol="0" anchor="ctr"/>
          <a:lstStyle/>
          <a:p>
            <a:endParaRPr lang="nb-NO"/>
          </a:p>
        </p:txBody>
      </p:sp>
      <p:sp>
        <p:nvSpPr>
          <p:cNvPr id="5" name="Plassholder for notater 4"/>
          <p:cNvSpPr>
            <a:spLocks noGrp="1"/>
          </p:cNvSpPr>
          <p:nvPr>
            <p:ph type="body" sz="quarter" idx="3"/>
          </p:nvPr>
        </p:nvSpPr>
        <p:spPr>
          <a:xfrm>
            <a:off x="639115" y="3512663"/>
            <a:ext cx="5112918" cy="2873998"/>
          </a:xfrm>
          <a:prstGeom prst="rect">
            <a:avLst/>
          </a:prstGeom>
        </p:spPr>
        <p:txBody>
          <a:bodyPr vert="horz" lIns="77884" tIns="38942" rIns="77884" bIns="38942"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6932822"/>
            <a:ext cx="2769497" cy="366219"/>
          </a:xfrm>
          <a:prstGeom prst="rect">
            <a:avLst/>
          </a:prstGeom>
        </p:spPr>
        <p:txBody>
          <a:bodyPr vert="horz" lIns="77884" tIns="38942" rIns="77884" bIns="38942" rtlCol="0" anchor="b"/>
          <a:lstStyle>
            <a:lvl1pPr algn="l">
              <a:defRPr sz="1000"/>
            </a:lvl1pPr>
          </a:lstStyle>
          <a:p>
            <a:endParaRPr lang="nb-NO"/>
          </a:p>
        </p:txBody>
      </p:sp>
      <p:sp>
        <p:nvSpPr>
          <p:cNvPr id="7" name="Plassholder for lysbildenummer 6"/>
          <p:cNvSpPr>
            <a:spLocks noGrp="1"/>
          </p:cNvSpPr>
          <p:nvPr>
            <p:ph type="sldNum" sz="quarter" idx="5"/>
          </p:nvPr>
        </p:nvSpPr>
        <p:spPr>
          <a:xfrm>
            <a:off x="3620171" y="6932822"/>
            <a:ext cx="2769497" cy="366219"/>
          </a:xfrm>
          <a:prstGeom prst="rect">
            <a:avLst/>
          </a:prstGeom>
        </p:spPr>
        <p:txBody>
          <a:bodyPr vert="horz" lIns="77884" tIns="38942" rIns="77884" bIns="38942" rtlCol="0" anchor="b"/>
          <a:lstStyle>
            <a:lvl1pPr algn="r">
              <a:defRPr sz="1000"/>
            </a:lvl1pPr>
          </a:lstStyle>
          <a:p>
            <a:fld id="{59B22FD9-43E1-ED45-A8F7-2817B14A4CAE}" type="slidenum">
              <a:rPr lang="nb-NO" smtClean="0"/>
              <a:t>‹#›</a:t>
            </a:fld>
            <a:endParaRPr lang="nb-NO"/>
          </a:p>
        </p:txBody>
      </p:sp>
    </p:spTree>
    <p:extLst>
      <p:ext uri="{BB962C8B-B14F-4D97-AF65-F5344CB8AC3E}">
        <p14:creationId xmlns:p14="http://schemas.microsoft.com/office/powerpoint/2010/main" val="326902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R2 er et krav for alle studieprogrammene våre på matematikk, bortsett fra årsenhet.</a:t>
            </a:r>
          </a:p>
          <a:p>
            <a:endParaRPr lang="nb-NO" dirty="0"/>
          </a:p>
          <a:p>
            <a:r>
              <a:rPr lang="nb-NO" dirty="0"/>
              <a:t>Hva betyr det å studere matematikk? </a:t>
            </a:r>
          </a:p>
          <a:p>
            <a:r>
              <a:rPr lang="nb-NO" dirty="0"/>
              <a:t>- Du lærer mer om funksjoner , mer av R1 og R2 og deretter fordypning.</a:t>
            </a:r>
          </a:p>
          <a:p>
            <a:r>
              <a:rPr lang="nb-NO" dirty="0"/>
              <a:t>- bygge opp det matematiske språket</a:t>
            </a:r>
          </a:p>
          <a:p>
            <a:r>
              <a:rPr lang="nb-NO" dirty="0"/>
              <a:t>- forklare bevegelser i væsker/gasser/faste stoffer ved hjelp av matematikk</a:t>
            </a:r>
          </a:p>
          <a:p>
            <a:r>
              <a:rPr lang="nb-NO" dirty="0"/>
              <a:t>- alt fra teoretisk utregning på ark til simulering på PC</a:t>
            </a:r>
          </a:p>
          <a:p>
            <a:endParaRPr lang="nb-NO" dirty="0"/>
          </a:p>
          <a:p>
            <a:r>
              <a:rPr lang="nb-NO" dirty="0"/>
              <a:t>Hvilke master kan man gå/studieretninger </a:t>
            </a:r>
          </a:p>
          <a:p>
            <a:endParaRPr lang="nb-NO" dirty="0"/>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Programvareutvikling («utvikle programvare [som krever mer enn bare informatikkutdannelse]»)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Maskinlæring («bruke kunstig intelligens for å løse problemer i industrien»?)</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Informasjonssikkerhet («lete etter sikkerhetshull i programvare»)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Bioteknologi/legemiddelindustri («lage nye medisiner»)</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Mobilkommunikasjon («rask kommunikasjon på internett»)</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Miljøovervåkning</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Forsikringsmatematikk («regne på hvor mye en forsikring burde koste»)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Logistikk («finne ut hvordan leverandører skal sende pakker mest mulig effektivt»)</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 osv.</a:t>
            </a:r>
          </a:p>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1</a:t>
            </a:fld>
            <a:endParaRPr lang="nb-NO"/>
          </a:p>
        </p:txBody>
      </p:sp>
    </p:spTree>
    <p:extLst>
      <p:ext uri="{BB962C8B-B14F-4D97-AF65-F5344CB8AC3E}">
        <p14:creationId xmlns:p14="http://schemas.microsoft.com/office/powerpoint/2010/main" val="78547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Stor valgfrihet og det har ikke veldig mye å si hvilken retning du velger. </a:t>
            </a:r>
          </a:p>
          <a:p>
            <a:r>
              <a:rPr lang="nb-NO" dirty="0"/>
              <a:t>- Det øverste: fagene man skal ha dersom man velger teoretisk og anvendt matematikk, data, modellering og beregninger eller to av studieretningene på finans, forsikring og økonomi. (altså kan man lett bytte etter første semester om man ønsker det). </a:t>
            </a:r>
          </a:p>
          <a:p>
            <a:r>
              <a:rPr lang="nb-NO" dirty="0"/>
              <a:t>- Den nederste planen tilhører tre av </a:t>
            </a:r>
            <a:r>
              <a:rPr lang="nb-NO" dirty="0" err="1"/>
              <a:t>studieretningnene</a:t>
            </a:r>
            <a:r>
              <a:rPr lang="nb-NO" dirty="0"/>
              <a:t> på finans, forsikring og økonomi. Den skiller seg litt ut, men siden det er nokså stor overlapp kan man også ganske greit bytte der også. </a:t>
            </a:r>
          </a:p>
          <a:p>
            <a:endParaRPr lang="nb-NO" dirty="0"/>
          </a:p>
          <a:p>
            <a:r>
              <a:rPr lang="nb-NO" dirty="0"/>
              <a:t>- Stort sett 2 økter i uka per fag som forelesning. </a:t>
            </a:r>
          </a:p>
          <a:p>
            <a:r>
              <a:rPr lang="nb-NO" dirty="0"/>
              <a:t>- 1 økt som gruppetime (leksehjelp).</a:t>
            </a:r>
          </a:p>
          <a:p>
            <a:r>
              <a:rPr lang="nb-NO" dirty="0"/>
              <a:t>- Resten av tiden må du disponere selv.</a:t>
            </a:r>
          </a:p>
        </p:txBody>
      </p:sp>
      <p:sp>
        <p:nvSpPr>
          <p:cNvPr id="4" name="Plassholder for lysbildenummer 3"/>
          <p:cNvSpPr>
            <a:spLocks noGrp="1"/>
          </p:cNvSpPr>
          <p:nvPr>
            <p:ph type="sldNum" sz="quarter" idx="5"/>
          </p:nvPr>
        </p:nvSpPr>
        <p:spPr/>
        <p:txBody>
          <a:bodyPr/>
          <a:lstStyle/>
          <a:p>
            <a:fld id="{59B22FD9-43E1-ED45-A8F7-2817B14A4CAE}" type="slidenum">
              <a:rPr lang="nb-NO" smtClean="0"/>
              <a:t>2</a:t>
            </a:fld>
            <a:endParaRPr lang="nb-NO"/>
          </a:p>
        </p:txBody>
      </p:sp>
    </p:spTree>
    <p:extLst>
      <p:ext uri="{BB962C8B-B14F-4D97-AF65-F5344CB8AC3E}">
        <p14:creationId xmlns:p14="http://schemas.microsoft.com/office/powerpoint/2010/main" val="47576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Stor valgfrihet og det har ikke veldig mye å si hvilken retning du velger. </a:t>
            </a:r>
          </a:p>
          <a:p>
            <a:r>
              <a:rPr lang="nb-NO" dirty="0"/>
              <a:t>- Det øverste: fagene man skal ha dersom man velger teoretisk og anvendt matematikk, data, modellering og beregninger eller to av studieretningene på finans, forsikring og økonomi. (altså kan man lett bytte etter første semester om man ønsker det). </a:t>
            </a:r>
          </a:p>
          <a:p>
            <a:r>
              <a:rPr lang="nb-NO" dirty="0"/>
              <a:t>- Den nederste planen tilhører tre av </a:t>
            </a:r>
            <a:r>
              <a:rPr lang="nb-NO" dirty="0" err="1"/>
              <a:t>studieretningnene</a:t>
            </a:r>
            <a:r>
              <a:rPr lang="nb-NO" dirty="0"/>
              <a:t> på finans, forsikring og økonomi. Den skiller seg litt ut, men siden det er nokså stor overlapp kan man også ganske greit bytte der også. </a:t>
            </a:r>
          </a:p>
          <a:p>
            <a:endParaRPr lang="nb-NO" dirty="0"/>
          </a:p>
          <a:p>
            <a:r>
              <a:rPr lang="nb-NO" dirty="0"/>
              <a:t>- Stort sett 2 økter i uka per fag som forelesning. </a:t>
            </a:r>
          </a:p>
          <a:p>
            <a:r>
              <a:rPr lang="nb-NO" dirty="0"/>
              <a:t>- 1 økt som gruppetime (leksehjelp).</a:t>
            </a:r>
          </a:p>
          <a:p>
            <a:r>
              <a:rPr lang="nb-NO" dirty="0"/>
              <a:t>- Resten av tiden må du disponere selv.</a:t>
            </a:r>
          </a:p>
        </p:txBody>
      </p:sp>
      <p:sp>
        <p:nvSpPr>
          <p:cNvPr id="4" name="Plassholder for lysbildenummer 3"/>
          <p:cNvSpPr>
            <a:spLocks noGrp="1"/>
          </p:cNvSpPr>
          <p:nvPr>
            <p:ph type="sldNum" sz="quarter" idx="5"/>
          </p:nvPr>
        </p:nvSpPr>
        <p:spPr/>
        <p:txBody>
          <a:bodyPr/>
          <a:lstStyle/>
          <a:p>
            <a:fld id="{59B22FD9-43E1-ED45-A8F7-2817B14A4CAE}" type="slidenum">
              <a:rPr lang="nb-NO" smtClean="0"/>
              <a:t>3</a:t>
            </a:fld>
            <a:endParaRPr lang="nb-NO"/>
          </a:p>
        </p:txBody>
      </p:sp>
    </p:spTree>
    <p:extLst>
      <p:ext uri="{BB962C8B-B14F-4D97-AF65-F5344CB8AC3E}">
        <p14:creationId xmlns:p14="http://schemas.microsoft.com/office/powerpoint/2010/main" val="292623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R2 er et krav for alle studieprogrammene våre på matematikk, bortsett fra årsenhet.</a:t>
            </a:r>
          </a:p>
          <a:p>
            <a:endParaRPr lang="nb-NO" dirty="0"/>
          </a:p>
          <a:p>
            <a:r>
              <a:rPr lang="nb-NO" dirty="0"/>
              <a:t>Hva betyr det å studere matematikk? </a:t>
            </a:r>
          </a:p>
          <a:p>
            <a:r>
              <a:rPr lang="nb-NO" dirty="0"/>
              <a:t>- Du lærer mer om funksjoner , mer av R1 og R2 og deretter fordypning.</a:t>
            </a:r>
          </a:p>
          <a:p>
            <a:r>
              <a:rPr lang="nb-NO" dirty="0"/>
              <a:t>- bygge opp det matematiske språket</a:t>
            </a:r>
          </a:p>
          <a:p>
            <a:r>
              <a:rPr lang="nb-NO" dirty="0"/>
              <a:t>- forklare bevegelser i væsker/gasser/faste stoffer ved hjelp av matematikk</a:t>
            </a:r>
          </a:p>
          <a:p>
            <a:r>
              <a:rPr lang="nb-NO" dirty="0"/>
              <a:t>- alt fra teoretisk utregning på ark til simulering på PC</a:t>
            </a:r>
          </a:p>
          <a:p>
            <a:endParaRPr lang="nb-NO" dirty="0"/>
          </a:p>
          <a:p>
            <a:r>
              <a:rPr lang="nb-NO" dirty="0"/>
              <a:t>Hvilke master kan man gå/studieretninger </a:t>
            </a:r>
          </a:p>
          <a:p>
            <a:endParaRPr lang="nb-NO" dirty="0"/>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Programvareutvikling («utvikle programvare [som krever mer enn bare informatikkutdannelse]»)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Maskinlæring («bruke kunstig intelligens for å løse problemer i industrien»?)</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Informasjonssikkerhet («lete etter sikkerhetshull i programvare»)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Bioteknologi/legemiddelindustri («lage nye medisiner»)</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Mobilkommunikasjon («rask kommunikasjon på internett»)</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Miljøovervåkning</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Forsikringsmatematikk («regne på hvor mye en forsikring burde koste»)</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Logistikk («finne ut hvordan leverandører skal sende pakker mest mulig effektivt»)</a:t>
            </a:r>
          </a:p>
          <a:p>
            <a:pPr marL="292063" indent="-292063">
              <a:buFont typeface="Symbol" pitchFamily="2" charset="2"/>
              <a:buChar char=""/>
            </a:pPr>
            <a:r>
              <a:rPr lang="nb-NO" sz="1600" kern="100" dirty="0">
                <a:latin typeface="Calibri" panose="020F0502020204030204" pitchFamily="34" charset="0"/>
                <a:ea typeface="Calibri" panose="020F0502020204030204" pitchFamily="34" charset="0"/>
                <a:cs typeface="Times New Roman" panose="02020603050405020304" pitchFamily="18" charset="0"/>
              </a:rPr>
              <a:t>... osv.</a:t>
            </a:r>
          </a:p>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4</a:t>
            </a:fld>
            <a:endParaRPr lang="nb-NO"/>
          </a:p>
        </p:txBody>
      </p:sp>
    </p:spTree>
    <p:extLst>
      <p:ext uri="{BB962C8B-B14F-4D97-AF65-F5344CB8AC3E}">
        <p14:creationId xmlns:p14="http://schemas.microsoft.com/office/powerpoint/2010/main" val="3588757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5</a:t>
            </a:fld>
            <a:endParaRPr lang="nb-NO"/>
          </a:p>
        </p:txBody>
      </p:sp>
    </p:spTree>
    <p:extLst>
      <p:ext uri="{BB962C8B-B14F-4D97-AF65-F5344CB8AC3E}">
        <p14:creationId xmlns:p14="http://schemas.microsoft.com/office/powerpoint/2010/main" val="3990896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6</a:t>
            </a:fld>
            <a:endParaRPr lang="nb-NO"/>
          </a:p>
        </p:txBody>
      </p:sp>
    </p:spTree>
    <p:extLst>
      <p:ext uri="{BB962C8B-B14F-4D97-AF65-F5344CB8AC3E}">
        <p14:creationId xmlns:p14="http://schemas.microsoft.com/office/powerpoint/2010/main" val="1442428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7</a:t>
            </a:fld>
            <a:endParaRPr lang="nb-NO"/>
          </a:p>
        </p:txBody>
      </p:sp>
    </p:spTree>
    <p:extLst>
      <p:ext uri="{BB962C8B-B14F-4D97-AF65-F5344CB8AC3E}">
        <p14:creationId xmlns:p14="http://schemas.microsoft.com/office/powerpoint/2010/main" val="2347729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8</a:t>
            </a:fld>
            <a:endParaRPr lang="nb-NO"/>
          </a:p>
        </p:txBody>
      </p:sp>
    </p:spTree>
    <p:extLst>
      <p:ext uri="{BB962C8B-B14F-4D97-AF65-F5344CB8AC3E}">
        <p14:creationId xmlns:p14="http://schemas.microsoft.com/office/powerpoint/2010/main" val="1834267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9</a:t>
            </a:fld>
            <a:endParaRPr lang="nb-NO"/>
          </a:p>
        </p:txBody>
      </p:sp>
    </p:spTree>
    <p:extLst>
      <p:ext uri="{BB962C8B-B14F-4D97-AF65-F5344CB8AC3E}">
        <p14:creationId xmlns:p14="http://schemas.microsoft.com/office/powerpoint/2010/main" val="258875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10</a:t>
            </a:fld>
            <a:endParaRPr lang="nb-NO"/>
          </a:p>
        </p:txBody>
      </p:sp>
    </p:spTree>
    <p:extLst>
      <p:ext uri="{BB962C8B-B14F-4D97-AF65-F5344CB8AC3E}">
        <p14:creationId xmlns:p14="http://schemas.microsoft.com/office/powerpoint/2010/main" val="1583600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11</a:t>
            </a:fld>
            <a:endParaRPr lang="nb-NO"/>
          </a:p>
        </p:txBody>
      </p:sp>
    </p:spTree>
    <p:extLst>
      <p:ext uri="{BB962C8B-B14F-4D97-AF65-F5344CB8AC3E}">
        <p14:creationId xmlns:p14="http://schemas.microsoft.com/office/powerpoint/2010/main" val="1329047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B22FD9-43E1-ED45-A8F7-2817B14A4CAE}" type="slidenum">
              <a:rPr lang="nb-NO" smtClean="0"/>
              <a:t>12</a:t>
            </a:fld>
            <a:endParaRPr lang="nb-NO"/>
          </a:p>
        </p:txBody>
      </p:sp>
    </p:spTree>
    <p:extLst>
      <p:ext uri="{BB962C8B-B14F-4D97-AF65-F5344CB8AC3E}">
        <p14:creationId xmlns:p14="http://schemas.microsoft.com/office/powerpoint/2010/main" val="3881639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67675B-5A45-F740-8986-C439E817A32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72C5211-A9BC-5970-C0A9-1FEABD295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CD454DA-20C9-134B-F5F0-7BE859065361}"/>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55614E87-5CF9-6E44-6D53-5D73987318B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40A7CFC-0638-6AF4-66A8-CFB0F1B38A24}"/>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1924263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B67B94-51F4-F02C-DE84-66F3C40C15A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1E02D6B-61DE-3E45-658F-B12604541CE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743667A-3BBB-DDC4-7E80-695E4E5515F8}"/>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40218F65-DA40-A915-929C-0D3FE00ECB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E68D8C-C2B8-9D43-78A0-A8070EE0D333}"/>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2862372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C3325D-0B15-4259-1C1D-458BF69B62F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EF8A6FDD-30DF-D435-46F3-2412EB2BBA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9C7981F0-EC37-3CA5-18A7-2DCED6A09AEE}"/>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BA6E6EB5-E945-4FAF-B18D-AFC9F0ED936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6B58CE4-CFD0-B710-98CC-A869E4676756}"/>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1479519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6183CE-8D50-2819-6E7F-EFFA593499A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4EBB14C-A3B8-AB63-3671-3BEA0788133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67EF96EF-A597-9DDF-15D4-9D1FC67C083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C47FD3A-E0D4-448B-BCD8-0123A1D2F3AA}"/>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6" name="Plassholder for bunntekst 5">
            <a:extLst>
              <a:ext uri="{FF2B5EF4-FFF2-40B4-BE49-F238E27FC236}">
                <a16:creationId xmlns:a16="http://schemas.microsoft.com/office/drawing/2014/main" id="{B857835E-3076-643A-370D-02C42F220E7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40964E3-CC5A-DBF9-24D8-814513EFF8DA}"/>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3838152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C8BD08-036C-1B18-357A-FDB23E187C0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2680B46-EC86-21E8-A115-5F7963FB80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B350133-5208-65DD-5ECD-90545F100B9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EEF25D7-0859-77B0-FA41-8597FD2DC3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C9099D44-D94E-0069-9CCC-15A91763634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BDE1BC5-C079-4025-8E40-FE44AC60ECF2}"/>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8" name="Plassholder for bunntekst 7">
            <a:extLst>
              <a:ext uri="{FF2B5EF4-FFF2-40B4-BE49-F238E27FC236}">
                <a16:creationId xmlns:a16="http://schemas.microsoft.com/office/drawing/2014/main" id="{A89F9AB7-2C8D-FFCA-8EF8-60767BACFEE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FFFD5FF-8E88-1B86-4B45-61639B105318}"/>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502120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F49D2F-E6DA-83B6-0326-180ABBBE54E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CC6D68D-FF14-D3D0-A323-8AFC722F70FA}"/>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4" name="Plassholder for bunntekst 3">
            <a:extLst>
              <a:ext uri="{FF2B5EF4-FFF2-40B4-BE49-F238E27FC236}">
                <a16:creationId xmlns:a16="http://schemas.microsoft.com/office/drawing/2014/main" id="{7E931091-3983-3CDB-B110-414AD4DE270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A1D4A93-74B8-396F-3E2A-124F0AA65D33}"/>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3105733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9BA95BB-B422-4ECA-6C94-87C56B1CF0F9}"/>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3" name="Plassholder for bunntekst 2">
            <a:extLst>
              <a:ext uri="{FF2B5EF4-FFF2-40B4-BE49-F238E27FC236}">
                <a16:creationId xmlns:a16="http://schemas.microsoft.com/office/drawing/2014/main" id="{5DEE12F1-EDCB-DCA5-7C9B-29BA6EF1AB60}"/>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58FD5EC2-C2BC-C9ED-954C-B9DFC6C82BAA}"/>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1099154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90A257-7440-52F5-F563-71739C09D34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A24685E-4659-B385-2DCA-8C06F19E7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22F1C26-35CF-0D65-5C4D-ED91A0B81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19758D8-E007-7264-1337-B497D46F150A}"/>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6" name="Plassholder for bunntekst 5">
            <a:extLst>
              <a:ext uri="{FF2B5EF4-FFF2-40B4-BE49-F238E27FC236}">
                <a16:creationId xmlns:a16="http://schemas.microsoft.com/office/drawing/2014/main" id="{B804301C-DFE6-F26B-9FD9-35E2E1C229D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C31978B-161C-4B37-167C-466642FD956B}"/>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294651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A8DEF9-FFFE-98AF-CF73-3127B95DEF2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7399938-3274-ACD8-EE96-6377081D8B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94E65DD-26EA-195A-5BA3-73040822DF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39697F7-0D5D-9208-EC91-B9ADF7E40664}"/>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6" name="Plassholder for bunntekst 5">
            <a:extLst>
              <a:ext uri="{FF2B5EF4-FFF2-40B4-BE49-F238E27FC236}">
                <a16:creationId xmlns:a16="http://schemas.microsoft.com/office/drawing/2014/main" id="{4F680988-5F11-8A32-718F-F8FF008DCE4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9153711-84E5-A9B7-1086-C9B628DE404B}"/>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4183906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A103F7-8B91-734C-607C-AEEE74719AB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409AF7A-BA04-9E08-7F2D-A94E667EB45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C4EF396-D986-B9A2-739D-D3EFC1743E7A}"/>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03CBCD2C-04F7-B9E0-4FB5-164F4F0D136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C5F0D65-53CC-04FC-F743-547576B77535}"/>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802536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7E3AF8F-C9F8-DC42-6974-7B43DCA8F311}"/>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0CB34D7-7D25-029D-28C6-BD70FA86A9F1}"/>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0CBD2EE-A5B9-AF50-5AEC-7CDCF09AC1EB}"/>
              </a:ext>
            </a:extLst>
          </p:cNvPr>
          <p:cNvSpPr>
            <a:spLocks noGrp="1"/>
          </p:cNvSpPr>
          <p:nvPr>
            <p:ph type="dt" sz="half" idx="10"/>
          </p:nvPr>
        </p:nvSpPr>
        <p:spPr/>
        <p:txBody>
          <a:body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D8FEC457-9ABE-ECBE-46DD-CA0638A57D3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22B7CCC-F462-C989-0B97-5EDC49558251}"/>
              </a:ext>
            </a:extLst>
          </p:cNvPr>
          <p:cNvSpPr>
            <a:spLocks noGrp="1"/>
          </p:cNvSpPr>
          <p:nvPr>
            <p:ph type="sldNum" sz="quarter" idx="12"/>
          </p:nvPr>
        </p:nvSpPr>
        <p:spPr/>
        <p:txBody>
          <a:bodyPr/>
          <a:lstStyle/>
          <a:p>
            <a:fld id="{EE6CF637-4A42-A04C-90E5-076FE1CE4070}" type="slidenum">
              <a:rPr lang="nb-NO" smtClean="0"/>
              <a:t>‹#›</a:t>
            </a:fld>
            <a:endParaRPr lang="nb-NO"/>
          </a:p>
        </p:txBody>
      </p:sp>
    </p:spTree>
    <p:extLst>
      <p:ext uri="{BB962C8B-B14F-4D97-AF65-F5344CB8AC3E}">
        <p14:creationId xmlns:p14="http://schemas.microsoft.com/office/powerpoint/2010/main" val="2769462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528F059D-8B20-DD81-0C4E-015891D561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03B7D2A-979B-CEC6-02A9-B08298869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7327636-CCDF-7E1A-8727-E33E94EEB5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AF93B-12BD-CB4B-AB36-C02B08317BDB}" type="datetimeFigureOut">
              <a:rPr lang="nb-NO" smtClean="0"/>
              <a:t>04.03.2024</a:t>
            </a:fld>
            <a:endParaRPr lang="nb-NO"/>
          </a:p>
        </p:txBody>
      </p:sp>
      <p:sp>
        <p:nvSpPr>
          <p:cNvPr id="5" name="Plassholder for bunntekst 4">
            <a:extLst>
              <a:ext uri="{FF2B5EF4-FFF2-40B4-BE49-F238E27FC236}">
                <a16:creationId xmlns:a16="http://schemas.microsoft.com/office/drawing/2014/main" id="{7EC6B9EA-E734-3FEB-5E97-544A7C0E1D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97FD1A0-8ABE-5367-DCAC-80777F737A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CF637-4A42-A04C-90E5-076FE1CE4070}" type="slidenum">
              <a:rPr lang="nb-NO" smtClean="0"/>
              <a:t>‹#›</a:t>
            </a:fld>
            <a:endParaRPr lang="nb-NO"/>
          </a:p>
        </p:txBody>
      </p:sp>
    </p:spTree>
    <p:extLst>
      <p:ext uri="{BB962C8B-B14F-4D97-AF65-F5344CB8AC3E}">
        <p14:creationId xmlns:p14="http://schemas.microsoft.com/office/powerpoint/2010/main" val="69834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0" y="-259748"/>
            <a:ext cx="10884310"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716155"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197784"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D4FFD3E0-A326-FFE4-D378-A136C6371F69}"/>
              </a:ext>
            </a:extLst>
          </p:cNvPr>
          <p:cNvSpPr txBox="1"/>
          <p:nvPr/>
        </p:nvSpPr>
        <p:spPr>
          <a:xfrm>
            <a:off x="530942" y="1151094"/>
            <a:ext cx="6223819" cy="1261884"/>
          </a:xfrm>
          <a:prstGeom prst="rect">
            <a:avLst/>
          </a:prstGeom>
          <a:noFill/>
        </p:spPr>
        <p:txBody>
          <a:bodyPr wrap="square" rtlCol="0">
            <a:spAutoFit/>
          </a:bodyPr>
          <a:lstStyle/>
          <a:p>
            <a:r>
              <a:rPr lang="nb-NO" sz="2400" dirty="0">
                <a:latin typeface="Charter Roman" panose="02040503050506020203" pitchFamily="18" charset="0"/>
                <a:cs typeface="Hadassah Friedlaender" panose="02020603050405020304" pitchFamily="18" charset="-79"/>
              </a:rPr>
              <a:t>Bachelorstudier i matematiske fag ved Universitetet i Oslo</a:t>
            </a:r>
          </a:p>
          <a:p>
            <a:endParaRPr lang="nb-NO" sz="1400" dirty="0"/>
          </a:p>
          <a:p>
            <a:endParaRPr lang="nb-NO" sz="1400" dirty="0"/>
          </a:p>
        </p:txBody>
      </p:sp>
      <p:sp>
        <p:nvSpPr>
          <p:cNvPr id="2" name="TekstSylinder 1">
            <a:extLst>
              <a:ext uri="{FF2B5EF4-FFF2-40B4-BE49-F238E27FC236}">
                <a16:creationId xmlns:a16="http://schemas.microsoft.com/office/drawing/2014/main" id="{4EB91A0D-0898-A2E9-BF97-010653B1D053}"/>
              </a:ext>
            </a:extLst>
          </p:cNvPr>
          <p:cNvSpPr txBox="1"/>
          <p:nvPr/>
        </p:nvSpPr>
        <p:spPr>
          <a:xfrm>
            <a:off x="797201" y="2136733"/>
            <a:ext cx="5735367" cy="2031325"/>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3 ulike studieprogrammer: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Finans, forsikring og økonomi</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Data, modellering og beregninger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Teoretisk og anvendt matematikk</a:t>
            </a:r>
          </a:p>
          <a:p>
            <a:pPr marL="342900" indent="-342900">
              <a:buFont typeface="Arial" panose="020B0604020202020204" pitchFamily="34" charset="0"/>
              <a:buChar char="•"/>
            </a:pPr>
            <a:endParaRPr lang="nb-NO" dirty="0">
              <a:latin typeface="Charter Roman" panose="02040503050506020203" pitchFamily="18" charset="0"/>
              <a:cs typeface="Hadassah Friedlaender" panose="02020603050405020304" pitchFamily="18" charset="-79"/>
            </a:endParaRPr>
          </a:p>
          <a:p>
            <a:pPr marL="342900" indent="-342900">
              <a:buFont typeface="Arial" panose="020B0604020202020204" pitchFamily="34" charset="0"/>
              <a:buChar char="•"/>
            </a:pPr>
            <a:endParaRPr lang="nb-NO" dirty="0">
              <a:latin typeface="Charter Roman" panose="02040503050506020203" pitchFamily="18" charset="0"/>
              <a:cs typeface="Hadassah Friedlaender" panose="02020603050405020304" pitchFamily="18" charset="-79"/>
            </a:endParaRP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Årsenhet i matematikk</a:t>
            </a:r>
          </a:p>
        </p:txBody>
      </p:sp>
      <p:sp>
        <p:nvSpPr>
          <p:cNvPr id="10" name="TekstSylinder 9">
            <a:extLst>
              <a:ext uri="{FF2B5EF4-FFF2-40B4-BE49-F238E27FC236}">
                <a16:creationId xmlns:a16="http://schemas.microsoft.com/office/drawing/2014/main" id="{3E79544B-CD2D-4A4A-9AB7-F59FFD745845}"/>
              </a:ext>
            </a:extLst>
          </p:cNvPr>
          <p:cNvSpPr txBox="1"/>
          <p:nvPr/>
        </p:nvSpPr>
        <p:spPr>
          <a:xfrm>
            <a:off x="1983398" y="5016576"/>
            <a:ext cx="2854074" cy="923330"/>
          </a:xfrm>
          <a:prstGeom prst="rect">
            <a:avLst/>
          </a:prstGeom>
          <a:noFill/>
        </p:spPr>
        <p:txBody>
          <a:bodyPr wrap="square" rtlCol="0">
            <a:spAutoFit/>
          </a:bodyPr>
          <a:lstStyle/>
          <a:p>
            <a:pPr algn="ctr"/>
            <a:r>
              <a:rPr lang="nb-NO" dirty="0">
                <a:latin typeface="Charter Roman" panose="02040503050506020203" pitchFamily="18" charset="0"/>
                <a:cs typeface="Hadassah Friedlaender" panose="02020603050405020304" pitchFamily="18" charset="-79"/>
              </a:rPr>
              <a:t>Arne B. </a:t>
            </a:r>
            <a:r>
              <a:rPr lang="nb-NO" dirty="0" err="1">
                <a:latin typeface="Charter Roman" panose="02040503050506020203" pitchFamily="18" charset="0"/>
                <a:cs typeface="Hadassah Friedlaender" panose="02020603050405020304" pitchFamily="18" charset="-79"/>
              </a:rPr>
              <a:t>Sletsjøe</a:t>
            </a:r>
            <a:r>
              <a:rPr lang="nb-NO" dirty="0">
                <a:latin typeface="Charter Roman" panose="02040503050506020203" pitchFamily="18" charset="0"/>
                <a:cs typeface="Hadassah Friedlaender" panose="02020603050405020304" pitchFamily="18" charset="-79"/>
              </a:rPr>
              <a:t>, </a:t>
            </a:r>
          </a:p>
          <a:p>
            <a:pPr algn="ctr"/>
            <a:r>
              <a:rPr lang="nb-NO" dirty="0">
                <a:latin typeface="Charter Roman" panose="02040503050506020203" pitchFamily="18" charset="0"/>
                <a:cs typeface="Hadassah Friedlaender" panose="02020603050405020304" pitchFamily="18" charset="-79"/>
              </a:rPr>
              <a:t>utdanningsleder, Matematisk institutt</a:t>
            </a:r>
          </a:p>
        </p:txBody>
      </p:sp>
    </p:spTree>
    <p:extLst>
      <p:ext uri="{BB962C8B-B14F-4D97-AF65-F5344CB8AC3E}">
        <p14:creationId xmlns:p14="http://schemas.microsoft.com/office/powerpoint/2010/main" val="2948849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1672423" y="284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1672423" y="1808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1672423" y="330346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22328" y="53503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553068" y="204738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553068" y="341957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007316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1672423" y="284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1672423" y="1808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1672423" y="330346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22328" y="53503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553068" y="204738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553068" y="341957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6" name="Bilde 5">
            <a:extLst>
              <a:ext uri="{FF2B5EF4-FFF2-40B4-BE49-F238E27FC236}">
                <a16:creationId xmlns:a16="http://schemas.microsoft.com/office/drawing/2014/main" id="{AA62D659-11A6-8C41-8D0A-09F2F68DF6A7}"/>
              </a:ext>
            </a:extLst>
          </p:cNvPr>
          <p:cNvPicPr>
            <a:picLocks noChangeAspect="1"/>
          </p:cNvPicPr>
          <p:nvPr/>
        </p:nvPicPr>
        <p:blipFill>
          <a:blip r:embed="rId4"/>
          <a:stretch>
            <a:fillRect/>
          </a:stretch>
        </p:blipFill>
        <p:spPr>
          <a:xfrm>
            <a:off x="4945576" y="1250963"/>
            <a:ext cx="7016734" cy="4394007"/>
          </a:xfrm>
          <a:prstGeom prst="rect">
            <a:avLst/>
          </a:prstGeom>
        </p:spPr>
      </p:pic>
    </p:spTree>
    <p:extLst>
      <p:ext uri="{BB962C8B-B14F-4D97-AF65-F5344CB8AC3E}">
        <p14:creationId xmlns:p14="http://schemas.microsoft.com/office/powerpoint/2010/main" val="453762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209748"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8942467" y="284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7492372" y="53503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716155"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286104"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D4FFD3E0-A326-FFE4-D378-A136C6371F69}"/>
              </a:ext>
            </a:extLst>
          </p:cNvPr>
          <p:cNvSpPr txBox="1"/>
          <p:nvPr/>
        </p:nvSpPr>
        <p:spPr>
          <a:xfrm>
            <a:off x="797201" y="1151094"/>
            <a:ext cx="5721962" cy="800219"/>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Her går vi i dybden!</a:t>
            </a:r>
          </a:p>
          <a:p>
            <a:endParaRPr lang="nb-NO" sz="1400" dirty="0"/>
          </a:p>
          <a:p>
            <a:endParaRPr lang="nb-NO" sz="1400" dirty="0"/>
          </a:p>
        </p:txBody>
      </p:sp>
      <p:sp>
        <p:nvSpPr>
          <p:cNvPr id="2" name="TekstSylinder 1">
            <a:extLst>
              <a:ext uri="{FF2B5EF4-FFF2-40B4-BE49-F238E27FC236}">
                <a16:creationId xmlns:a16="http://schemas.microsoft.com/office/drawing/2014/main" id="{4EB91A0D-0898-A2E9-BF97-010653B1D053}"/>
              </a:ext>
            </a:extLst>
          </p:cNvPr>
          <p:cNvSpPr txBox="1"/>
          <p:nvPr/>
        </p:nvSpPr>
        <p:spPr>
          <a:xfrm>
            <a:off x="797201" y="2136733"/>
            <a:ext cx="5735367" cy="1631216"/>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Stor frihet i valg av retning og emner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Matematikk</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Fluidmekanikk</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Statistikk og stokastisk analyse</a:t>
            </a:r>
          </a:p>
          <a:p>
            <a:endParaRPr lang="nb-NO" sz="1400" dirty="0"/>
          </a:p>
          <a:p>
            <a:endParaRPr lang="nb-NO" sz="1400" dirty="0"/>
          </a:p>
        </p:txBody>
      </p:sp>
      <p:sp>
        <p:nvSpPr>
          <p:cNvPr id="3" name="TekstSylinder 2">
            <a:extLst>
              <a:ext uri="{FF2B5EF4-FFF2-40B4-BE49-F238E27FC236}">
                <a16:creationId xmlns:a16="http://schemas.microsoft.com/office/drawing/2014/main" id="{6D619016-E05C-8FB5-24B3-7A6F537DEAD3}"/>
              </a:ext>
            </a:extLst>
          </p:cNvPr>
          <p:cNvSpPr txBox="1"/>
          <p:nvPr/>
        </p:nvSpPr>
        <p:spPr>
          <a:xfrm>
            <a:off x="892223" y="3953369"/>
            <a:ext cx="5721962" cy="2031325"/>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Kan jobbe med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programvareutvikling</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bioteknologi</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logistikk</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mobilkommunikasjon</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informasjonsteknologi</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kunstig intelligens</a:t>
            </a:r>
          </a:p>
        </p:txBody>
      </p:sp>
      <p:pic>
        <p:nvPicPr>
          <p:cNvPr id="8" name="Bilde 7">
            <a:extLst>
              <a:ext uri="{FF2B5EF4-FFF2-40B4-BE49-F238E27FC236}">
                <a16:creationId xmlns:a16="http://schemas.microsoft.com/office/drawing/2014/main" id="{2AAE9EF6-58D5-D743-BDFF-8E56F6310FB0}"/>
              </a:ext>
            </a:extLst>
          </p:cNvPr>
          <p:cNvPicPr>
            <a:picLocks noChangeAspect="1"/>
          </p:cNvPicPr>
          <p:nvPr/>
        </p:nvPicPr>
        <p:blipFill>
          <a:blip r:embed="rId4"/>
          <a:stretch>
            <a:fillRect/>
          </a:stretch>
        </p:blipFill>
        <p:spPr>
          <a:xfrm>
            <a:off x="4905272" y="2654153"/>
            <a:ext cx="1875222" cy="2284361"/>
          </a:xfrm>
          <a:prstGeom prst="rect">
            <a:avLst/>
          </a:prstGeom>
        </p:spPr>
      </p:pic>
    </p:spTree>
    <p:extLst>
      <p:ext uri="{BB962C8B-B14F-4D97-AF65-F5344CB8AC3E}">
        <p14:creationId xmlns:p14="http://schemas.microsoft.com/office/powerpoint/2010/main" val="3416653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1672423" y="284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1672423" y="1808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1672423" y="330346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22328" y="53503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553068" y="204738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553068" y="341957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197818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244803" y="-110907"/>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Avrundet rektangel 9">
            <a:extLst>
              <a:ext uri="{FF2B5EF4-FFF2-40B4-BE49-F238E27FC236}">
                <a16:creationId xmlns:a16="http://schemas.microsoft.com/office/drawing/2014/main" id="{0E3EABFA-7CD5-657C-1D69-84E5F37F0CED}"/>
              </a:ext>
            </a:extLst>
          </p:cNvPr>
          <p:cNvSpPr/>
          <p:nvPr/>
        </p:nvSpPr>
        <p:spPr>
          <a:xfrm>
            <a:off x="8907412" y="1808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7788057" y="204738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681100"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251049"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ekstSylinder 1">
            <a:extLst>
              <a:ext uri="{FF2B5EF4-FFF2-40B4-BE49-F238E27FC236}">
                <a16:creationId xmlns:a16="http://schemas.microsoft.com/office/drawing/2014/main" id="{7735DA65-86F4-ACC9-0966-2E2B2E59AF8D}"/>
              </a:ext>
            </a:extLst>
          </p:cNvPr>
          <p:cNvSpPr txBox="1"/>
          <p:nvPr/>
        </p:nvSpPr>
        <p:spPr>
          <a:xfrm>
            <a:off x="486106" y="970165"/>
            <a:ext cx="6204625" cy="1446550"/>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Matematikk er grunnlaget for å forstå hvordan økonomi påvirker fremtiden!</a:t>
            </a:r>
          </a:p>
          <a:p>
            <a:endParaRPr lang="nb-NO" sz="2000" dirty="0">
              <a:latin typeface="Charter Roman" panose="02040503050506020203" pitchFamily="18" charset="0"/>
              <a:cs typeface="Hadassah Friedlaender" panose="02020603050405020304" pitchFamily="18" charset="-79"/>
            </a:endParaRPr>
          </a:p>
          <a:p>
            <a:endParaRPr lang="nb-NO" sz="1600" dirty="0"/>
          </a:p>
          <a:p>
            <a:endParaRPr lang="nb-NO" sz="1600" dirty="0"/>
          </a:p>
        </p:txBody>
      </p:sp>
      <p:sp>
        <p:nvSpPr>
          <p:cNvPr id="3" name="TekstSylinder 2">
            <a:extLst>
              <a:ext uri="{FF2B5EF4-FFF2-40B4-BE49-F238E27FC236}">
                <a16:creationId xmlns:a16="http://schemas.microsoft.com/office/drawing/2014/main" id="{391220C6-F603-199B-E702-E9B6691E1FE0}"/>
              </a:ext>
            </a:extLst>
          </p:cNvPr>
          <p:cNvSpPr txBox="1"/>
          <p:nvPr/>
        </p:nvSpPr>
        <p:spPr>
          <a:xfrm>
            <a:off x="486106" y="1939661"/>
            <a:ext cx="5566285" cy="954107"/>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Et av de best betalte arbeidsmarkedene.</a:t>
            </a:r>
          </a:p>
          <a:p>
            <a:endParaRPr lang="nb-NO" dirty="0"/>
          </a:p>
          <a:p>
            <a:endParaRPr lang="nb-NO" dirty="0"/>
          </a:p>
        </p:txBody>
      </p:sp>
      <p:sp>
        <p:nvSpPr>
          <p:cNvPr id="5" name="TekstSylinder 4">
            <a:extLst>
              <a:ext uri="{FF2B5EF4-FFF2-40B4-BE49-F238E27FC236}">
                <a16:creationId xmlns:a16="http://schemas.microsoft.com/office/drawing/2014/main" id="{33F6727C-5AA4-9A4A-818C-DF085B178F90}"/>
              </a:ext>
            </a:extLst>
          </p:cNvPr>
          <p:cNvSpPr txBox="1"/>
          <p:nvPr/>
        </p:nvSpPr>
        <p:spPr>
          <a:xfrm>
            <a:off x="486106" y="4239171"/>
            <a:ext cx="6414247" cy="2400657"/>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Kan jobbe med</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investeringer i en bedrift</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starte en egen bedrift</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regne ut forsikring (aktuar)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analysere markedene </a:t>
            </a:r>
          </a:p>
          <a:p>
            <a:pPr marL="342900" indent="-342900">
              <a:buFont typeface="Arial" panose="020B0604020202020204" pitchFamily="34" charset="0"/>
              <a:buChar char="•"/>
            </a:pPr>
            <a:endParaRPr lang="nb-NO" sz="2400" dirty="0">
              <a:latin typeface="Charter Roman" panose="02040503050506020203" pitchFamily="18" charset="0"/>
              <a:cs typeface="Hadassah Friedlaender" panose="02020603050405020304" pitchFamily="18" charset="-79"/>
            </a:endParaRPr>
          </a:p>
          <a:p>
            <a:endParaRPr lang="nb-NO" dirty="0"/>
          </a:p>
          <a:p>
            <a:endParaRPr lang="nb-NO" dirty="0"/>
          </a:p>
        </p:txBody>
      </p:sp>
      <p:sp>
        <p:nvSpPr>
          <p:cNvPr id="6" name="TekstSylinder 5">
            <a:extLst>
              <a:ext uri="{FF2B5EF4-FFF2-40B4-BE49-F238E27FC236}">
                <a16:creationId xmlns:a16="http://schemas.microsoft.com/office/drawing/2014/main" id="{A6DC54C7-2BBB-118E-3E41-A91CB98BE715}"/>
              </a:ext>
            </a:extLst>
          </p:cNvPr>
          <p:cNvSpPr txBox="1"/>
          <p:nvPr/>
        </p:nvSpPr>
        <p:spPr>
          <a:xfrm>
            <a:off x="486106" y="2607798"/>
            <a:ext cx="6414247" cy="2123658"/>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Retninger: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Kvantitativ finans og bærekraft</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Forsikring og risiko</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Matematikk og økonomi</a:t>
            </a:r>
          </a:p>
          <a:p>
            <a:pPr marL="342900" indent="-342900">
              <a:buFont typeface="Arial" panose="020B0604020202020204" pitchFamily="34" charset="0"/>
              <a:buChar char="•"/>
            </a:pPr>
            <a:endParaRPr lang="nb-NO" sz="2400" dirty="0">
              <a:latin typeface="Charter Roman" panose="02040503050506020203" pitchFamily="18" charset="0"/>
              <a:cs typeface="Hadassah Friedlaender" panose="02020603050405020304" pitchFamily="18" charset="-79"/>
            </a:endParaRPr>
          </a:p>
          <a:p>
            <a:endParaRPr lang="nb-NO" dirty="0"/>
          </a:p>
          <a:p>
            <a:endParaRPr lang="nb-NO" dirty="0"/>
          </a:p>
        </p:txBody>
      </p:sp>
      <p:pic>
        <p:nvPicPr>
          <p:cNvPr id="8" name="Bilde 7">
            <a:extLst>
              <a:ext uri="{FF2B5EF4-FFF2-40B4-BE49-F238E27FC236}">
                <a16:creationId xmlns:a16="http://schemas.microsoft.com/office/drawing/2014/main" id="{8EB7CA97-7D37-4147-BD0C-589A8520FF07}"/>
              </a:ext>
            </a:extLst>
          </p:cNvPr>
          <p:cNvPicPr>
            <a:picLocks noChangeAspect="1"/>
          </p:cNvPicPr>
          <p:nvPr/>
        </p:nvPicPr>
        <p:blipFill>
          <a:blip r:embed="rId4"/>
          <a:stretch>
            <a:fillRect/>
          </a:stretch>
        </p:blipFill>
        <p:spPr>
          <a:xfrm>
            <a:off x="4644458" y="2813914"/>
            <a:ext cx="2398343" cy="2398343"/>
          </a:xfrm>
          <a:prstGeom prst="rect">
            <a:avLst/>
          </a:prstGeom>
        </p:spPr>
      </p:pic>
    </p:spTree>
    <p:extLst>
      <p:ext uri="{BB962C8B-B14F-4D97-AF65-F5344CB8AC3E}">
        <p14:creationId xmlns:p14="http://schemas.microsoft.com/office/powerpoint/2010/main" val="56568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1672423" y="284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1672423" y="180820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1672423" y="330346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22328" y="53503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553068" y="204738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553068" y="341957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029427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244803"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1" name="Avrundet rektangel 10">
            <a:extLst>
              <a:ext uri="{FF2B5EF4-FFF2-40B4-BE49-F238E27FC236}">
                <a16:creationId xmlns:a16="http://schemas.microsoft.com/office/drawing/2014/main" id="{EBBED2A3-FC29-F0E7-944F-D7AAF87F7566}"/>
              </a:ext>
            </a:extLst>
          </p:cNvPr>
          <p:cNvSpPr/>
          <p:nvPr/>
        </p:nvSpPr>
        <p:spPr>
          <a:xfrm>
            <a:off x="8907412" y="330346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7788057" y="341957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681100"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251049"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ekstSylinder 1">
            <a:extLst>
              <a:ext uri="{FF2B5EF4-FFF2-40B4-BE49-F238E27FC236}">
                <a16:creationId xmlns:a16="http://schemas.microsoft.com/office/drawing/2014/main" id="{1D276A9C-13EC-E663-F90D-3961B76DE10F}"/>
              </a:ext>
            </a:extLst>
          </p:cNvPr>
          <p:cNvSpPr txBox="1"/>
          <p:nvPr/>
        </p:nvSpPr>
        <p:spPr>
          <a:xfrm>
            <a:off x="463581" y="1255759"/>
            <a:ext cx="6655527" cy="1200329"/>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Bruk matematikk, programmering og statistikk til å forstå innsamlede data!</a:t>
            </a:r>
          </a:p>
          <a:p>
            <a:endParaRPr lang="nb-NO" dirty="0"/>
          </a:p>
          <a:p>
            <a:endParaRPr lang="nb-NO" dirty="0"/>
          </a:p>
        </p:txBody>
      </p:sp>
      <p:sp>
        <p:nvSpPr>
          <p:cNvPr id="3" name="TekstSylinder 2">
            <a:extLst>
              <a:ext uri="{FF2B5EF4-FFF2-40B4-BE49-F238E27FC236}">
                <a16:creationId xmlns:a16="http://schemas.microsoft.com/office/drawing/2014/main" id="{0D010224-152B-8B1B-274E-A22737A5AB00}"/>
              </a:ext>
            </a:extLst>
          </p:cNvPr>
          <p:cNvSpPr txBox="1"/>
          <p:nvPr/>
        </p:nvSpPr>
        <p:spPr>
          <a:xfrm>
            <a:off x="463584" y="4065036"/>
            <a:ext cx="6414247" cy="3046988"/>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Kan jobbe med</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oppdage banksvindel</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lete etter olje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å estimere antall fisker i et vann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værvarsling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kreftdiagnostisering</a:t>
            </a:r>
          </a:p>
          <a:p>
            <a:pPr marL="342900" indent="-342900">
              <a:buFont typeface="Arial" panose="020B0604020202020204" pitchFamily="34" charset="0"/>
              <a:buChar char="•"/>
            </a:pPr>
            <a:endParaRPr lang="nb-NO" sz="2400" dirty="0">
              <a:latin typeface="Charter Roman" panose="02040503050506020203" pitchFamily="18" charset="0"/>
              <a:cs typeface="Hadassah Friedlaender" panose="02020603050405020304" pitchFamily="18" charset="-79"/>
            </a:endParaRPr>
          </a:p>
          <a:p>
            <a:endParaRPr lang="nb-NO" sz="2400" dirty="0">
              <a:latin typeface="Charter Roman" panose="02040503050506020203" pitchFamily="18" charset="0"/>
              <a:cs typeface="Hadassah Friedlaender" panose="02020603050405020304" pitchFamily="18" charset="-79"/>
            </a:endParaRPr>
          </a:p>
          <a:p>
            <a:endParaRPr lang="nb-NO" dirty="0"/>
          </a:p>
          <a:p>
            <a:endParaRPr lang="nb-NO" dirty="0"/>
          </a:p>
        </p:txBody>
      </p:sp>
      <p:pic>
        <p:nvPicPr>
          <p:cNvPr id="5" name="Bilde 4" descr="Et bilde som inneholder himmel, skjermbilde, person&#10;&#10;Automatisk generert beskrivelse">
            <a:extLst>
              <a:ext uri="{FF2B5EF4-FFF2-40B4-BE49-F238E27FC236}">
                <a16:creationId xmlns:a16="http://schemas.microsoft.com/office/drawing/2014/main" id="{EC148B44-E250-6805-34FC-3703A9890AF8}"/>
              </a:ext>
            </a:extLst>
          </p:cNvPr>
          <p:cNvPicPr>
            <a:picLocks noChangeAspect="1"/>
          </p:cNvPicPr>
          <p:nvPr/>
        </p:nvPicPr>
        <p:blipFill>
          <a:blip r:embed="rId4"/>
          <a:stretch>
            <a:fillRect/>
          </a:stretch>
        </p:blipFill>
        <p:spPr>
          <a:xfrm rot="5400000">
            <a:off x="3925734" y="3129026"/>
            <a:ext cx="3659327" cy="1555214"/>
          </a:xfrm>
          <a:prstGeom prst="rect">
            <a:avLst/>
          </a:prstGeom>
        </p:spPr>
      </p:pic>
      <p:sp>
        <p:nvSpPr>
          <p:cNvPr id="6" name="TekstSylinder 5">
            <a:extLst>
              <a:ext uri="{FF2B5EF4-FFF2-40B4-BE49-F238E27FC236}">
                <a16:creationId xmlns:a16="http://schemas.microsoft.com/office/drawing/2014/main" id="{7C94D5B7-2B6B-F405-48B2-293EA1F5B080}"/>
              </a:ext>
            </a:extLst>
          </p:cNvPr>
          <p:cNvSpPr txBox="1"/>
          <p:nvPr/>
        </p:nvSpPr>
        <p:spPr>
          <a:xfrm>
            <a:off x="463583" y="2728276"/>
            <a:ext cx="6414247" cy="2215991"/>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Retninger</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Data Science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Beregningsorientert matematikk</a:t>
            </a:r>
          </a:p>
          <a:p>
            <a:pPr marL="342900" indent="-342900">
              <a:buFont typeface="Arial" panose="020B0604020202020204" pitchFamily="34" charset="0"/>
              <a:buChar char="•"/>
            </a:pPr>
            <a:endParaRPr lang="nb-NO" sz="2400" dirty="0">
              <a:latin typeface="Charter Roman" panose="02040503050506020203" pitchFamily="18" charset="0"/>
              <a:cs typeface="Hadassah Friedlaender" panose="02020603050405020304" pitchFamily="18" charset="-79"/>
            </a:endParaRPr>
          </a:p>
          <a:p>
            <a:endParaRPr lang="nb-NO" sz="2400" dirty="0">
              <a:latin typeface="Charter Roman" panose="02040503050506020203" pitchFamily="18" charset="0"/>
              <a:cs typeface="Hadassah Friedlaender" panose="02020603050405020304" pitchFamily="18" charset="-79"/>
            </a:endParaRPr>
          </a:p>
          <a:p>
            <a:endParaRPr lang="nb-NO" dirty="0"/>
          </a:p>
          <a:p>
            <a:endParaRPr lang="nb-NO" dirty="0"/>
          </a:p>
        </p:txBody>
      </p:sp>
      <p:sp>
        <p:nvSpPr>
          <p:cNvPr id="7" name="TekstSylinder 6">
            <a:extLst>
              <a:ext uri="{FF2B5EF4-FFF2-40B4-BE49-F238E27FC236}">
                <a16:creationId xmlns:a16="http://schemas.microsoft.com/office/drawing/2014/main" id="{68B6327E-DA17-990F-E465-30CE836644E3}"/>
              </a:ext>
            </a:extLst>
          </p:cNvPr>
          <p:cNvSpPr txBox="1"/>
          <p:nvPr/>
        </p:nvSpPr>
        <p:spPr>
          <a:xfrm>
            <a:off x="463582" y="2183901"/>
            <a:ext cx="5566285" cy="923330"/>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Fremtidens arbeidsmarked!</a:t>
            </a:r>
          </a:p>
          <a:p>
            <a:endParaRPr lang="nb-NO" dirty="0"/>
          </a:p>
          <a:p>
            <a:endParaRPr lang="nb-NO" dirty="0"/>
          </a:p>
        </p:txBody>
      </p:sp>
    </p:spTree>
    <p:extLst>
      <p:ext uri="{BB962C8B-B14F-4D97-AF65-F5344CB8AC3E}">
        <p14:creationId xmlns:p14="http://schemas.microsoft.com/office/powerpoint/2010/main" val="416792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3666049" y="293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3666049" y="1817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3666049" y="331289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5116144" y="54446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4785404" y="205681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4785404" y="342900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Avrundet rektangel 4">
            <a:extLst>
              <a:ext uri="{FF2B5EF4-FFF2-40B4-BE49-F238E27FC236}">
                <a16:creationId xmlns:a16="http://schemas.microsoft.com/office/drawing/2014/main" id="{89AFD7D5-E593-F1AF-8490-E30869338424}"/>
              </a:ext>
            </a:extLst>
          </p:cNvPr>
          <p:cNvSpPr/>
          <p:nvPr/>
        </p:nvSpPr>
        <p:spPr>
          <a:xfrm>
            <a:off x="1686486" y="304130"/>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nb-NO" dirty="0">
                <a:solidFill>
                  <a:schemeClr val="tx1"/>
                </a:solidFill>
                <a:latin typeface="Hadassah Friedlaender" panose="02020603050405020304" pitchFamily="18" charset="-79"/>
                <a:cs typeface="Hadassah Friedlaender" panose="02020603050405020304" pitchFamily="18" charset="-79"/>
              </a:rPr>
              <a:t>ÅRSENHET I MATEMATIKK</a:t>
            </a:r>
          </a:p>
        </p:txBody>
      </p:sp>
    </p:spTree>
    <p:extLst>
      <p:ext uri="{BB962C8B-B14F-4D97-AF65-F5344CB8AC3E}">
        <p14:creationId xmlns:p14="http://schemas.microsoft.com/office/powerpoint/2010/main" val="3194163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54F7D8FE-B5F4-1ABC-0EE6-BE22071AE767}"/>
              </a:ext>
            </a:extLst>
          </p:cNvPr>
          <p:cNvSpPr/>
          <p:nvPr/>
        </p:nvSpPr>
        <p:spPr>
          <a:xfrm>
            <a:off x="3520814" y="293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3520814" y="1817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3520814" y="331289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070719" y="54446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2401459" y="205681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2401459" y="342900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632974" y="5769762"/>
            <a:ext cx="2778600" cy="553206"/>
          </a:xfrm>
          <a:prstGeom prst="rect">
            <a:avLst/>
          </a:prstGeom>
        </p:spPr>
      </p:pic>
      <p:sp>
        <p:nvSpPr>
          <p:cNvPr id="4" name="Rektangel 3">
            <a:extLst>
              <a:ext uri="{FF2B5EF4-FFF2-40B4-BE49-F238E27FC236}">
                <a16:creationId xmlns:a16="http://schemas.microsoft.com/office/drawing/2014/main" id="{9CD65FAE-93AF-E636-D1B0-F19ED4D378C8}"/>
              </a:ext>
            </a:extLst>
          </p:cNvPr>
          <p:cNvSpPr/>
          <p:nvPr/>
        </p:nvSpPr>
        <p:spPr>
          <a:xfrm>
            <a:off x="-292929"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Avrundet rektangel 20">
            <a:extLst>
              <a:ext uri="{FF2B5EF4-FFF2-40B4-BE49-F238E27FC236}">
                <a16:creationId xmlns:a16="http://schemas.microsoft.com/office/drawing/2014/main" id="{BED3558E-6C79-9DE7-C363-65FDC1BC506C}"/>
              </a:ext>
            </a:extLst>
          </p:cNvPr>
          <p:cNvSpPr/>
          <p:nvPr/>
        </p:nvSpPr>
        <p:spPr>
          <a:xfrm>
            <a:off x="202923"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Avrundet rektangel 4">
            <a:extLst>
              <a:ext uri="{FF2B5EF4-FFF2-40B4-BE49-F238E27FC236}">
                <a16:creationId xmlns:a16="http://schemas.microsoft.com/office/drawing/2014/main" id="{89AFD7D5-E593-F1AF-8490-E30869338424}"/>
              </a:ext>
            </a:extLst>
          </p:cNvPr>
          <p:cNvSpPr/>
          <p:nvPr/>
        </p:nvSpPr>
        <p:spPr>
          <a:xfrm>
            <a:off x="8873349" y="304130"/>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nb-NO" dirty="0">
                <a:solidFill>
                  <a:schemeClr val="tx1"/>
                </a:solidFill>
                <a:latin typeface="Hadassah Friedlaender" panose="02020603050405020304" pitchFamily="18" charset="-79"/>
                <a:cs typeface="Hadassah Friedlaender" panose="02020603050405020304" pitchFamily="18" charset="-79"/>
              </a:rPr>
              <a:t>ÅRSENHET I MATEMATIKK</a:t>
            </a:r>
          </a:p>
        </p:txBody>
      </p:sp>
      <p:sp>
        <p:nvSpPr>
          <p:cNvPr id="16" name="TekstSylinder 15">
            <a:extLst>
              <a:ext uri="{FF2B5EF4-FFF2-40B4-BE49-F238E27FC236}">
                <a16:creationId xmlns:a16="http://schemas.microsoft.com/office/drawing/2014/main" id="{77DA9B05-94E6-DF4D-BA25-E06866C2EECA}"/>
              </a:ext>
            </a:extLst>
          </p:cNvPr>
          <p:cNvSpPr txBox="1"/>
          <p:nvPr/>
        </p:nvSpPr>
        <p:spPr>
          <a:xfrm>
            <a:off x="783877" y="3952127"/>
            <a:ext cx="5735367" cy="1354217"/>
          </a:xfrm>
          <a:prstGeom prst="rect">
            <a:avLst/>
          </a:prstGeom>
          <a:noFill/>
        </p:spPr>
        <p:txBody>
          <a:bodyPr wrap="square" rtlCol="0">
            <a:spAutoFit/>
          </a:bodyPr>
          <a:lstStyle/>
          <a:p>
            <a:r>
              <a:rPr lang="nb-NO" dirty="0">
                <a:latin typeface="Charter Roman" panose="02040503050506020203" pitchFamily="18" charset="0"/>
                <a:cs typeface="Hadassah Friedlaender" panose="02020603050405020304" pitchFamily="18" charset="-79"/>
              </a:rPr>
              <a:t>To ulike studieløp:</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Basert på R2 </a:t>
            </a:r>
          </a:p>
          <a:p>
            <a:pPr marL="342900" indent="-342900">
              <a:buFont typeface="Arial" panose="020B0604020202020204" pitchFamily="34" charset="0"/>
              <a:buChar char="•"/>
            </a:pPr>
            <a:r>
              <a:rPr lang="nb-NO" dirty="0">
                <a:latin typeface="Charter Roman" panose="02040503050506020203" pitchFamily="18" charset="0"/>
                <a:cs typeface="Hadassah Friedlaender" panose="02020603050405020304" pitchFamily="18" charset="-79"/>
              </a:rPr>
              <a:t>Basert på R1</a:t>
            </a:r>
          </a:p>
          <a:p>
            <a:endParaRPr lang="nb-NO" sz="1400" dirty="0"/>
          </a:p>
          <a:p>
            <a:endParaRPr lang="nb-NO" sz="1400" dirty="0"/>
          </a:p>
        </p:txBody>
      </p:sp>
      <p:sp>
        <p:nvSpPr>
          <p:cNvPr id="17" name="TekstSylinder 16">
            <a:extLst>
              <a:ext uri="{FF2B5EF4-FFF2-40B4-BE49-F238E27FC236}">
                <a16:creationId xmlns:a16="http://schemas.microsoft.com/office/drawing/2014/main" id="{08F16244-4E25-DA4E-BA7B-D62403E7973A}"/>
              </a:ext>
            </a:extLst>
          </p:cNvPr>
          <p:cNvSpPr txBox="1"/>
          <p:nvPr/>
        </p:nvSpPr>
        <p:spPr>
          <a:xfrm>
            <a:off x="653130" y="1958679"/>
            <a:ext cx="5735367" cy="1692771"/>
          </a:xfrm>
          <a:prstGeom prst="rect">
            <a:avLst/>
          </a:prstGeom>
          <a:noFill/>
        </p:spPr>
        <p:txBody>
          <a:bodyPr wrap="square" rtlCol="0">
            <a:spAutoFit/>
          </a:bodyPr>
          <a:lstStyle/>
          <a:p>
            <a:r>
              <a:rPr lang="nb-NO" dirty="0"/>
              <a:t>Årsenhet i matematikk er et ettårig studium på 60 studiepoeng. Studiet er beregnet på studenter som ikke planlegger å fullføre et helt bachelorstudium i matematikk eller realfag. Årsenheten legger imidlertid grunnlaget for videre studier innen matematikk og realfag </a:t>
            </a:r>
            <a:endParaRPr lang="nb-NO" sz="1400" dirty="0"/>
          </a:p>
          <a:p>
            <a:endParaRPr lang="nb-NO" sz="1400" dirty="0"/>
          </a:p>
        </p:txBody>
      </p:sp>
      <p:pic>
        <p:nvPicPr>
          <p:cNvPr id="18" name="Bilde 17" descr="Et bilde som inneholder sort, mørke&#10;&#10;Automatisk generert beskrivelse">
            <a:extLst>
              <a:ext uri="{FF2B5EF4-FFF2-40B4-BE49-F238E27FC236}">
                <a16:creationId xmlns:a16="http://schemas.microsoft.com/office/drawing/2014/main" id="{FE567469-633A-8A4C-80C3-E3D2A6F210A0}"/>
              </a:ext>
            </a:extLst>
          </p:cNvPr>
          <p:cNvPicPr>
            <a:picLocks noChangeAspect="1"/>
          </p:cNvPicPr>
          <p:nvPr/>
        </p:nvPicPr>
        <p:blipFill>
          <a:blip r:embed="rId3"/>
          <a:stretch>
            <a:fillRect/>
          </a:stretch>
        </p:blipFill>
        <p:spPr>
          <a:xfrm>
            <a:off x="7287470" y="5825612"/>
            <a:ext cx="2778600" cy="553206"/>
          </a:xfrm>
          <a:prstGeom prst="rect">
            <a:avLst/>
          </a:prstGeom>
        </p:spPr>
      </p:pic>
    </p:spTree>
    <p:extLst>
      <p:ext uri="{BB962C8B-B14F-4D97-AF65-F5344CB8AC3E}">
        <p14:creationId xmlns:p14="http://schemas.microsoft.com/office/powerpoint/2010/main" val="3150052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CD65FAE-93AF-E636-D1B0-F19ED4D378C8}"/>
              </a:ext>
            </a:extLst>
          </p:cNvPr>
          <p:cNvSpPr/>
          <p:nvPr/>
        </p:nvSpPr>
        <p:spPr>
          <a:xfrm>
            <a:off x="-7479792"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Avrundet rektangel 8">
            <a:extLst>
              <a:ext uri="{FF2B5EF4-FFF2-40B4-BE49-F238E27FC236}">
                <a16:creationId xmlns:a16="http://schemas.microsoft.com/office/drawing/2014/main" id="{54F7D8FE-B5F4-1ABC-0EE6-BE22071AE767}"/>
              </a:ext>
            </a:extLst>
          </p:cNvPr>
          <p:cNvSpPr/>
          <p:nvPr/>
        </p:nvSpPr>
        <p:spPr>
          <a:xfrm>
            <a:off x="-3666049" y="293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3666049" y="1817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3666049" y="331289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5116144" y="54446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4785404" y="205681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4785404" y="342900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446111" y="5769762"/>
            <a:ext cx="2778600" cy="553206"/>
          </a:xfrm>
          <a:prstGeom prst="rect">
            <a:avLst/>
          </a:prstGeom>
        </p:spPr>
      </p:pic>
      <p:sp>
        <p:nvSpPr>
          <p:cNvPr id="21" name="Avrundet rektangel 20">
            <a:extLst>
              <a:ext uri="{FF2B5EF4-FFF2-40B4-BE49-F238E27FC236}">
                <a16:creationId xmlns:a16="http://schemas.microsoft.com/office/drawing/2014/main" id="{BED3558E-6C79-9DE7-C363-65FDC1BC506C}"/>
              </a:ext>
            </a:extLst>
          </p:cNvPr>
          <p:cNvSpPr/>
          <p:nvPr/>
        </p:nvSpPr>
        <p:spPr>
          <a:xfrm>
            <a:off x="-6983940"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Avrundet rektangel 4">
            <a:extLst>
              <a:ext uri="{FF2B5EF4-FFF2-40B4-BE49-F238E27FC236}">
                <a16:creationId xmlns:a16="http://schemas.microsoft.com/office/drawing/2014/main" id="{89AFD7D5-E593-F1AF-8490-E30869338424}"/>
              </a:ext>
            </a:extLst>
          </p:cNvPr>
          <p:cNvSpPr/>
          <p:nvPr/>
        </p:nvSpPr>
        <p:spPr>
          <a:xfrm>
            <a:off x="1686486" y="304130"/>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nb-NO" dirty="0">
                <a:solidFill>
                  <a:schemeClr val="tx1"/>
                </a:solidFill>
                <a:latin typeface="Hadassah Friedlaender" panose="02020603050405020304" pitchFamily="18" charset="-79"/>
                <a:cs typeface="Hadassah Friedlaender" panose="02020603050405020304" pitchFamily="18" charset="-79"/>
              </a:rPr>
              <a:t>ÅRSENHET I MATEMATIKK</a:t>
            </a:r>
          </a:p>
        </p:txBody>
      </p:sp>
      <p:pic>
        <p:nvPicPr>
          <p:cNvPr id="3" name="Bilde 2">
            <a:extLst>
              <a:ext uri="{FF2B5EF4-FFF2-40B4-BE49-F238E27FC236}">
                <a16:creationId xmlns:a16="http://schemas.microsoft.com/office/drawing/2014/main" id="{EE8310A5-EFC0-8746-B300-46447D6D9156}"/>
              </a:ext>
            </a:extLst>
          </p:cNvPr>
          <p:cNvPicPr>
            <a:picLocks noChangeAspect="1"/>
          </p:cNvPicPr>
          <p:nvPr/>
        </p:nvPicPr>
        <p:blipFill>
          <a:blip r:embed="rId4"/>
          <a:stretch>
            <a:fillRect/>
          </a:stretch>
        </p:blipFill>
        <p:spPr>
          <a:xfrm>
            <a:off x="4849816" y="913794"/>
            <a:ext cx="7196487" cy="4506212"/>
          </a:xfrm>
          <a:prstGeom prst="rect">
            <a:avLst/>
          </a:prstGeom>
        </p:spPr>
      </p:pic>
    </p:spTree>
    <p:extLst>
      <p:ext uri="{BB962C8B-B14F-4D97-AF65-F5344CB8AC3E}">
        <p14:creationId xmlns:p14="http://schemas.microsoft.com/office/powerpoint/2010/main" val="3371429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pattFill prst="pct7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54F7D8FE-B5F4-1ABC-0EE6-BE22071AE767}"/>
              </a:ext>
            </a:extLst>
          </p:cNvPr>
          <p:cNvSpPr/>
          <p:nvPr/>
        </p:nvSpPr>
        <p:spPr>
          <a:xfrm>
            <a:off x="3520814" y="293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Avrundet rektangel 9">
            <a:extLst>
              <a:ext uri="{FF2B5EF4-FFF2-40B4-BE49-F238E27FC236}">
                <a16:creationId xmlns:a16="http://schemas.microsoft.com/office/drawing/2014/main" id="{0E3EABFA-7CD5-657C-1D69-84E5F37F0CED}"/>
              </a:ext>
            </a:extLst>
          </p:cNvPr>
          <p:cNvSpPr/>
          <p:nvPr/>
        </p:nvSpPr>
        <p:spPr>
          <a:xfrm>
            <a:off x="3520814" y="1817635"/>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vrundet rektangel 10">
            <a:extLst>
              <a:ext uri="{FF2B5EF4-FFF2-40B4-BE49-F238E27FC236}">
                <a16:creationId xmlns:a16="http://schemas.microsoft.com/office/drawing/2014/main" id="{EBBED2A3-FC29-F0E7-944F-D7AAF87F7566}"/>
              </a:ext>
            </a:extLst>
          </p:cNvPr>
          <p:cNvSpPr/>
          <p:nvPr/>
        </p:nvSpPr>
        <p:spPr>
          <a:xfrm>
            <a:off x="3520814" y="3312896"/>
            <a:ext cx="3163330" cy="914400"/>
          </a:xfrm>
          <a:prstGeom prst="round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B83CC2A0-0CB8-FA1B-8735-55A0BE9065C3}"/>
              </a:ext>
            </a:extLst>
          </p:cNvPr>
          <p:cNvSpPr txBox="1"/>
          <p:nvPr/>
        </p:nvSpPr>
        <p:spPr>
          <a:xfrm>
            <a:off x="2070719" y="544462"/>
            <a:ext cx="4497859" cy="369332"/>
          </a:xfrm>
          <a:prstGeom prst="rect">
            <a:avLst/>
          </a:prstGeom>
          <a:noFill/>
        </p:spPr>
        <p:txBody>
          <a:bodyPr wrap="square" rtlCol="0">
            <a:spAutoFit/>
          </a:bodyPr>
          <a:lstStyle/>
          <a:p>
            <a:pPr algn="r"/>
            <a:r>
              <a:rPr lang="nb-NO" dirty="0">
                <a:latin typeface="Hadassah Friedlaender" panose="020F0502020204030204" pitchFamily="34" charset="0"/>
                <a:cs typeface="Hadassah Friedlaender" panose="020F0502020204030204" pitchFamily="34" charset="0"/>
              </a:rPr>
              <a:t>TEORETISK OG ANVENDT MATEMATIKK</a:t>
            </a:r>
          </a:p>
        </p:txBody>
      </p:sp>
      <p:sp>
        <p:nvSpPr>
          <p:cNvPr id="14" name="TekstSylinder 13">
            <a:extLst>
              <a:ext uri="{FF2B5EF4-FFF2-40B4-BE49-F238E27FC236}">
                <a16:creationId xmlns:a16="http://schemas.microsoft.com/office/drawing/2014/main" id="{63E12E26-7CD5-039C-7A74-A50955FE7629}"/>
              </a:ext>
            </a:extLst>
          </p:cNvPr>
          <p:cNvSpPr txBox="1"/>
          <p:nvPr/>
        </p:nvSpPr>
        <p:spPr>
          <a:xfrm>
            <a:off x="2401459" y="2056813"/>
            <a:ext cx="4117785" cy="369332"/>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FINANS, FORSIKRING OG ØKONOMI</a:t>
            </a:r>
          </a:p>
        </p:txBody>
      </p:sp>
      <p:sp>
        <p:nvSpPr>
          <p:cNvPr id="15" name="TekstSylinder 14">
            <a:extLst>
              <a:ext uri="{FF2B5EF4-FFF2-40B4-BE49-F238E27FC236}">
                <a16:creationId xmlns:a16="http://schemas.microsoft.com/office/drawing/2014/main" id="{005A412C-A690-D576-D5A6-D971B9EF3206}"/>
              </a:ext>
            </a:extLst>
          </p:cNvPr>
          <p:cNvSpPr txBox="1"/>
          <p:nvPr/>
        </p:nvSpPr>
        <p:spPr>
          <a:xfrm>
            <a:off x="2401459" y="3429000"/>
            <a:ext cx="4117785" cy="646331"/>
          </a:xfrm>
          <a:prstGeom prst="rect">
            <a:avLst/>
          </a:prstGeom>
          <a:noFill/>
        </p:spPr>
        <p:txBody>
          <a:bodyPr wrap="square" rtlCol="0">
            <a:spAutoFit/>
          </a:bodyPr>
          <a:lstStyle/>
          <a:p>
            <a:pPr algn="r"/>
            <a:r>
              <a:rPr lang="nb-NO" dirty="0">
                <a:latin typeface="Hadassah Friedlaender" panose="02020603050405020304" pitchFamily="18" charset="-79"/>
                <a:cs typeface="Hadassah Friedlaender" panose="02020603050405020304" pitchFamily="18" charset="-79"/>
              </a:rPr>
              <a:t>DATA, MODELLERING OG BEREGNINGER</a:t>
            </a:r>
          </a:p>
        </p:txBody>
      </p:sp>
      <p:pic>
        <p:nvPicPr>
          <p:cNvPr id="19" name="Bilde 18" descr="Et bilde som inneholder sort, mørke&#10;&#10;Automatisk generert beskrivelse">
            <a:extLst>
              <a:ext uri="{FF2B5EF4-FFF2-40B4-BE49-F238E27FC236}">
                <a16:creationId xmlns:a16="http://schemas.microsoft.com/office/drawing/2014/main" id="{804AFB9E-2C7F-C6F2-4CDF-0368F382EA81}"/>
              </a:ext>
            </a:extLst>
          </p:cNvPr>
          <p:cNvPicPr>
            <a:picLocks noChangeAspect="1"/>
          </p:cNvPicPr>
          <p:nvPr/>
        </p:nvPicPr>
        <p:blipFill>
          <a:blip r:embed="rId3"/>
          <a:stretch>
            <a:fillRect/>
          </a:stretch>
        </p:blipFill>
        <p:spPr>
          <a:xfrm>
            <a:off x="7632974" y="5769762"/>
            <a:ext cx="2778600" cy="553206"/>
          </a:xfrm>
          <a:prstGeom prst="rect">
            <a:avLst/>
          </a:prstGeom>
        </p:spPr>
      </p:pic>
      <p:sp>
        <p:nvSpPr>
          <p:cNvPr id="4" name="Rektangel 3">
            <a:extLst>
              <a:ext uri="{FF2B5EF4-FFF2-40B4-BE49-F238E27FC236}">
                <a16:creationId xmlns:a16="http://schemas.microsoft.com/office/drawing/2014/main" id="{9CD65FAE-93AF-E636-D1B0-F19ED4D378C8}"/>
              </a:ext>
            </a:extLst>
          </p:cNvPr>
          <p:cNvSpPr/>
          <p:nvPr/>
        </p:nvSpPr>
        <p:spPr>
          <a:xfrm>
            <a:off x="-292929" y="-129874"/>
            <a:ext cx="10880186" cy="7117748"/>
          </a:xfrm>
          <a:prstGeom prst="rect">
            <a:avLst/>
          </a:prstGeom>
          <a:solidFill>
            <a:srgbClr val="D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Avrundet rektangel 20">
            <a:extLst>
              <a:ext uri="{FF2B5EF4-FFF2-40B4-BE49-F238E27FC236}">
                <a16:creationId xmlns:a16="http://schemas.microsoft.com/office/drawing/2014/main" id="{BED3558E-6C79-9DE7-C363-65FDC1BC506C}"/>
              </a:ext>
            </a:extLst>
          </p:cNvPr>
          <p:cNvSpPr/>
          <p:nvPr/>
        </p:nvSpPr>
        <p:spPr>
          <a:xfrm>
            <a:off x="202923" y="572966"/>
            <a:ext cx="6934200" cy="5750002"/>
          </a:xfrm>
          <a:prstGeom prst="roundRect">
            <a:avLst/>
          </a:prstGeom>
          <a:solidFill>
            <a:schemeClr val="accent2">
              <a:lumMod val="20000"/>
              <a:lumOff val="80000"/>
              <a:alpha val="855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08F16244-4E25-DA4E-BA7B-D62403E7973A}"/>
              </a:ext>
            </a:extLst>
          </p:cNvPr>
          <p:cNvSpPr txBox="1"/>
          <p:nvPr/>
        </p:nvSpPr>
        <p:spPr>
          <a:xfrm>
            <a:off x="2648578" y="2844036"/>
            <a:ext cx="2745728" cy="861774"/>
          </a:xfrm>
          <a:prstGeom prst="rect">
            <a:avLst/>
          </a:prstGeom>
          <a:noFill/>
        </p:spPr>
        <p:txBody>
          <a:bodyPr wrap="square" rtlCol="0">
            <a:spAutoFit/>
          </a:bodyPr>
          <a:lstStyle/>
          <a:p>
            <a:r>
              <a:rPr lang="nb-NO" sz="3600" b="1" dirty="0"/>
              <a:t>Lykke til!</a:t>
            </a:r>
          </a:p>
          <a:p>
            <a:endParaRPr lang="nb-NO" sz="1400" dirty="0"/>
          </a:p>
        </p:txBody>
      </p:sp>
      <p:pic>
        <p:nvPicPr>
          <p:cNvPr id="18" name="Bilde 17" descr="Et bilde som inneholder sort, mørke&#10;&#10;Automatisk generert beskrivelse">
            <a:extLst>
              <a:ext uri="{FF2B5EF4-FFF2-40B4-BE49-F238E27FC236}">
                <a16:creationId xmlns:a16="http://schemas.microsoft.com/office/drawing/2014/main" id="{81D6E3D9-9E1D-FB42-A8DA-8DB6E0AA5FBF}"/>
              </a:ext>
            </a:extLst>
          </p:cNvPr>
          <p:cNvPicPr>
            <a:picLocks noChangeAspect="1"/>
          </p:cNvPicPr>
          <p:nvPr/>
        </p:nvPicPr>
        <p:blipFill>
          <a:blip r:embed="rId3"/>
          <a:stretch>
            <a:fillRect/>
          </a:stretch>
        </p:blipFill>
        <p:spPr>
          <a:xfrm>
            <a:off x="7681100" y="5769762"/>
            <a:ext cx="2778600" cy="553206"/>
          </a:xfrm>
          <a:prstGeom prst="rect">
            <a:avLst/>
          </a:prstGeom>
        </p:spPr>
      </p:pic>
    </p:spTree>
    <p:extLst>
      <p:ext uri="{BB962C8B-B14F-4D97-AF65-F5344CB8AC3E}">
        <p14:creationId xmlns:p14="http://schemas.microsoft.com/office/powerpoint/2010/main" val="3830379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15316</TotalTime>
  <Words>917</Words>
  <Application>Microsoft Macintosh PowerPoint</Application>
  <PresentationFormat>Widescreen</PresentationFormat>
  <Paragraphs>150</Paragraphs>
  <Slides>12</Slides>
  <Notes>12</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12</vt:i4>
      </vt:variant>
    </vt:vector>
  </HeadingPairs>
  <TitlesOfParts>
    <vt:vector size="20" baseType="lpstr">
      <vt:lpstr>Arial</vt:lpstr>
      <vt:lpstr>Calibri</vt:lpstr>
      <vt:lpstr>Calibri Light</vt:lpstr>
      <vt:lpstr>Charter Roman</vt:lpstr>
      <vt:lpstr>Hadassah Friedlaender</vt:lpstr>
      <vt:lpstr>Symbol</vt:lpstr>
      <vt:lpstr>Times New Roman</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Anne Brugård</dc:creator>
  <cp:lastModifiedBy>Microsoft Office User</cp:lastModifiedBy>
  <cp:revision>17</cp:revision>
  <cp:lastPrinted>2023-09-24T13:47:26Z</cp:lastPrinted>
  <dcterms:created xsi:type="dcterms:W3CDTF">2023-08-28T08:28:11Z</dcterms:created>
  <dcterms:modified xsi:type="dcterms:W3CDTF">2024-03-04T15:36:44Z</dcterms:modified>
</cp:coreProperties>
</file>