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sldIdLst>
    <p:sldId id="256" r:id="rId3"/>
    <p:sldId id="265" r:id="rId4"/>
    <p:sldId id="266" r:id="rId5"/>
    <p:sldId id="262" r:id="rId6"/>
    <p:sldId id="270" r:id="rId7"/>
    <p:sldId id="257" r:id="rId8"/>
    <p:sldId id="261" r:id="rId9"/>
    <p:sldId id="260" r:id="rId10"/>
    <p:sldId id="259" r:id="rId11"/>
    <p:sldId id="263" r:id="rId12"/>
    <p:sldId id="268" r:id="rId13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0000CC"/>
    <a:srgbClr val="0000FF"/>
    <a:srgbClr val="6600CC"/>
    <a:srgbClr val="FF6600"/>
    <a:srgbClr val="800080"/>
    <a:srgbClr val="CC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>
      <p:cViewPr varScale="1">
        <p:scale>
          <a:sx n="113" d="100"/>
          <a:sy n="113" d="100"/>
        </p:scale>
        <p:origin x="1533" y="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2E094-F6C3-483B-B1F5-AF09167C200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0818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84C85-EEC6-4932-94B3-1F19FAFDAB6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2327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7318C-D5ED-4CA6-A4D9-AF1B6C254F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541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57A7F-53B9-49BF-8A59-F799C84077D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25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EA088-BD2F-4918-BCE0-00A534C4698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3200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8D464-536B-460D-BA11-BEA1597DE50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64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6C546-034F-4F4A-B4F1-1EAF72F8CB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767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23B0-4E7C-4CD4-B459-B36B92764D9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9583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9D6BE-1CB1-4899-9F37-715922CA921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235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45F0C-20AE-4894-9DF1-9DE7F40C1CC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4855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DBA2-081C-46DA-9FD3-A3F2B890C15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58118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1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5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1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1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3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03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65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43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30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5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3C18951-E444-4057-B24D-0D78F44DE21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13/10/2020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53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44824"/>
            <a:ext cx="7772400" cy="1584176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Fra lovtekst til programkode: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Automatisering av rettslige beslutninger,</a:t>
            </a:r>
            <a:b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særlig enkeltvedtak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600"/>
              <a:t>Dag Wiese Schartum, AFIN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54079C17-1807-4531-90DD-5F8C49EE6811}"/>
              </a:ext>
            </a:extLst>
          </p:cNvPr>
          <p:cNvGrpSpPr/>
          <p:nvPr/>
        </p:nvGrpSpPr>
        <p:grpSpPr>
          <a:xfrm>
            <a:off x="2843808" y="3717032"/>
            <a:ext cx="3767655" cy="2828789"/>
            <a:chOff x="2804568" y="3729105"/>
            <a:chExt cx="3767655" cy="2828789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84C432FD-CFC5-4711-9994-743348622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4568" y="3729105"/>
              <a:ext cx="3767655" cy="2828789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25AAECE-51CE-44F6-8E14-C50F24F4AC18}"/>
                </a:ext>
              </a:extLst>
            </p:cNvPr>
            <p:cNvSpPr/>
            <p:nvPr/>
          </p:nvSpPr>
          <p:spPr bwMode="auto">
            <a:xfrm>
              <a:off x="5036816" y="5169265"/>
              <a:ext cx="1512168" cy="576064"/>
            </a:xfrm>
            <a:prstGeom prst="ellips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1147" y="186433"/>
            <a:ext cx="7772400" cy="986630"/>
          </a:xfrm>
        </p:spPr>
        <p:txBody>
          <a:bodyPr/>
          <a:lstStyle/>
          <a:p>
            <a:r>
              <a:rPr lang="nb-NO" altLang="nb-NO" sz="3200" dirty="0">
                <a:solidFill>
                  <a:schemeClr val="accent2"/>
                </a:solidFill>
              </a:rPr>
              <a:t>Automatisering av enkeltvedtak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1119808" y="1429916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0" y="1981200"/>
              <a:ext cx="2794000" cy="744538"/>
              <a:chOff x="1910" y="1975"/>
              <a:chExt cx="1760" cy="469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81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tekstsystemer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1043608" y="1772816"/>
            <a:ext cx="5711825" cy="3905448"/>
            <a:chOff x="1524001" y="1333500"/>
            <a:chExt cx="5712295" cy="390557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11316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400" dirty="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400" i="1" dirty="0"/>
                <a:t>(</a:t>
              </a:r>
              <a:r>
                <a:rPr lang="nb-NO" altLang="nb-NO" sz="1400" i="1" dirty="0" err="1"/>
                <a:t>jf</a:t>
              </a:r>
              <a:r>
                <a:rPr lang="nb-NO" altLang="nb-NO" sz="1400" i="1" dirty="0"/>
                <a:t> definisjonen i § 2 bokstav b, </a:t>
              </a:r>
              <a:r>
                <a:rPr lang="nb-NO" altLang="nb-NO" sz="1400" i="1" dirty="0" err="1"/>
                <a:t>jf</a:t>
              </a:r>
              <a:r>
                <a:rPr lang="nb-NO" altLang="nb-NO" sz="1400" i="1" dirty="0"/>
                <a:t> bokstav a i forvaltningsloven</a:t>
              </a:r>
              <a:r>
                <a:rPr lang="nb-NO" altLang="nb-NO" sz="1600" i="1" dirty="0"/>
                <a:t>)	</a:t>
              </a:r>
              <a:endParaRPr lang="nb-NO" altLang="nb-NO" sz="1800" dirty="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 dirty="0"/>
                <a:t>  Rettslig beslutning - her: </a:t>
              </a:r>
              <a:r>
                <a:rPr lang="nb-NO" altLang="nb-NO" sz="2000" i="1" dirty="0"/>
                <a:t>enkeltvedtak</a:t>
              </a:r>
              <a:endParaRPr lang="nb-NO" altLang="nb-NO" sz="2000" dirty="0"/>
            </a:p>
          </p:txBody>
        </p:sp>
      </p:grp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26D6163-89ED-4EF2-8644-860D670CF779}"/>
              </a:ext>
            </a:extLst>
          </p:cNvPr>
          <p:cNvSpPr txBox="1"/>
          <p:nvPr/>
        </p:nvSpPr>
        <p:spPr>
          <a:xfrm>
            <a:off x="399728" y="5957208"/>
            <a:ext cx="7165616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800" dirty="0"/>
              <a:t>Transformering: Fra rettsregler i naturlig språk til rettsregler i formelt språk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6F5C2925-C157-4FCC-B266-7D526680ADE9}"/>
              </a:ext>
            </a:extLst>
          </p:cNvPr>
          <p:cNvGrpSpPr/>
          <p:nvPr/>
        </p:nvGrpSpPr>
        <p:grpSpPr>
          <a:xfrm>
            <a:off x="6180759" y="1622605"/>
            <a:ext cx="2558827" cy="1066199"/>
            <a:chOff x="6180759" y="1622605"/>
            <a:chExt cx="2558827" cy="1066199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1AB08915-1B9D-4976-A151-C7E7C7D968F6}"/>
                </a:ext>
              </a:extLst>
            </p:cNvPr>
            <p:cNvSpPr txBox="1"/>
            <p:nvPr/>
          </p:nvSpPr>
          <p:spPr>
            <a:xfrm>
              <a:off x="6942299" y="1622605"/>
              <a:ext cx="1797287" cy="830997"/>
            </a:xfrm>
            <a:prstGeom prst="rect">
              <a:avLst/>
            </a:prstGeom>
            <a:solidFill>
              <a:srgbClr val="FFCC66"/>
            </a:solidFill>
          </p:spPr>
          <p:txBody>
            <a:bodyPr wrap="none" rtlCol="0">
              <a:spAutoFit/>
            </a:bodyPr>
            <a:lstStyle/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sz="1600" dirty="0"/>
                <a:t>Automatisering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sz="1600" dirty="0"/>
                <a:t>Automatiserings-</a:t>
              </a:r>
            </a:p>
            <a:p>
              <a:pPr marL="180975" indent="-180975"/>
              <a:r>
                <a:rPr lang="nb-NO" sz="1600" dirty="0"/>
                <a:t>   støtte</a:t>
              </a:r>
            </a:p>
          </p:txBody>
        </p:sp>
        <p:cxnSp>
          <p:nvCxnSpPr>
            <p:cNvPr id="5" name="Rett pilkobling 4">
              <a:extLst>
                <a:ext uri="{FF2B5EF4-FFF2-40B4-BE49-F238E27FC236}">
                  <a16:creationId xmlns:a16="http://schemas.microsoft.com/office/drawing/2014/main" id="{EB172B49-AB6D-448C-9041-CCB5C670FCF4}"/>
                </a:ext>
              </a:extLst>
            </p:cNvPr>
            <p:cNvCxnSpPr>
              <a:stCxn id="2" idx="1"/>
              <a:endCxn id="3086" idx="2"/>
            </p:cNvCxnSpPr>
            <p:nvPr/>
          </p:nvCxnSpPr>
          <p:spPr bwMode="auto">
            <a:xfrm flipH="1">
              <a:off x="6180759" y="2038104"/>
              <a:ext cx="761540" cy="6507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Nærmere om enkeltvedtak </a:t>
            </a:r>
          </a:p>
        </p:txBody>
      </p:sp>
      <p:grpSp>
        <p:nvGrpSpPr>
          <p:cNvPr id="10" name="Gruppe 9"/>
          <p:cNvGrpSpPr/>
          <p:nvPr/>
        </p:nvGrpSpPr>
        <p:grpSpPr>
          <a:xfrm>
            <a:off x="215505" y="2595836"/>
            <a:ext cx="1309688" cy="1311275"/>
            <a:chOff x="381000" y="2590800"/>
            <a:chExt cx="1309688" cy="1311275"/>
          </a:xfrm>
        </p:grpSpPr>
        <p:sp>
          <p:nvSpPr>
            <p:cNvPr id="4128" name="Text Box 5"/>
            <p:cNvSpPr txBox="1">
              <a:spLocks noChangeArrowheads="1"/>
            </p:cNvSpPr>
            <p:nvPr/>
          </p:nvSpPr>
          <p:spPr bwMode="auto">
            <a:xfrm>
              <a:off x="381000" y="2590800"/>
              <a:ext cx="508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lov</a:t>
              </a:r>
            </a:p>
          </p:txBody>
        </p:sp>
        <p:sp>
          <p:nvSpPr>
            <p:cNvPr id="4129" name="Text Box 6"/>
            <p:cNvSpPr txBox="1">
              <a:spLocks noChangeArrowheads="1"/>
            </p:cNvSpPr>
            <p:nvPr/>
          </p:nvSpPr>
          <p:spPr bwMode="auto">
            <a:xfrm>
              <a:off x="381000" y="2971800"/>
              <a:ext cx="10128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forskrift</a:t>
              </a:r>
            </a:p>
          </p:txBody>
        </p:sp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381000" y="3505200"/>
              <a:ext cx="13096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forarbeider</a:t>
              </a:r>
            </a:p>
          </p:txBody>
        </p:sp>
      </p:grpSp>
      <p:grpSp>
        <p:nvGrpSpPr>
          <p:cNvPr id="11" name="Gruppe 10"/>
          <p:cNvGrpSpPr/>
          <p:nvPr/>
        </p:nvGrpSpPr>
        <p:grpSpPr>
          <a:xfrm>
            <a:off x="215505" y="4043636"/>
            <a:ext cx="2125663" cy="1768475"/>
            <a:chOff x="381000" y="4038600"/>
            <a:chExt cx="2125663" cy="1768475"/>
          </a:xfrm>
        </p:grpSpPr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381000" y="4038600"/>
              <a:ext cx="10287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dommer</a:t>
              </a:r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381000" y="4495800"/>
              <a:ext cx="21256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forvaltningspraksis</a:t>
              </a:r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457200" y="4953000"/>
              <a:ext cx="1182688" cy="854075"/>
              <a:chOff x="288" y="3120"/>
              <a:chExt cx="745" cy="538"/>
            </a:xfrm>
          </p:grpSpPr>
          <p:sp>
            <p:nvSpPr>
              <p:cNvPr id="4126" name="Text Box 10"/>
              <p:cNvSpPr txBox="1">
                <a:spLocks noChangeArrowheads="1"/>
              </p:cNvSpPr>
              <p:nvPr/>
            </p:nvSpPr>
            <p:spPr bwMode="auto">
              <a:xfrm>
                <a:off x="288" y="3408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mv</a:t>
                </a:r>
              </a:p>
            </p:txBody>
          </p:sp>
          <p:sp>
            <p:nvSpPr>
              <p:cNvPr id="4127" name="Text Box 12"/>
              <p:cNvSpPr txBox="1">
                <a:spLocks noChangeArrowheads="1"/>
              </p:cNvSpPr>
              <p:nvPr/>
            </p:nvSpPr>
            <p:spPr bwMode="auto">
              <a:xfrm>
                <a:off x="288" y="3120"/>
                <a:ext cx="74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instrukser</a:t>
                </a:r>
              </a:p>
            </p:txBody>
          </p:sp>
        </p:grpSp>
      </p:grpSp>
      <p:sp>
        <p:nvSpPr>
          <p:cNvPr id="4124" name="AutoShape 15"/>
          <p:cNvSpPr>
            <a:spLocks/>
          </p:cNvSpPr>
          <p:nvPr/>
        </p:nvSpPr>
        <p:spPr bwMode="auto">
          <a:xfrm>
            <a:off x="1815705" y="2595836"/>
            <a:ext cx="990601" cy="3352800"/>
          </a:xfrm>
          <a:prstGeom prst="rightBrace">
            <a:avLst>
              <a:gd name="adj1" fmla="val 28205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14" name="Gruppe 13"/>
          <p:cNvGrpSpPr/>
          <p:nvPr/>
        </p:nvGrpSpPr>
        <p:grpSpPr>
          <a:xfrm>
            <a:off x="4711305" y="3357836"/>
            <a:ext cx="1987550" cy="2057400"/>
            <a:chOff x="4876800" y="3352800"/>
            <a:chExt cx="1987550" cy="2057400"/>
          </a:xfrm>
          <a:solidFill>
            <a:schemeClr val="bg1"/>
          </a:solidFill>
        </p:grpSpPr>
        <p:sp>
          <p:nvSpPr>
            <p:cNvPr id="4117" name="Text Box 26"/>
            <p:cNvSpPr txBox="1">
              <a:spLocks noChangeArrowheads="1"/>
            </p:cNvSpPr>
            <p:nvPr/>
          </p:nvSpPr>
          <p:spPr bwMode="auto">
            <a:xfrm>
              <a:off x="5410200" y="3505200"/>
              <a:ext cx="1454150" cy="1616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0000">
                  <a:sym typeface="Webdings" panose="05030102010509060703" pitchFamily="18" charset="2"/>
                </a:rPr>
                <a:t></a:t>
              </a:r>
              <a:endParaRPr lang="nb-NO" altLang="nb-NO" sz="10000"/>
            </a:p>
          </p:txBody>
        </p:sp>
        <p:sp>
          <p:nvSpPr>
            <p:cNvPr id="4118" name="Line 27"/>
            <p:cNvSpPr>
              <a:spLocks noChangeShapeType="1"/>
            </p:cNvSpPr>
            <p:nvPr/>
          </p:nvSpPr>
          <p:spPr bwMode="auto">
            <a:xfrm>
              <a:off x="5105400" y="33528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9" name="Line 28"/>
            <p:cNvSpPr>
              <a:spLocks noChangeShapeType="1"/>
            </p:cNvSpPr>
            <p:nvPr/>
          </p:nvSpPr>
          <p:spPr bwMode="auto">
            <a:xfrm rot="16881720">
              <a:off x="5029200" y="47244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41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1884540"/>
                </p:ext>
              </p:extLst>
            </p:nvPr>
          </p:nvGraphicFramePr>
          <p:xfrm>
            <a:off x="4876800" y="4038600"/>
            <a:ext cx="1009650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4" name="Utklipp" r:id="rId3" imgW="4762500" imgH="3505200" progId="MS_ClipArt_Gallery.2">
                    <p:embed/>
                  </p:oleObj>
                </mc:Choice>
                <mc:Fallback>
                  <p:oleObj name="Utklipp" r:id="rId3" imgW="4762500" imgH="350520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4038600"/>
                          <a:ext cx="1009650" cy="742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uppe 7"/>
          <p:cNvGrpSpPr/>
          <p:nvPr/>
        </p:nvGrpSpPr>
        <p:grpSpPr>
          <a:xfrm>
            <a:off x="194477" y="1616670"/>
            <a:ext cx="8711832" cy="1200150"/>
            <a:chOff x="237960" y="1643063"/>
            <a:chExt cx="8711832" cy="1200150"/>
          </a:xfrm>
        </p:grpSpPr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237960" y="2086069"/>
              <a:ext cx="15192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Rettskilder</a:t>
              </a:r>
            </a:p>
          </p:txBody>
        </p:sp>
        <p:sp>
          <p:nvSpPr>
            <p:cNvPr id="4123" name="Text Box 18"/>
            <p:cNvSpPr txBox="1">
              <a:spLocks noChangeArrowheads="1"/>
            </p:cNvSpPr>
            <p:nvPr/>
          </p:nvSpPr>
          <p:spPr bwMode="auto">
            <a:xfrm>
              <a:off x="2520960" y="2058845"/>
              <a:ext cx="2325689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Utlede rettsregler</a:t>
              </a:r>
            </a:p>
          </p:txBody>
        </p:sp>
        <p:sp>
          <p:nvSpPr>
            <p:cNvPr id="4116" name="Text Box 25"/>
            <p:cNvSpPr txBox="1">
              <a:spLocks noChangeArrowheads="1"/>
            </p:cNvSpPr>
            <p:nvPr/>
          </p:nvSpPr>
          <p:spPr bwMode="auto">
            <a:xfrm>
              <a:off x="5143500" y="1643063"/>
              <a:ext cx="1884363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Anvende rett-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regel i enkelt-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saker</a:t>
              </a:r>
            </a:p>
          </p:txBody>
        </p:sp>
        <p:sp>
          <p:nvSpPr>
            <p:cNvPr id="4111" name="Text Box 30"/>
            <p:cNvSpPr txBox="1">
              <a:spLocks noChangeArrowheads="1"/>
            </p:cNvSpPr>
            <p:nvPr/>
          </p:nvSpPr>
          <p:spPr bwMode="auto">
            <a:xfrm>
              <a:off x="7195786" y="1969062"/>
              <a:ext cx="175400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Treffe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enkeltvedtak</a:t>
              </a:r>
            </a:p>
          </p:txBody>
        </p:sp>
      </p:grpSp>
      <p:grpSp>
        <p:nvGrpSpPr>
          <p:cNvPr id="12" name="Gruppe 11"/>
          <p:cNvGrpSpPr/>
          <p:nvPr/>
        </p:nvGrpSpPr>
        <p:grpSpPr>
          <a:xfrm>
            <a:off x="2687558" y="2854957"/>
            <a:ext cx="2190750" cy="1422744"/>
            <a:chOff x="2921732" y="2863106"/>
            <a:chExt cx="2190750" cy="1422744"/>
          </a:xfrm>
        </p:grpSpPr>
        <p:sp>
          <p:nvSpPr>
            <p:cNvPr id="4121" name="Text Box 21"/>
            <p:cNvSpPr txBox="1">
              <a:spLocks noChangeArrowheads="1"/>
            </p:cNvSpPr>
            <p:nvPr/>
          </p:nvSpPr>
          <p:spPr bwMode="auto">
            <a:xfrm>
              <a:off x="2921732" y="2863106"/>
              <a:ext cx="21907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saksopplysninger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(beslutningsgrunnlag)</a:t>
              </a:r>
            </a:p>
          </p:txBody>
        </p:sp>
        <p:sp>
          <p:nvSpPr>
            <p:cNvPr id="5" name="Pil høyre 4"/>
            <p:cNvSpPr/>
            <p:nvPr/>
          </p:nvSpPr>
          <p:spPr bwMode="auto">
            <a:xfrm rot="18868515">
              <a:off x="2955102" y="3891709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3" name="Gruppe 12"/>
          <p:cNvGrpSpPr/>
          <p:nvPr/>
        </p:nvGrpSpPr>
        <p:grpSpPr>
          <a:xfrm>
            <a:off x="2727388" y="4336334"/>
            <a:ext cx="1963738" cy="2141265"/>
            <a:chOff x="2936938" y="4300146"/>
            <a:chExt cx="1963738" cy="2141265"/>
          </a:xfrm>
        </p:grpSpPr>
        <p:sp>
          <p:nvSpPr>
            <p:cNvPr id="35" name="Pil høyre 34"/>
            <p:cNvSpPr/>
            <p:nvPr/>
          </p:nvSpPr>
          <p:spPr bwMode="auto">
            <a:xfrm rot="2810867">
              <a:off x="2975157" y="4450776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2936938" y="4963448"/>
              <a:ext cx="1963738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behandlingsregler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(operasjoner som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 skal utføres på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opplysningene)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6553200" y="4106736"/>
            <a:ext cx="2249284" cy="625727"/>
            <a:chOff x="6553200" y="4106736"/>
            <a:chExt cx="2249284" cy="625727"/>
          </a:xfrm>
        </p:grpSpPr>
        <p:sp>
          <p:nvSpPr>
            <p:cNvPr id="4112" name="Line 31"/>
            <p:cNvSpPr>
              <a:spLocks noChangeShapeType="1"/>
            </p:cNvSpPr>
            <p:nvPr/>
          </p:nvSpPr>
          <p:spPr bwMode="auto">
            <a:xfrm>
              <a:off x="6553200" y="4419600"/>
              <a:ext cx="76200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4133" name="Picture 37" descr="Bilderesultat for norges lov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106736"/>
              <a:ext cx="1334884" cy="625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pe 57"/>
          <p:cNvGrpSpPr/>
          <p:nvPr/>
        </p:nvGrpSpPr>
        <p:grpSpPr>
          <a:xfrm>
            <a:off x="6674061" y="3072695"/>
            <a:ext cx="2232248" cy="2219910"/>
            <a:chOff x="5864310" y="2276872"/>
            <a:chExt cx="2232248" cy="2219910"/>
          </a:xfrm>
        </p:grpSpPr>
        <p:sp>
          <p:nvSpPr>
            <p:cNvPr id="59" name="Rektangel 58"/>
            <p:cNvSpPr/>
            <p:nvPr/>
          </p:nvSpPr>
          <p:spPr bwMode="auto">
            <a:xfrm>
              <a:off x="5864310" y="2393343"/>
              <a:ext cx="2232248" cy="210343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60" name="Group 77"/>
            <p:cNvGrpSpPr>
              <a:grpSpLocks/>
            </p:cNvGrpSpPr>
            <p:nvPr/>
          </p:nvGrpSpPr>
          <p:grpSpPr bwMode="auto">
            <a:xfrm>
              <a:off x="6084168" y="2276872"/>
              <a:ext cx="2012390" cy="2131253"/>
              <a:chOff x="4080" y="1344"/>
              <a:chExt cx="1594" cy="1226"/>
            </a:xfrm>
          </p:grpSpPr>
          <p:sp>
            <p:nvSpPr>
              <p:cNvPr id="61" name="Line 33"/>
              <p:cNvSpPr>
                <a:spLocks noChangeShapeType="1"/>
              </p:cNvSpPr>
              <p:nvPr/>
            </p:nvSpPr>
            <p:spPr bwMode="auto">
              <a:xfrm>
                <a:off x="4080" y="1920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" name="Text Box 41"/>
              <p:cNvSpPr txBox="1">
                <a:spLocks noChangeArrowheads="1"/>
              </p:cNvSpPr>
              <p:nvPr/>
            </p:nvSpPr>
            <p:spPr bwMode="auto">
              <a:xfrm>
                <a:off x="4416" y="1344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4176" y="2016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4" name="Text Box 54"/>
              <p:cNvSpPr txBox="1">
                <a:spLocks noChangeArrowheads="1"/>
              </p:cNvSpPr>
              <p:nvPr/>
            </p:nvSpPr>
            <p:spPr bwMode="auto">
              <a:xfrm>
                <a:off x="4512" y="1440"/>
                <a:ext cx="1162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  <p:sp>
            <p:nvSpPr>
              <p:cNvPr id="65" name="Line 55"/>
              <p:cNvSpPr>
                <a:spLocks noChangeShapeType="1"/>
              </p:cNvSpPr>
              <p:nvPr/>
            </p:nvSpPr>
            <p:spPr bwMode="auto">
              <a:xfrm>
                <a:off x="4272" y="2112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6" name="Text Box 56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7" name="Line 57"/>
              <p:cNvSpPr>
                <a:spLocks noChangeShapeType="1"/>
              </p:cNvSpPr>
              <p:nvPr/>
            </p:nvSpPr>
            <p:spPr bwMode="auto">
              <a:xfrm>
                <a:off x="4368" y="2208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8" name="Text Box 58"/>
              <p:cNvSpPr txBox="1">
                <a:spLocks noChangeArrowheads="1"/>
              </p:cNvSpPr>
              <p:nvPr/>
            </p:nvSpPr>
            <p:spPr bwMode="auto">
              <a:xfrm>
                <a:off x="4696" y="1632"/>
                <a:ext cx="924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69" name="Gruppe 68"/>
          <p:cNvGrpSpPr/>
          <p:nvPr/>
        </p:nvGrpSpPr>
        <p:grpSpPr>
          <a:xfrm>
            <a:off x="4713871" y="1700808"/>
            <a:ext cx="2180048" cy="4314139"/>
            <a:chOff x="4644008" y="1418871"/>
            <a:chExt cx="2520279" cy="4314139"/>
          </a:xfrm>
        </p:grpSpPr>
        <p:sp>
          <p:nvSpPr>
            <p:cNvPr id="70" name="Rektangel 69"/>
            <p:cNvSpPr/>
            <p:nvPr/>
          </p:nvSpPr>
          <p:spPr bwMode="auto">
            <a:xfrm>
              <a:off x="4644008" y="1418871"/>
              <a:ext cx="2520279" cy="43141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71" name="Group 40"/>
            <p:cNvGrpSpPr>
              <a:grpSpLocks/>
            </p:cNvGrpSpPr>
            <p:nvPr/>
          </p:nvGrpSpPr>
          <p:grpSpPr bwMode="auto">
            <a:xfrm>
              <a:off x="4795376" y="1435106"/>
              <a:ext cx="2149484" cy="4099188"/>
              <a:chOff x="2607" y="594"/>
              <a:chExt cx="1233" cy="2494"/>
            </a:xfrm>
          </p:grpSpPr>
          <p:sp>
            <p:nvSpPr>
              <p:cNvPr id="72" name="Text Box 26"/>
              <p:cNvSpPr txBox="1">
                <a:spLocks noChangeArrowheads="1"/>
              </p:cNvSpPr>
              <p:nvPr/>
            </p:nvSpPr>
            <p:spPr bwMode="auto">
              <a:xfrm>
                <a:off x="2607" y="594"/>
                <a:ext cx="1071" cy="7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Lage beslutn-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ingssystem 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73" name="Line 28"/>
              <p:cNvSpPr>
                <a:spLocks noChangeShapeType="1"/>
              </p:cNvSpPr>
              <p:nvPr/>
            </p:nvSpPr>
            <p:spPr bwMode="auto">
              <a:xfrm>
                <a:off x="2683" y="1844"/>
                <a:ext cx="533" cy="46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4" name="Line 29"/>
              <p:cNvSpPr>
                <a:spLocks noChangeShapeType="1"/>
              </p:cNvSpPr>
              <p:nvPr/>
            </p:nvSpPr>
            <p:spPr bwMode="auto">
              <a:xfrm rot="16881720">
                <a:off x="2735" y="2647"/>
                <a:ext cx="360" cy="521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75" name="Object 2"/>
              <p:cNvGraphicFramePr>
                <a:graphicFrameLocks noChangeAspect="1"/>
              </p:cNvGraphicFramePr>
              <p:nvPr/>
            </p:nvGraphicFramePr>
            <p:xfrm>
              <a:off x="2640" y="2304"/>
              <a:ext cx="636" cy="4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65" name="Utklipp" r:id="rId6" imgW="4762500" imgH="3505200" progId="MS_ClipArt_Gallery.2">
                      <p:embed/>
                    </p:oleObj>
                  </mc:Choice>
                  <mc:Fallback>
                    <p:oleObj name="Utklipp" r:id="rId6" imgW="4762500" imgH="35052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0" y="2304"/>
                            <a:ext cx="636" cy="4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76" name="Picture 3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227" t="34744" r="28239" b="55988"/>
              <a:stretch>
                <a:fillRect/>
              </a:stretch>
            </p:blipFill>
            <p:spPr bwMode="auto">
              <a:xfrm>
                <a:off x="3264" y="2352"/>
                <a:ext cx="576" cy="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Fra saksdrevet til systemdrevet fortolkning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19932" y="1522412"/>
            <a:ext cx="6321425" cy="1477963"/>
            <a:chOff x="480" y="618"/>
            <a:chExt cx="3982" cy="931"/>
          </a:xfrm>
        </p:grpSpPr>
        <p:sp>
          <p:nvSpPr>
            <p:cNvPr id="10259" name="Text Box 3"/>
            <p:cNvSpPr txBox="1">
              <a:spLocks noChangeArrowheads="1"/>
            </p:cNvSpPr>
            <p:nvPr/>
          </p:nvSpPr>
          <p:spPr bwMode="auto">
            <a:xfrm>
              <a:off x="481" y="618"/>
              <a:ext cx="309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Saksdrevet;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tradisjonell fortolkning av lovtekster mv:</a:t>
              </a:r>
            </a:p>
          </p:txBody>
        </p:sp>
        <p:grpSp>
          <p:nvGrpSpPr>
            <p:cNvPr id="10260" name="Group 6"/>
            <p:cNvGrpSpPr>
              <a:grpSpLocks/>
            </p:cNvGrpSpPr>
            <p:nvPr/>
          </p:nvGrpSpPr>
          <p:grpSpPr bwMode="auto">
            <a:xfrm>
              <a:off x="480" y="670"/>
              <a:ext cx="3982" cy="879"/>
              <a:chOff x="576" y="1422"/>
              <a:chExt cx="3982" cy="879"/>
            </a:xfrm>
          </p:grpSpPr>
          <p:sp>
            <p:nvSpPr>
              <p:cNvPr id="10261" name="Text Box 4"/>
              <p:cNvSpPr txBox="1">
                <a:spLocks noChangeArrowheads="1"/>
              </p:cNvSpPr>
              <p:nvPr/>
            </p:nvSpPr>
            <p:spPr bwMode="auto">
              <a:xfrm>
                <a:off x="1661" y="142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  <p:sp>
            <p:nvSpPr>
              <p:cNvPr id="10262" name="Text Box 5"/>
              <p:cNvSpPr txBox="1">
                <a:spLocks noChangeArrowheads="1"/>
              </p:cNvSpPr>
              <p:nvPr/>
            </p:nvSpPr>
            <p:spPr bwMode="auto">
              <a:xfrm>
                <a:off x="576" y="1855"/>
                <a:ext cx="3982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 dirty="0"/>
                  <a:t>Fortolkningen skjer for å ta stilling til de tvilsspørsmål som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 dirty="0"/>
                  <a:t>saken aktualiserer </a:t>
                </a:r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04057" y="3371851"/>
            <a:ext cx="7515229" cy="1450976"/>
            <a:chOff x="432" y="1440"/>
            <a:chExt cx="4734" cy="914"/>
          </a:xfrm>
        </p:grpSpPr>
        <p:sp>
          <p:nvSpPr>
            <p:cNvPr id="10255" name="Text Box 7"/>
            <p:cNvSpPr txBox="1">
              <a:spLocks noChangeArrowheads="1"/>
            </p:cNvSpPr>
            <p:nvPr/>
          </p:nvSpPr>
          <p:spPr bwMode="auto">
            <a:xfrm>
              <a:off x="432" y="1440"/>
              <a:ext cx="4734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solidFill>
                    <a:schemeClr val="accent2"/>
                  </a:solidFill>
                </a:rPr>
                <a:t>Systemdrevet;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solidFill>
                    <a:schemeClr val="accent2"/>
                  </a:solidFill>
                </a:rPr>
                <a:t>fortolkning ved transformering av </a:t>
              </a:r>
              <a:r>
                <a:rPr lang="nb-NO" altLang="nb-NO" sz="2200" dirty="0" err="1">
                  <a:solidFill>
                    <a:schemeClr val="accent2"/>
                  </a:solidFill>
                </a:rPr>
                <a:t>lovtekser</a:t>
              </a:r>
              <a:r>
                <a:rPr lang="nb-NO" altLang="nb-NO" sz="2200" dirty="0">
                  <a:solidFill>
                    <a:schemeClr val="accent2"/>
                  </a:solidFill>
                </a:rPr>
                <a:t> mv til programkode:</a:t>
              </a:r>
            </a:p>
          </p:txBody>
        </p:sp>
        <p:grpSp>
          <p:nvGrpSpPr>
            <p:cNvPr id="10256" name="Group 10"/>
            <p:cNvGrpSpPr>
              <a:grpSpLocks/>
            </p:cNvGrpSpPr>
            <p:nvPr/>
          </p:nvGrpSpPr>
          <p:grpSpPr bwMode="auto">
            <a:xfrm>
              <a:off x="432" y="1879"/>
              <a:ext cx="4535" cy="475"/>
              <a:chOff x="566" y="2832"/>
              <a:chExt cx="4535" cy="475"/>
            </a:xfrm>
          </p:grpSpPr>
          <p:sp>
            <p:nvSpPr>
              <p:cNvPr id="10257" name="Text Box 8"/>
              <p:cNvSpPr txBox="1">
                <a:spLocks noChangeArrowheads="1"/>
              </p:cNvSpPr>
              <p:nvPr/>
            </p:nvSpPr>
            <p:spPr bwMode="auto">
              <a:xfrm>
                <a:off x="566" y="2861"/>
                <a:ext cx="4535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Fortolkningen skjer for å ta stilling til alle potensielle tvilsspørsmål i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vedkommende sakstype</a:t>
                </a:r>
              </a:p>
            </p:txBody>
          </p:sp>
          <p:sp>
            <p:nvSpPr>
              <p:cNvPr id="10258" name="Text Box 9"/>
              <p:cNvSpPr txBox="1">
                <a:spLocks noChangeArrowheads="1"/>
              </p:cNvSpPr>
              <p:nvPr/>
            </p:nvSpPr>
            <p:spPr bwMode="auto">
              <a:xfrm>
                <a:off x="576" y="283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</p:grp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4D7A5F-DC40-4AEB-8F94-DB0D25D2B7AA}"/>
              </a:ext>
            </a:extLst>
          </p:cNvPr>
          <p:cNvSpPr txBox="1"/>
          <p:nvPr/>
        </p:nvSpPr>
        <p:spPr>
          <a:xfrm>
            <a:off x="715485" y="5335588"/>
            <a:ext cx="6736835" cy="43088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2200" dirty="0"/>
              <a:t>Fra rettsanvendelse over tid, til rettsanvendelse på forhånd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/>
          <p:cNvGrpSpPr/>
          <p:nvPr/>
        </p:nvGrpSpPr>
        <p:grpSpPr>
          <a:xfrm>
            <a:off x="3652250" y="1029889"/>
            <a:ext cx="5384246" cy="4847383"/>
            <a:chOff x="743292" y="255585"/>
            <a:chExt cx="6862121" cy="6315075"/>
          </a:xfrm>
        </p:grpSpPr>
        <p:grpSp>
          <p:nvGrpSpPr>
            <p:cNvPr id="16" name="Gruppe 15"/>
            <p:cNvGrpSpPr/>
            <p:nvPr/>
          </p:nvGrpSpPr>
          <p:grpSpPr>
            <a:xfrm>
              <a:off x="1353213" y="293134"/>
              <a:ext cx="1972336" cy="1126339"/>
              <a:chOff x="1353213" y="293134"/>
              <a:chExt cx="1972336" cy="112633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1353213" y="293134"/>
                <a:ext cx="197233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800" b="1" dirty="0">
                    <a:solidFill>
                      <a:srgbClr val="9900CC"/>
                    </a:solidFill>
                    <a:latin typeface="Calibri" panose="020F0502020204030204"/>
                  </a:rPr>
                  <a:t>Formål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200" b="1" dirty="0">
                    <a:solidFill>
                      <a:srgbClr val="9900CC"/>
                    </a:solidFill>
                    <a:latin typeface="Calibri" panose="020F0502020204030204"/>
                  </a:rPr>
                  <a:t>(f.eks. enkeltvedtak)</a:t>
                </a:r>
              </a:p>
            </p:txBody>
          </p:sp>
          <p:sp>
            <p:nvSpPr>
              <p:cNvPr id="15" name="Pil ned 14"/>
              <p:cNvSpPr/>
              <p:nvPr/>
            </p:nvSpPr>
            <p:spPr>
              <a:xfrm>
                <a:off x="2102800" y="1038975"/>
                <a:ext cx="249133" cy="380498"/>
              </a:xfrm>
              <a:prstGeom prst="downArrow">
                <a:avLst/>
              </a:prstGeom>
              <a:solidFill>
                <a:srgbClr val="9900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nb-NO" sz="135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2" name="Avrundet rektangel 41"/>
            <p:cNvSpPr/>
            <p:nvPr/>
          </p:nvSpPr>
          <p:spPr>
            <a:xfrm>
              <a:off x="861273" y="255585"/>
              <a:ext cx="6639135" cy="6315075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350" dirty="0">
                <a:solidFill>
                  <a:prstClr val="white"/>
                </a:solidFill>
              </a:endParaRPr>
            </a:p>
          </p:txBody>
        </p:sp>
        <p:grpSp>
          <p:nvGrpSpPr>
            <p:cNvPr id="65" name="Gruppe 64"/>
            <p:cNvGrpSpPr/>
            <p:nvPr/>
          </p:nvGrpSpPr>
          <p:grpSpPr>
            <a:xfrm>
              <a:off x="1374041" y="3855611"/>
              <a:ext cx="5403101" cy="2352197"/>
              <a:chOff x="1374041" y="3855611"/>
              <a:chExt cx="5403101" cy="2352197"/>
            </a:xfrm>
          </p:grpSpPr>
          <p:grpSp>
            <p:nvGrpSpPr>
              <p:cNvPr id="51" name="Gruppe 50"/>
              <p:cNvGrpSpPr/>
              <p:nvPr/>
            </p:nvGrpSpPr>
            <p:grpSpPr>
              <a:xfrm>
                <a:off x="1374041" y="4162952"/>
                <a:ext cx="5403101" cy="2044856"/>
                <a:chOff x="1374041" y="4162952"/>
                <a:chExt cx="5403101" cy="2044856"/>
              </a:xfrm>
            </p:grpSpPr>
            <p:sp>
              <p:nvSpPr>
                <p:cNvPr id="2" name="Dokument 1"/>
                <p:cNvSpPr/>
                <p:nvPr/>
              </p:nvSpPr>
              <p:spPr>
                <a:xfrm>
                  <a:off x="5117676" y="4162952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Systemløsning, algoritme som uttrykker retts-regler</a:t>
                  </a:r>
                </a:p>
              </p:txBody>
            </p:sp>
            <p:sp>
              <p:nvSpPr>
                <p:cNvPr id="10" name="Prosess 9"/>
                <p:cNvSpPr/>
                <p:nvPr/>
              </p:nvSpPr>
              <p:spPr>
                <a:xfrm>
                  <a:off x="3257655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Formell analyse og </a:t>
                  </a:r>
                  <a:r>
                    <a:rPr lang="nb-NO" sz="1275" dirty="0" err="1">
                      <a:solidFill>
                        <a:srgbClr val="002060"/>
                      </a:solidFill>
                    </a:rPr>
                    <a:t>represent-asjon</a:t>
                  </a:r>
                  <a:r>
                    <a:rPr lang="nb-NO" sz="1275" dirty="0">
                      <a:solidFill>
                        <a:srgbClr val="002060"/>
                      </a:solidFill>
                    </a:rPr>
                    <a:t>:  </a:t>
                  </a:r>
                  <a:r>
                    <a:rPr lang="nb-NO" sz="1275" err="1">
                      <a:solidFill>
                        <a:srgbClr val="002060"/>
                      </a:solidFill>
                    </a:rPr>
                    <a:t>Modelle</a:t>
                  </a:r>
                  <a:r>
                    <a:rPr lang="nb-NO" sz="1275">
                      <a:solidFill>
                        <a:srgbClr val="002060"/>
                      </a:solidFill>
                    </a:rPr>
                    <a:t>-ring og program-mering</a:t>
                  </a:r>
                  <a:endParaRPr lang="nb-NO" sz="1275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2" name="Gruppe 31"/>
                <p:cNvGrpSpPr/>
                <p:nvPr/>
              </p:nvGrpSpPr>
              <p:grpSpPr>
                <a:xfrm rot="5400000">
                  <a:off x="293568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3" name="Pil ned 3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4" name="Pil opp 3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35" name="Gruppe 34"/>
                <p:cNvGrpSpPr/>
                <p:nvPr/>
              </p:nvGrpSpPr>
              <p:grpSpPr>
                <a:xfrm rot="5400000">
                  <a:off x="477807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6" name="Pil ned 35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7" name="Pil opp 36"/>
                  <p:cNvSpPr/>
                  <p:nvPr/>
                </p:nvSpPr>
                <p:spPr>
                  <a:xfrm rot="10800000">
                    <a:off x="3974071" y="2733036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8" name="TekstSylinder 47"/>
                <p:cNvSpPr txBox="1"/>
                <p:nvPr/>
              </p:nvSpPr>
              <p:spPr>
                <a:xfrm>
                  <a:off x="2028825" y="5653811"/>
                  <a:ext cx="413395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 err="1">
                      <a:solidFill>
                        <a:prstClr val="black"/>
                      </a:solidFill>
                      <a:latin typeface="Calibri" panose="020F0502020204030204"/>
                    </a:rPr>
                    <a:t>Hovedsaklig</a:t>
                  </a: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  informatikere</a:t>
                  </a:r>
                </a:p>
              </p:txBody>
            </p:sp>
            <p:sp>
              <p:nvSpPr>
                <p:cNvPr id="49" name="Venstre klammeparentes 48"/>
                <p:cNvSpPr/>
                <p:nvPr/>
              </p:nvSpPr>
              <p:spPr>
                <a:xfrm rot="16200000">
                  <a:off x="3895908" y="2781020"/>
                  <a:ext cx="335773" cy="5379508"/>
                </a:xfrm>
                <a:prstGeom prst="leftBrace">
                  <a:avLst>
                    <a:gd name="adj1" fmla="val 8333"/>
                    <a:gd name="adj2" fmla="val 50001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3" name="Gruppe 62"/>
              <p:cNvGrpSpPr/>
              <p:nvPr/>
            </p:nvGrpSpPr>
            <p:grpSpPr>
              <a:xfrm>
                <a:off x="2915060" y="3855611"/>
                <a:ext cx="2613891" cy="400108"/>
                <a:chOff x="8841321" y="2316847"/>
                <a:chExt cx="2613891" cy="400108"/>
              </a:xfrm>
            </p:grpSpPr>
            <p:sp>
              <p:nvSpPr>
                <p:cNvPr id="55" name="TekstSylinder 54"/>
                <p:cNvSpPr txBox="1"/>
                <p:nvPr/>
              </p:nvSpPr>
              <p:spPr>
                <a:xfrm>
                  <a:off x="9251811" y="2316847"/>
                  <a:ext cx="1681057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Formelle språk </a:t>
                  </a:r>
                </a:p>
              </p:txBody>
            </p:sp>
            <p:cxnSp>
              <p:nvCxnSpPr>
                <p:cNvPr id="57" name="Rett pil 56"/>
                <p:cNvCxnSpPr>
                  <a:stCxn id="55" idx="1"/>
                </p:cNvCxnSpPr>
                <p:nvPr/>
              </p:nvCxnSpPr>
              <p:spPr>
                <a:xfrm flipH="1" flipV="1">
                  <a:off x="8841321" y="2501514"/>
                  <a:ext cx="410490" cy="1538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tt pil 58"/>
                <p:cNvCxnSpPr/>
                <p:nvPr/>
              </p:nvCxnSpPr>
              <p:spPr>
                <a:xfrm flipV="1">
                  <a:off x="10948209" y="2537025"/>
                  <a:ext cx="507003" cy="14462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4" name="Gruppe 63"/>
            <p:cNvGrpSpPr/>
            <p:nvPr/>
          </p:nvGrpSpPr>
          <p:grpSpPr>
            <a:xfrm>
              <a:off x="743292" y="1443913"/>
              <a:ext cx="2653860" cy="4041440"/>
              <a:chOff x="743292" y="1443913"/>
              <a:chExt cx="2653860" cy="4041440"/>
            </a:xfrm>
          </p:grpSpPr>
          <p:grpSp>
            <p:nvGrpSpPr>
              <p:cNvPr id="50" name="Gruppe 49"/>
              <p:cNvGrpSpPr/>
              <p:nvPr/>
            </p:nvGrpSpPr>
            <p:grpSpPr>
              <a:xfrm>
                <a:off x="743292" y="1443913"/>
                <a:ext cx="2313808" cy="4041440"/>
                <a:chOff x="743292" y="1443913"/>
                <a:chExt cx="2313808" cy="4041440"/>
              </a:xfrm>
            </p:grpSpPr>
            <p:sp>
              <p:nvSpPr>
                <p:cNvPr id="4" name="Prosess 3"/>
                <p:cNvSpPr/>
                <p:nvPr/>
              </p:nvSpPr>
              <p:spPr>
                <a:xfrm>
                  <a:off x="1397634" y="1461027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Utvalg og til-rettelegging av relevante retts-kilder</a:t>
                  </a:r>
                </a:p>
              </p:txBody>
            </p:sp>
            <p:sp>
              <p:nvSpPr>
                <p:cNvPr id="8" name="Prosess 7"/>
                <p:cNvSpPr/>
                <p:nvPr/>
              </p:nvSpPr>
              <p:spPr>
                <a:xfrm>
                  <a:off x="1397634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Fortolkning og rettslige system-avgjørelser</a:t>
                  </a:r>
                </a:p>
              </p:txBody>
            </p:sp>
            <p:sp>
              <p:nvSpPr>
                <p:cNvPr id="9" name="Prosess 8"/>
                <p:cNvSpPr/>
                <p:nvPr/>
              </p:nvSpPr>
              <p:spPr>
                <a:xfrm>
                  <a:off x="1397634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Rettslig krav-spesifikasjon</a:t>
                  </a:r>
                </a:p>
              </p:txBody>
            </p:sp>
            <p:sp>
              <p:nvSpPr>
                <p:cNvPr id="18" name="Pil ned 17"/>
                <p:cNvSpPr/>
                <p:nvPr/>
              </p:nvSpPr>
              <p:spPr>
                <a:xfrm>
                  <a:off x="2265501" y="2642515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il opp 19"/>
                <p:cNvSpPr/>
                <p:nvPr/>
              </p:nvSpPr>
              <p:spPr>
                <a:xfrm>
                  <a:off x="2028825" y="2663293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Pil ned 20"/>
                <p:cNvSpPr/>
                <p:nvPr/>
              </p:nvSpPr>
              <p:spPr>
                <a:xfrm>
                  <a:off x="2265501" y="3972702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il opp 21"/>
                <p:cNvSpPr/>
                <p:nvPr/>
              </p:nvSpPr>
              <p:spPr>
                <a:xfrm>
                  <a:off x="2028825" y="3993480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TekstSylinder 42"/>
                <p:cNvSpPr txBox="1"/>
                <p:nvPr/>
              </p:nvSpPr>
              <p:spPr>
                <a:xfrm rot="16200000">
                  <a:off x="-623065" y="3196134"/>
                  <a:ext cx="328671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jurister</a:t>
                  </a:r>
                </a:p>
              </p:txBody>
            </p:sp>
            <p:sp>
              <p:nvSpPr>
                <p:cNvPr id="44" name="Venstre klammeparentes 43"/>
                <p:cNvSpPr/>
                <p:nvPr/>
              </p:nvSpPr>
              <p:spPr>
                <a:xfrm>
                  <a:off x="1197079" y="1443913"/>
                  <a:ext cx="188291" cy="4041440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2" name="Gruppe 61"/>
              <p:cNvGrpSpPr/>
              <p:nvPr/>
            </p:nvGrpSpPr>
            <p:grpSpPr>
              <a:xfrm rot="5400000">
                <a:off x="1913426" y="2530531"/>
                <a:ext cx="2567344" cy="400108"/>
                <a:chOff x="8647784" y="1366395"/>
                <a:chExt cx="2655974" cy="400108"/>
              </a:xfrm>
            </p:grpSpPr>
            <p:sp>
              <p:nvSpPr>
                <p:cNvPr id="53" name="TekstSylinder 52"/>
                <p:cNvSpPr txBox="1"/>
                <p:nvPr/>
              </p:nvSpPr>
              <p:spPr>
                <a:xfrm>
                  <a:off x="9144388" y="1366395"/>
                  <a:ext cx="1662764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Naturlig språk </a:t>
                  </a:r>
                </a:p>
              </p:txBody>
            </p:sp>
            <p:cxnSp>
              <p:nvCxnSpPr>
                <p:cNvPr id="58" name="Rett pil 57"/>
                <p:cNvCxnSpPr>
                  <a:stCxn id="53" idx="1"/>
                </p:cNvCxnSpPr>
                <p:nvPr/>
              </p:nvCxnSpPr>
              <p:spPr>
                <a:xfrm rot="16200000" flipV="1">
                  <a:off x="8890096" y="1312156"/>
                  <a:ext cx="11981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tt pil 60"/>
                <p:cNvCxnSpPr>
                  <a:stCxn id="53" idx="3"/>
                </p:cNvCxnSpPr>
                <p:nvPr/>
              </p:nvCxnSpPr>
              <p:spPr>
                <a:xfrm rot="16200000" flipH="1">
                  <a:off x="11055454" y="1318147"/>
                  <a:ext cx="3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" name="Gruppe 72"/>
            <p:cNvGrpSpPr/>
            <p:nvPr/>
          </p:nvGrpSpPr>
          <p:grpSpPr>
            <a:xfrm>
              <a:off x="4732957" y="460178"/>
              <a:ext cx="2872456" cy="4905041"/>
              <a:chOff x="4732957" y="460178"/>
              <a:chExt cx="2872456" cy="4905041"/>
            </a:xfrm>
          </p:grpSpPr>
          <p:grpSp>
            <p:nvGrpSpPr>
              <p:cNvPr id="52" name="Gruppe 51"/>
              <p:cNvGrpSpPr/>
              <p:nvPr/>
            </p:nvGrpSpPr>
            <p:grpSpPr>
              <a:xfrm>
                <a:off x="4917121" y="460178"/>
                <a:ext cx="2688292" cy="4905041"/>
                <a:chOff x="4917121" y="460178"/>
                <a:chExt cx="2688292" cy="4905041"/>
              </a:xfrm>
            </p:grpSpPr>
            <p:sp>
              <p:nvSpPr>
                <p:cNvPr id="11" name="Prosess 10"/>
                <p:cNvSpPr/>
                <p:nvPr/>
              </p:nvSpPr>
              <p:spPr>
                <a:xfrm>
                  <a:off x="5117676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Testing</a:t>
                  </a:r>
                </a:p>
              </p:txBody>
            </p:sp>
            <p:sp>
              <p:nvSpPr>
                <p:cNvPr id="12" name="Dokument 11"/>
                <p:cNvSpPr/>
                <p:nvPr/>
              </p:nvSpPr>
              <p:spPr>
                <a:xfrm>
                  <a:off x="5117676" y="1443913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Bekreftet krav-spesifikasjon</a:t>
                  </a:r>
                </a:p>
              </p:txBody>
            </p:sp>
            <p:sp>
              <p:nvSpPr>
                <p:cNvPr id="17" name="Beslutning 16"/>
                <p:cNvSpPr/>
                <p:nvPr/>
              </p:nvSpPr>
              <p:spPr>
                <a:xfrm>
                  <a:off x="4917121" y="460178"/>
                  <a:ext cx="1860021" cy="867834"/>
                </a:xfrm>
                <a:prstGeom prst="flowChartDecision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b="1" dirty="0">
                      <a:solidFill>
                        <a:srgbClr val="70AD47">
                          <a:lumMod val="50000"/>
                        </a:srgbClr>
                      </a:solidFill>
                    </a:rPr>
                    <a:t>Vedtak</a:t>
                  </a:r>
                </a:p>
              </p:txBody>
            </p:sp>
            <p:grpSp>
              <p:nvGrpSpPr>
                <p:cNvPr id="25" name="Gruppe 24"/>
                <p:cNvGrpSpPr/>
                <p:nvPr/>
              </p:nvGrpSpPr>
              <p:grpSpPr>
                <a:xfrm>
                  <a:off x="5668947" y="3898354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23" name="Pil ned 2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4" name="Pil opp 2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6" name="Gruppe 25"/>
                <p:cNvGrpSpPr/>
                <p:nvPr/>
              </p:nvGrpSpPr>
              <p:grpSpPr>
                <a:xfrm>
                  <a:off x="5668947" y="254425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27" name="Pil ned 26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8" name="Pil opp 27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9" name="Gruppe 28"/>
                <p:cNvGrpSpPr/>
                <p:nvPr/>
              </p:nvGrpSpPr>
              <p:grpSpPr>
                <a:xfrm>
                  <a:off x="5668947" y="119153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30" name="Pil ned 29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1" name="Pil opp 30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5" name="TekstSylinder 44"/>
                <p:cNvSpPr txBox="1"/>
                <p:nvPr/>
              </p:nvSpPr>
              <p:spPr>
                <a:xfrm rot="5400000">
                  <a:off x="5644450" y="3196135"/>
                  <a:ext cx="3367930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 jurister</a:t>
                  </a:r>
                </a:p>
              </p:txBody>
            </p:sp>
            <p:sp>
              <p:nvSpPr>
                <p:cNvPr id="46" name="Venstre klammeparentes 45"/>
                <p:cNvSpPr/>
                <p:nvPr/>
              </p:nvSpPr>
              <p:spPr>
                <a:xfrm flipH="1">
                  <a:off x="6837403" y="460178"/>
                  <a:ext cx="192273" cy="4905041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9" name="Gruppe 68"/>
              <p:cNvGrpSpPr/>
              <p:nvPr/>
            </p:nvGrpSpPr>
            <p:grpSpPr>
              <a:xfrm rot="10800000">
                <a:off x="4732957" y="1488732"/>
                <a:ext cx="400108" cy="2409622"/>
                <a:chOff x="9960137" y="1288707"/>
                <a:chExt cx="400108" cy="2409622"/>
              </a:xfrm>
            </p:grpSpPr>
            <p:sp>
              <p:nvSpPr>
                <p:cNvPr id="66" name="TekstSylinder 65"/>
                <p:cNvSpPr txBox="1"/>
                <p:nvPr/>
              </p:nvSpPr>
              <p:spPr>
                <a:xfrm rot="5400000">
                  <a:off x="9479620" y="2326190"/>
                  <a:ext cx="1361142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Verifisering </a:t>
                  </a:r>
                </a:p>
              </p:txBody>
            </p:sp>
            <p:cxnSp>
              <p:nvCxnSpPr>
                <p:cNvPr id="67" name="Rett pil 66"/>
                <p:cNvCxnSpPr/>
                <p:nvPr/>
              </p:nvCxnSpPr>
              <p:spPr>
                <a:xfrm rot="10800000" flipH="1" flipV="1">
                  <a:off x="10145729" y="3098976"/>
                  <a:ext cx="2479" cy="599353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Rett pil 67"/>
                <p:cNvCxnSpPr/>
                <p:nvPr/>
              </p:nvCxnSpPr>
              <p:spPr>
                <a:xfrm rot="10800000" flipH="1">
                  <a:off x="10145729" y="1288707"/>
                  <a:ext cx="2479" cy="65760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" name="TekstSylinder 18"/>
          <p:cNvSpPr txBox="1"/>
          <p:nvPr/>
        </p:nvSpPr>
        <p:spPr>
          <a:xfrm rot="5400000">
            <a:off x="1177300" y="64174"/>
            <a:ext cx="1431161" cy="339189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Transformering: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Fra rettskilder til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beslutningsstøttesystem</a:t>
            </a:r>
          </a:p>
        </p:txBody>
      </p:sp>
      <p:sp>
        <p:nvSpPr>
          <p:cNvPr id="71" name="TekstSylinder 70"/>
          <p:cNvSpPr txBox="1"/>
          <p:nvPr/>
        </p:nvSpPr>
        <p:spPr>
          <a:xfrm>
            <a:off x="132313" y="2807008"/>
            <a:ext cx="3544175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Fastsetter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hvilke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i="1" dirty="0" err="1">
                <a:solidFill>
                  <a:prstClr val="black"/>
                </a:solidFill>
                <a:latin typeface="Calibri" panose="020F0502020204030204"/>
              </a:rPr>
              <a:t>saksopplysninger</a:t>
            </a:r>
            <a:endParaRPr lang="en-GB" sz="1650" i="1" dirty="0">
              <a:solidFill>
                <a:prstClr val="black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som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er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relevante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og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hvordan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disse</a:t>
            </a:r>
            <a:endParaRPr lang="en-GB" sz="1650" dirty="0">
              <a:solidFill>
                <a:prstClr val="black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opplysningene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kan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komme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til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uttrykk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rettsanvendelse</a:t>
            </a:r>
            <a:endParaRPr lang="en-GB" sz="16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TekstSylinder 71"/>
          <p:cNvSpPr txBox="1"/>
          <p:nvPr/>
        </p:nvSpPr>
        <p:spPr>
          <a:xfrm>
            <a:off x="156551" y="4080109"/>
            <a:ext cx="3495697" cy="13619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Fastsetter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hvordan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disse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opplysningene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skal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behandles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for å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komme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frem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til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et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rettsriktig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vedtak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(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prøving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av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i="1" dirty="0" err="1">
                <a:solidFill>
                  <a:prstClr val="black"/>
                </a:solidFill>
                <a:latin typeface="Calibri" panose="020F0502020204030204"/>
              </a:rPr>
              <a:t>vilkår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og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utførelse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av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i="1" dirty="0" err="1">
                <a:solidFill>
                  <a:prstClr val="black"/>
                </a:solidFill>
                <a:latin typeface="Calibri" panose="020F0502020204030204"/>
              </a:rPr>
              <a:t>beregninger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660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chemeClr val="accent2"/>
                </a:solidFill>
              </a:rPr>
              <a:t>Oversikt over hovedelementene i en automatisert rettslig beslutningsprosess</a:t>
            </a:r>
            <a:endParaRPr lang="nb-NO" altLang="nb-NO" sz="320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54375" y="4189413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375" y="4570413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49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3575" y="2665413"/>
            <a:ext cx="2438400" cy="2408237"/>
            <a:chOff x="336" y="1296"/>
            <a:chExt cx="1536" cy="1517"/>
          </a:xfrm>
        </p:grpSpPr>
        <p:sp>
          <p:nvSpPr>
            <p:cNvPr id="718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2339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/>
          <p:cNvSpPr>
            <a:spLocks/>
          </p:cNvSpPr>
          <p:nvPr/>
        </p:nvSpPr>
        <p:spPr bwMode="auto">
          <a:xfrm>
            <a:off x="4953000" y="5638800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3087" name="AutoShape 15"/>
          <p:cNvSpPr>
            <a:spLocks/>
          </p:cNvSpPr>
          <p:nvPr/>
        </p:nvSpPr>
        <p:spPr bwMode="auto">
          <a:xfrm>
            <a:off x="685800" y="5562600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60725" y="1868488"/>
            <a:ext cx="1006475" cy="1027112"/>
            <a:chOff x="2054" y="1177"/>
            <a:chExt cx="634" cy="647"/>
          </a:xfrm>
        </p:grpSpPr>
        <p:sp>
          <p:nvSpPr>
            <p:cNvPr id="7185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685800" y="1600200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900"/>
              <a:t>Uriktige data =&gt; uriktige vedtak</a:t>
            </a: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2286000" y="5638800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Uriktige operasjoner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=&gt; uriktige vedtak,</a:t>
            </a:r>
            <a:endParaRPr lang="nb-NO" altLang="nb-NO" sz="2400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01975" y="3503613"/>
            <a:ext cx="3048000" cy="1828800"/>
            <a:chOff x="2016" y="1824"/>
            <a:chExt cx="1920" cy="1152"/>
          </a:xfrm>
        </p:grpSpPr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5" grpId="0" animBg="1"/>
      <p:bldP spid="3086" grpId="0" animBg="1" autoUpdateAnimBg="0"/>
      <p:bldP spid="3087" grpId="0" animBg="1" autoUpdateAnimBg="0"/>
      <p:bldP spid="3091" grpId="0" animBg="1" autoUpdateAnimBg="0"/>
      <p:bldP spid="309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chemeClr val="accent2"/>
                </a:solidFill>
              </a:rPr>
              <a:t>Identifisering av de opplysninger som skal inngå i saksbehandlingen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267200" y="1752600"/>
            <a:ext cx="2514600" cy="838200"/>
            <a:chOff x="2688" y="1104"/>
            <a:chExt cx="1584" cy="528"/>
          </a:xfrm>
        </p:grpSpPr>
        <p:sp>
          <p:nvSpPr>
            <p:cNvPr id="8210" name="Text Box 4"/>
            <p:cNvSpPr txBox="1">
              <a:spLocks noChangeArrowheads="1"/>
            </p:cNvSpPr>
            <p:nvPr/>
          </p:nvSpPr>
          <p:spPr bwMode="auto">
            <a:xfrm>
              <a:off x="2736" y="1248"/>
              <a:ext cx="15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identifikasjon</a:t>
              </a:r>
            </a:p>
          </p:txBody>
        </p:sp>
        <p:sp>
          <p:nvSpPr>
            <p:cNvPr id="8211" name="AutoShape 9"/>
            <p:cNvSpPr>
              <a:spLocks noChangeArrowheads="1"/>
            </p:cNvSpPr>
            <p:nvPr/>
          </p:nvSpPr>
          <p:spPr bwMode="auto">
            <a:xfrm>
              <a:off x="2688" y="1104"/>
              <a:ext cx="1584" cy="528"/>
            </a:xfrm>
            <a:prstGeom prst="wedgeEllipseCallout">
              <a:avLst>
                <a:gd name="adj1" fmla="val -107009"/>
                <a:gd name="adj2" fmla="val 918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419600" y="2667000"/>
            <a:ext cx="1676400" cy="838200"/>
            <a:chOff x="2736" y="1632"/>
            <a:chExt cx="1056" cy="528"/>
          </a:xfrm>
        </p:grpSpPr>
        <p:sp>
          <p:nvSpPr>
            <p:cNvPr id="8208" name="Text Box 5"/>
            <p:cNvSpPr txBox="1">
              <a:spLocks noChangeArrowheads="1"/>
            </p:cNvSpPr>
            <p:nvPr/>
          </p:nvSpPr>
          <p:spPr bwMode="auto">
            <a:xfrm>
              <a:off x="2784" y="1776"/>
              <a:ext cx="9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alder</a:t>
              </a:r>
            </a:p>
          </p:txBody>
        </p:sp>
        <p:sp>
          <p:nvSpPr>
            <p:cNvPr id="8209" name="AutoShape 10"/>
            <p:cNvSpPr>
              <a:spLocks noChangeArrowheads="1"/>
            </p:cNvSpPr>
            <p:nvPr/>
          </p:nvSpPr>
          <p:spPr bwMode="auto">
            <a:xfrm>
              <a:off x="2736" y="1632"/>
              <a:ext cx="1056" cy="528"/>
            </a:xfrm>
            <a:prstGeom prst="wedgeEllipseCallout">
              <a:avLst>
                <a:gd name="adj1" fmla="val -87500"/>
                <a:gd name="adj2" fmla="val -1079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91000" y="3581400"/>
            <a:ext cx="2286000" cy="533400"/>
            <a:chOff x="2496" y="2256"/>
            <a:chExt cx="1440" cy="336"/>
          </a:xfrm>
        </p:grpSpPr>
        <p:sp>
          <p:nvSpPr>
            <p:cNvPr id="8205" name="Text Box 6"/>
            <p:cNvSpPr txBox="1">
              <a:spLocks noChangeArrowheads="1"/>
            </p:cNvSpPr>
            <p:nvPr/>
          </p:nvSpPr>
          <p:spPr bwMode="auto">
            <a:xfrm>
              <a:off x="2784" y="2304"/>
              <a:ext cx="10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bosted</a:t>
              </a:r>
            </a:p>
          </p:txBody>
        </p:sp>
        <p:sp>
          <p:nvSpPr>
            <p:cNvPr id="8206" name="AutoShape 11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13125"/>
                <a:gd name="adj2" fmla="val -114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8207" name="AutoShape 12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33056"/>
                <a:gd name="adj2" fmla="val 189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343400" y="4419600"/>
            <a:ext cx="3479800" cy="685800"/>
            <a:chOff x="2928" y="2928"/>
            <a:chExt cx="2192" cy="432"/>
          </a:xfrm>
        </p:grpSpPr>
        <p:sp>
          <p:nvSpPr>
            <p:cNvPr id="8203" name="Text Box 7"/>
            <p:cNvSpPr txBox="1">
              <a:spLocks noChangeArrowheads="1"/>
            </p:cNvSpPr>
            <p:nvPr/>
          </p:nvSpPr>
          <p:spPr bwMode="auto">
            <a:xfrm>
              <a:off x="2976" y="3024"/>
              <a:ext cx="21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bruk av barnehageplass</a:t>
              </a:r>
            </a:p>
          </p:txBody>
        </p:sp>
        <p:sp>
          <p:nvSpPr>
            <p:cNvPr id="8204" name="AutoShape 13"/>
            <p:cNvSpPr>
              <a:spLocks noChangeArrowheads="1"/>
            </p:cNvSpPr>
            <p:nvPr/>
          </p:nvSpPr>
          <p:spPr bwMode="auto">
            <a:xfrm>
              <a:off x="2928" y="2928"/>
              <a:ext cx="2160" cy="432"/>
            </a:xfrm>
            <a:prstGeom prst="wedgeEllipseCallout">
              <a:avLst>
                <a:gd name="adj1" fmla="val -126435"/>
                <a:gd name="adj2" fmla="val -1423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4343400" y="5562600"/>
            <a:ext cx="3200400" cy="533400"/>
            <a:chOff x="2736" y="3504"/>
            <a:chExt cx="2016" cy="336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2832" y="3552"/>
              <a:ext cx="17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Barnehagens finansiering</a:t>
              </a:r>
            </a:p>
          </p:txBody>
        </p:sp>
        <p:sp>
          <p:nvSpPr>
            <p:cNvPr id="8202" name="AutoShape 18"/>
            <p:cNvSpPr>
              <a:spLocks noChangeArrowheads="1"/>
            </p:cNvSpPr>
            <p:nvPr/>
          </p:nvSpPr>
          <p:spPr bwMode="auto">
            <a:xfrm>
              <a:off x="2736" y="3504"/>
              <a:ext cx="2016" cy="336"/>
            </a:xfrm>
            <a:prstGeom prst="wedgeEllipseCallout">
              <a:avLst>
                <a:gd name="adj1" fmla="val -133583"/>
                <a:gd name="adj2" fmla="val -33006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2400"/>
            <a:ext cx="8208912" cy="8382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Identifisering av de operasjoner som skal utføres</a:t>
            </a:r>
            <a:endParaRPr lang="nb-NO" altLang="nb-NO" sz="320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3725" y="1031875"/>
            <a:ext cx="7231063" cy="812800"/>
            <a:chOff x="374" y="650"/>
            <a:chExt cx="4555" cy="512"/>
          </a:xfrm>
        </p:grpSpPr>
        <p:sp>
          <p:nvSpPr>
            <p:cNvPr id="9227" name="Text Box 3"/>
            <p:cNvSpPr txBox="1">
              <a:spLocks noChangeArrowheads="1"/>
            </p:cNvSpPr>
            <p:nvPr/>
          </p:nvSpPr>
          <p:spPr bwMode="auto">
            <a:xfrm>
              <a:off x="374" y="650"/>
              <a:ext cx="20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Særlig viktig å lete etter:</a:t>
              </a:r>
            </a:p>
          </p:txBody>
        </p:sp>
        <p:sp>
          <p:nvSpPr>
            <p:cNvPr id="9228" name="Text Box 4"/>
            <p:cNvSpPr txBox="1">
              <a:spLocks noChangeArrowheads="1"/>
            </p:cNvSpPr>
            <p:nvPr/>
          </p:nvSpPr>
          <p:spPr bwMode="auto">
            <a:xfrm>
              <a:off x="384" y="912"/>
              <a:ext cx="45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nb-NO" altLang="nb-NO" sz="2000">
                  <a:solidFill>
                    <a:srgbClr val="002060"/>
                  </a:solidFill>
                </a:rPr>
                <a:t> Regler som gir anvisning på prøving av vilkår (logiske operasjoner)</a:t>
              </a:r>
            </a:p>
          </p:txBody>
        </p:sp>
      </p:grp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1828800"/>
            <a:ext cx="70723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2000">
                <a:solidFill>
                  <a:srgbClr val="C00000"/>
                </a:solidFill>
              </a:rPr>
              <a:t> Regler som gir anvisning på beregninger (aritmetiske operasjoner)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495800" y="2209800"/>
            <a:ext cx="42672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[fra § 7 Kontantstøttens størrelse]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“Dersom barnet gjør bruk av barnehageplass som det ytes statlig driftstilskudd for, og det er skriftlig avtalt redusert oppholdstid, ytes delvis kontantstøtte som følger: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a. Med 80 prosent av full kontantstøtte når det er avtalt oppholdstid til og med 8 timer per uke.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b. Med 60 prosent av full kontantstøtte når det er avtalt oppholdstid fra og med 9 til og med 16 timer per uke. 	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c. Med 40 prosent av full kontantstøtte når det er avtalt oppholdstid fra og med 17 til og med 24 timer per uke.” [osv]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143000" y="3581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2514600" y="4724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2286000" y="57150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3276600"/>
            <a:ext cx="2286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2" grpId="0" autoUpdateAnimBg="0"/>
      <p:bldP spid="6154" grpId="0" animBg="1"/>
      <p:bldP spid="6157" grpId="0" animBg="1"/>
      <p:bldP spid="6158" grpId="0" animBg="1"/>
      <p:bldP spid="6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Kort om hva transformering av rettskilder er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" y="811213"/>
            <a:ext cx="6765925" cy="1989137"/>
            <a:chOff x="384" y="511"/>
            <a:chExt cx="4262" cy="1253"/>
          </a:xfrm>
        </p:grpSpPr>
        <p:sp>
          <p:nvSpPr>
            <p:cNvPr id="6155" name="Rectangle 3"/>
            <p:cNvSpPr>
              <a:spLocks noChangeArrowheads="1"/>
            </p:cNvSpPr>
            <p:nvPr/>
          </p:nvSpPr>
          <p:spPr bwMode="auto">
            <a:xfrm>
              <a:off x="384" y="511"/>
              <a:ext cx="41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Utgangspunktet er regler uttrykt ved hjelp av “naturlig norsk”...</a:t>
              </a:r>
            </a:p>
          </p:txBody>
        </p:sp>
        <p:pic>
          <p:nvPicPr>
            <p:cNvPr id="615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6" t="7896" r="5876"/>
            <a:stretch>
              <a:fillRect/>
            </a:stretch>
          </p:blipFill>
          <p:spPr bwMode="auto">
            <a:xfrm>
              <a:off x="1248" y="720"/>
              <a:ext cx="3398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09600" y="3021013"/>
            <a:ext cx="6781800" cy="2049462"/>
            <a:chOff x="384" y="1903"/>
            <a:chExt cx="4272" cy="1291"/>
          </a:xfrm>
        </p:grpSpPr>
        <p:sp>
          <p:nvSpPr>
            <p:cNvPr id="6153" name="Text Box 5"/>
            <p:cNvSpPr txBox="1">
              <a:spLocks noChangeArrowheads="1"/>
            </p:cNvSpPr>
            <p:nvPr/>
          </p:nvSpPr>
          <p:spPr bwMode="auto">
            <a:xfrm>
              <a:off x="384" y="1903"/>
              <a:ext cx="34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som skal fortolkes og uttrykkes som programkode ...</a:t>
              </a:r>
            </a:p>
          </p:txBody>
        </p:sp>
        <p:pic>
          <p:nvPicPr>
            <p:cNvPr id="61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2160"/>
              <a:ext cx="3456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46125" y="5119688"/>
            <a:ext cx="7118350" cy="992187"/>
            <a:chOff x="470" y="3225"/>
            <a:chExt cx="4484" cy="625"/>
          </a:xfrm>
        </p:grpSpPr>
        <p:sp>
          <p:nvSpPr>
            <p:cNvPr id="6150" name="Text Box 7"/>
            <p:cNvSpPr txBox="1">
              <a:spLocks noChangeArrowheads="1"/>
            </p:cNvSpPr>
            <p:nvPr/>
          </p:nvSpPr>
          <p:spPr bwMode="auto">
            <a:xfrm>
              <a:off x="470" y="3225"/>
              <a:ext cx="44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Transformingen innebærer med andre ord at vi fortolker en flertydig</a:t>
              </a:r>
            </a:p>
          </p:txBody>
        </p:sp>
        <p:sp>
          <p:nvSpPr>
            <p:cNvPr id="6151" name="Text Box 8"/>
            <p:cNvSpPr txBox="1">
              <a:spLocks noChangeArrowheads="1"/>
            </p:cNvSpPr>
            <p:nvPr/>
          </p:nvSpPr>
          <p:spPr bwMode="auto">
            <a:xfrm>
              <a:off x="480" y="3408"/>
              <a:ext cx="371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tekst og gjør den om til et sett av entydige instruksjoner,</a:t>
              </a:r>
            </a:p>
          </p:txBody>
        </p:sp>
        <p:sp>
          <p:nvSpPr>
            <p:cNvPr id="6152" name="Text Box 9"/>
            <p:cNvSpPr txBox="1">
              <a:spLocks noChangeArrowheads="1"/>
            </p:cNvSpPr>
            <p:nvPr/>
          </p:nvSpPr>
          <p:spPr bwMode="auto">
            <a:xfrm>
              <a:off x="480" y="3600"/>
              <a:ext cx="39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uttrykt ved hjelp av et programmeringsspråk (formelt språk).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2893" y="332656"/>
            <a:ext cx="7772400" cy="11430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Hva er hovedproblemene i forbindelse med transformeringen?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2893" y="2420888"/>
            <a:ext cx="7772400" cy="2298700"/>
          </a:xfrm>
        </p:spPr>
        <p:txBody>
          <a:bodyPr/>
          <a:lstStyle/>
          <a:p>
            <a:r>
              <a:rPr lang="nb-NO" altLang="nb-NO" sz="2200" dirty="0"/>
              <a:t>Uriktige fortolkninger</a:t>
            </a:r>
          </a:p>
          <a:p>
            <a:r>
              <a:rPr lang="nb-NO" altLang="nb-NO" sz="2200" dirty="0"/>
              <a:t>Tvilsomme fortolkninger</a:t>
            </a:r>
          </a:p>
          <a:p>
            <a:r>
              <a:rPr lang="nb-NO" altLang="nb-NO" sz="2200" dirty="0"/>
              <a:t>Nye regler som kun finnes i programkoden («hvite flekker»)</a:t>
            </a:r>
          </a:p>
          <a:p>
            <a:r>
              <a:rPr lang="nb-NO" altLang="nb-NO" sz="2200" dirty="0"/>
              <a:t>Manglende rettslig dokumentasjon og legalitetskontroll, </a:t>
            </a:r>
            <a:r>
              <a:rPr lang="nb-NO" altLang="nb-NO" sz="2200" dirty="0" err="1"/>
              <a:t>jf</a:t>
            </a:r>
            <a:r>
              <a:rPr lang="nb-NO" altLang="nb-NO" sz="2200" dirty="0"/>
              <a:t> rettssikkerhetsprinsippet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24936" cy="1419225"/>
          </a:xfrm>
        </p:spPr>
        <p:txBody>
          <a:bodyPr/>
          <a:lstStyle/>
          <a:p>
            <a:r>
              <a:rPr lang="en-GB" altLang="nb-NO" sz="3000" dirty="0" err="1">
                <a:solidFill>
                  <a:srgbClr val="0000CC"/>
                </a:solidFill>
              </a:rPr>
              <a:t>Noen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sammenhenger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mellom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automatisert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retts-anvendelse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og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styringsidealene</a:t>
            </a:r>
            <a:r>
              <a:rPr lang="en-GB" altLang="nb-NO" sz="3000" dirty="0">
                <a:solidFill>
                  <a:srgbClr val="0000CC"/>
                </a:solidFill>
              </a:rPr>
              <a:t> vi </a:t>
            </a:r>
            <a:r>
              <a:rPr lang="en-GB" altLang="nb-NO" sz="3000" dirty="0" err="1">
                <a:solidFill>
                  <a:srgbClr val="0000CC"/>
                </a:solidFill>
              </a:rPr>
              <a:t>drøfter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i</a:t>
            </a:r>
            <a:r>
              <a:rPr lang="en-GB" altLang="nb-NO" sz="3000" dirty="0">
                <a:solidFill>
                  <a:srgbClr val="0000CC"/>
                </a:solidFill>
              </a:rPr>
              <a:t> FINF1001</a:t>
            </a:r>
          </a:p>
        </p:txBody>
      </p:sp>
      <p:sp>
        <p:nvSpPr>
          <p:cNvPr id="12291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4896544"/>
          </a:xfrm>
        </p:spPr>
        <p:txBody>
          <a:bodyPr>
            <a:normAutofit fontScale="85000" lnSpcReduction="20000"/>
          </a:bodyPr>
          <a:lstStyle/>
          <a:p>
            <a:r>
              <a:rPr lang="en-GB" altLang="nb-NO" sz="2400" dirty="0" err="1">
                <a:solidFill>
                  <a:srgbClr val="0000FF"/>
                </a:solidFill>
              </a:rPr>
              <a:t>Rettssikkerhet</a:t>
            </a:r>
            <a:r>
              <a:rPr lang="en-GB" altLang="nb-NO" sz="2400" dirty="0">
                <a:solidFill>
                  <a:srgbClr val="0000FF"/>
                </a:solidFill>
              </a:rPr>
              <a:t> (</a:t>
            </a:r>
            <a:r>
              <a:rPr lang="en-GB" altLang="nb-NO" sz="2400" dirty="0" err="1">
                <a:solidFill>
                  <a:srgbClr val="0000FF"/>
                </a:solidFill>
              </a:rPr>
              <a:t>bl.a</a:t>
            </a:r>
            <a:r>
              <a:rPr lang="en-GB" altLang="nb-NO" sz="2400" dirty="0">
                <a:solidFill>
                  <a:srgbClr val="0000FF"/>
                </a:solidFill>
              </a:rPr>
              <a:t>.):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Blir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rettsanvendelsen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riktig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Hvordan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må</a:t>
            </a:r>
            <a:r>
              <a:rPr lang="en-GB" altLang="nb-NO" sz="2000" dirty="0">
                <a:solidFill>
                  <a:srgbClr val="0000FF"/>
                </a:solidFill>
              </a:rPr>
              <a:t> vi </a:t>
            </a:r>
            <a:r>
              <a:rPr lang="en-GB" altLang="nb-NO" sz="2000" dirty="0" err="1">
                <a:solidFill>
                  <a:srgbClr val="0000FF"/>
                </a:solidFill>
              </a:rPr>
              <a:t>gå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fram</a:t>
            </a:r>
            <a:r>
              <a:rPr lang="en-GB" altLang="nb-NO" sz="2000" dirty="0">
                <a:solidFill>
                  <a:srgbClr val="0000FF"/>
                </a:solidFill>
              </a:rPr>
              <a:t> for å </a:t>
            </a:r>
            <a:r>
              <a:rPr lang="en-GB" altLang="nb-NO" sz="2000" dirty="0" err="1">
                <a:solidFill>
                  <a:srgbClr val="0000FF"/>
                </a:solidFill>
              </a:rPr>
              <a:t>få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rettsriktige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systemer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Blir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rettsanvendelsen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mer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forutberegnelig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Upartisk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og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uhildet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saksbehandling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Hensynsfull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og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rask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saksbehandling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Umyndiggjørende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endParaRPr lang="en-GB" altLang="nb-NO" sz="2000" dirty="0">
              <a:solidFill>
                <a:srgbClr val="0000FF"/>
              </a:solidFill>
            </a:endParaRPr>
          </a:p>
          <a:p>
            <a:r>
              <a:rPr lang="en-GB" altLang="nb-NO" sz="2400" dirty="0" err="1">
                <a:solidFill>
                  <a:srgbClr val="C00000"/>
                </a:solidFill>
              </a:rPr>
              <a:t>Personvern</a:t>
            </a:r>
            <a:r>
              <a:rPr lang="en-GB" altLang="nb-NO" sz="2400" dirty="0">
                <a:solidFill>
                  <a:srgbClr val="C00000"/>
                </a:solidFill>
              </a:rPr>
              <a:t> (</a:t>
            </a:r>
            <a:r>
              <a:rPr lang="en-GB" altLang="nb-NO" sz="2400" dirty="0" err="1">
                <a:solidFill>
                  <a:srgbClr val="C00000"/>
                </a:solidFill>
              </a:rPr>
              <a:t>bl.a</a:t>
            </a:r>
            <a:r>
              <a:rPr lang="en-GB" altLang="nb-NO" sz="2400" dirty="0">
                <a:solidFill>
                  <a:srgbClr val="C00000"/>
                </a:solidFill>
              </a:rPr>
              <a:t>.):</a:t>
            </a:r>
          </a:p>
          <a:p>
            <a:pPr lvl="1"/>
            <a:r>
              <a:rPr lang="en-GB" altLang="nb-NO" sz="2000" dirty="0">
                <a:solidFill>
                  <a:srgbClr val="C00000"/>
                </a:solidFill>
              </a:rPr>
              <a:t>I </a:t>
            </a:r>
            <a:r>
              <a:rPr lang="en-GB" altLang="nb-NO" sz="2000" dirty="0" err="1">
                <a:solidFill>
                  <a:srgbClr val="C00000"/>
                </a:solidFill>
              </a:rPr>
              <a:t>hvilken</a:t>
            </a:r>
            <a:r>
              <a:rPr lang="en-GB" altLang="nb-NO" sz="2000" dirty="0">
                <a:solidFill>
                  <a:srgbClr val="C00000"/>
                </a:solidFill>
              </a:rPr>
              <a:t> grad </a:t>
            </a:r>
            <a:r>
              <a:rPr lang="en-GB" altLang="nb-NO" sz="2000" dirty="0" err="1">
                <a:solidFill>
                  <a:srgbClr val="C00000"/>
                </a:solidFill>
              </a:rPr>
              <a:t>og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på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hvilken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måte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kan</a:t>
            </a:r>
            <a:r>
              <a:rPr lang="en-GB" altLang="nb-NO" sz="2000" dirty="0">
                <a:solidFill>
                  <a:srgbClr val="C00000"/>
                </a:solidFill>
              </a:rPr>
              <a:t> vi </a:t>
            </a:r>
            <a:r>
              <a:rPr lang="en-GB" altLang="nb-NO" sz="2000" dirty="0" err="1">
                <a:solidFill>
                  <a:srgbClr val="C00000"/>
                </a:solidFill>
              </a:rPr>
              <a:t>skjønne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hvilke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opplysninger</a:t>
            </a:r>
            <a:r>
              <a:rPr lang="en-GB" altLang="nb-NO" sz="2000" dirty="0">
                <a:solidFill>
                  <a:srgbClr val="C00000"/>
                </a:solidFill>
              </a:rPr>
              <a:t> om </a:t>
            </a:r>
            <a:r>
              <a:rPr lang="en-GB" altLang="nb-NO" sz="2000" dirty="0" err="1">
                <a:solidFill>
                  <a:srgbClr val="C00000"/>
                </a:solidFill>
              </a:rPr>
              <a:t>oss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som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blir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behandlet</a:t>
            </a:r>
            <a:r>
              <a:rPr lang="en-GB" altLang="nb-NO" sz="2000" dirty="0">
                <a:solidFill>
                  <a:srgbClr val="C00000"/>
                </a:solidFill>
              </a:rPr>
              <a:t>?  (</a:t>
            </a:r>
            <a:r>
              <a:rPr lang="en-GB" altLang="nb-NO" sz="2000" dirty="0" err="1">
                <a:solidFill>
                  <a:srgbClr val="C00000"/>
                </a:solidFill>
              </a:rPr>
              <a:t>jf</a:t>
            </a:r>
            <a:r>
              <a:rPr lang="en-GB" altLang="nb-NO" sz="2000" dirty="0">
                <a:solidFill>
                  <a:srgbClr val="C00000"/>
                </a:solidFill>
              </a:rPr>
              <a:t>. </a:t>
            </a:r>
            <a:r>
              <a:rPr lang="en-GB" altLang="nb-NO" sz="2000" dirty="0" err="1">
                <a:solidFill>
                  <a:srgbClr val="C00000"/>
                </a:solidFill>
              </a:rPr>
              <a:t>Interessen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innsyn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og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kunnskap</a:t>
            </a:r>
            <a:r>
              <a:rPr lang="en-GB" altLang="nb-NO" sz="2000" dirty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en-GB" altLang="nb-NO" sz="2000" dirty="0" err="1">
                <a:solidFill>
                  <a:srgbClr val="C00000"/>
                </a:solidFill>
              </a:rPr>
              <a:t>Blir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interessen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selvbestemmelse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ivaretatt</a:t>
            </a:r>
            <a:r>
              <a:rPr lang="en-GB" altLang="nb-NO" sz="2000" dirty="0">
                <a:solidFill>
                  <a:srgbClr val="C00000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C00000"/>
                </a:solidFill>
              </a:rPr>
              <a:t>Er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opplysningene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riktige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og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oppdaterte</a:t>
            </a:r>
            <a:r>
              <a:rPr lang="en-GB" altLang="nb-NO" sz="2000" dirty="0">
                <a:solidFill>
                  <a:srgbClr val="C00000"/>
                </a:solidFill>
              </a:rPr>
              <a:t>?</a:t>
            </a:r>
          </a:p>
          <a:p>
            <a:pPr marL="457200" lvl="1" indent="0">
              <a:buNone/>
            </a:pPr>
            <a:endParaRPr lang="en-GB" altLang="nb-NO" sz="2000" dirty="0">
              <a:solidFill>
                <a:srgbClr val="C00000"/>
              </a:solidFill>
            </a:endParaRPr>
          </a:p>
          <a:p>
            <a:r>
              <a:rPr lang="en-GB" altLang="nb-NO" sz="2400" dirty="0" err="1">
                <a:solidFill>
                  <a:srgbClr val="6600CC"/>
                </a:solidFill>
              </a:rPr>
              <a:t>Offentlighet</a:t>
            </a:r>
            <a:r>
              <a:rPr lang="en-GB" altLang="nb-NO" sz="2400" dirty="0">
                <a:solidFill>
                  <a:srgbClr val="6600CC"/>
                </a:solidFill>
              </a:rPr>
              <a:t> (</a:t>
            </a:r>
            <a:r>
              <a:rPr lang="en-GB" altLang="nb-NO" sz="2400" dirty="0" err="1">
                <a:solidFill>
                  <a:srgbClr val="6600CC"/>
                </a:solidFill>
              </a:rPr>
              <a:t>bl.a</a:t>
            </a:r>
            <a:r>
              <a:rPr lang="en-GB" altLang="nb-NO" sz="2400" dirty="0">
                <a:solidFill>
                  <a:srgbClr val="6600CC"/>
                </a:solidFill>
              </a:rPr>
              <a:t>.):</a:t>
            </a:r>
          </a:p>
          <a:p>
            <a:pPr lvl="1"/>
            <a:r>
              <a:rPr lang="en-GB" altLang="nb-NO" sz="2000" dirty="0" err="1">
                <a:solidFill>
                  <a:srgbClr val="6600CC"/>
                </a:solidFill>
              </a:rPr>
              <a:t>Hvordan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kan</a:t>
            </a:r>
            <a:r>
              <a:rPr lang="en-GB" altLang="nb-NO" sz="2000" dirty="0">
                <a:solidFill>
                  <a:srgbClr val="6600CC"/>
                </a:solidFill>
              </a:rPr>
              <a:t> vi </a:t>
            </a:r>
            <a:r>
              <a:rPr lang="en-GB" altLang="nb-NO" sz="2000" dirty="0" err="1">
                <a:solidFill>
                  <a:srgbClr val="6600CC"/>
                </a:solidFill>
              </a:rPr>
              <a:t>få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tilgang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til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kunnskap</a:t>
            </a:r>
            <a:r>
              <a:rPr lang="en-GB" altLang="nb-NO" sz="2000" dirty="0">
                <a:solidFill>
                  <a:srgbClr val="6600CC"/>
                </a:solidFill>
              </a:rPr>
              <a:t> om </a:t>
            </a:r>
            <a:r>
              <a:rPr lang="en-GB" altLang="nb-NO" sz="2000" dirty="0" err="1">
                <a:solidFill>
                  <a:srgbClr val="6600CC"/>
                </a:solidFill>
              </a:rPr>
              <a:t>hva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systemene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gjør</a:t>
            </a:r>
            <a:r>
              <a:rPr lang="en-GB" altLang="nb-NO" sz="2000" dirty="0">
                <a:solidFill>
                  <a:srgbClr val="6600CC"/>
                </a:solidFill>
              </a:rPr>
              <a:t>? (</a:t>
            </a:r>
            <a:r>
              <a:rPr lang="en-GB" altLang="nb-NO" sz="2000" dirty="0" err="1">
                <a:solidFill>
                  <a:srgbClr val="6600CC"/>
                </a:solidFill>
              </a:rPr>
              <a:t>jf</a:t>
            </a:r>
            <a:r>
              <a:rPr lang="en-GB" altLang="nb-NO" sz="2000" dirty="0">
                <a:solidFill>
                  <a:srgbClr val="6600CC"/>
                </a:solidFill>
              </a:rPr>
              <a:t>. “</a:t>
            </a:r>
            <a:r>
              <a:rPr lang="en-GB" altLang="nb-NO" sz="2000" dirty="0" err="1">
                <a:solidFill>
                  <a:srgbClr val="6600CC"/>
                </a:solidFill>
              </a:rPr>
              <a:t>svart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boks</a:t>
            </a:r>
            <a:r>
              <a:rPr lang="en-GB" altLang="nb-NO" sz="2000" dirty="0">
                <a:solidFill>
                  <a:srgbClr val="6600CC"/>
                </a:solidFill>
              </a:rPr>
              <a:t>”)</a:t>
            </a:r>
          </a:p>
          <a:p>
            <a:pPr lvl="1"/>
            <a:r>
              <a:rPr lang="en-GB" altLang="nb-NO" sz="2000" dirty="0" err="1">
                <a:solidFill>
                  <a:srgbClr val="6600CC"/>
                </a:solidFill>
              </a:rPr>
              <a:t>Hvordan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kan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spørsmål</a:t>
            </a:r>
            <a:r>
              <a:rPr lang="en-GB" altLang="nb-NO" sz="2000" dirty="0">
                <a:solidFill>
                  <a:srgbClr val="6600CC"/>
                </a:solidFill>
              </a:rPr>
              <a:t> om </a:t>
            </a:r>
            <a:r>
              <a:rPr lang="en-GB" altLang="nb-NO" sz="2000" dirty="0" err="1">
                <a:solidFill>
                  <a:srgbClr val="6600CC"/>
                </a:solidFill>
              </a:rPr>
              <a:t>åpenhet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bygges</a:t>
            </a:r>
            <a:r>
              <a:rPr lang="en-GB" altLang="nb-NO" sz="2000" dirty="0">
                <a:solidFill>
                  <a:srgbClr val="6600CC"/>
                </a:solidFill>
              </a:rPr>
              <a:t> inn </a:t>
            </a:r>
            <a:r>
              <a:rPr lang="en-GB" altLang="nb-NO" sz="2000" dirty="0" err="1">
                <a:solidFill>
                  <a:srgbClr val="6600CC"/>
                </a:solidFill>
              </a:rPr>
              <a:t>i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systemløsningene</a:t>
            </a:r>
            <a:r>
              <a:rPr lang="en-GB" altLang="nb-NO" sz="2000" dirty="0">
                <a:solidFill>
                  <a:srgbClr val="6600CC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908</Words>
  <Application>Microsoft Office PowerPoint</Application>
  <PresentationFormat>Skjermfremvisning (4:3)</PresentationFormat>
  <Paragraphs>157</Paragraphs>
  <Slides>11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Office-tema</vt:lpstr>
      <vt:lpstr>1_Office-tema</vt:lpstr>
      <vt:lpstr>Utklipp</vt:lpstr>
      <vt:lpstr>Fra lovtekst til programkode: Automatisering av rettslige beslutninger, særlig enkeltvedtak </vt:lpstr>
      <vt:lpstr>Automatisering av enkeltvedtak</vt:lpstr>
      <vt:lpstr>Nærmere om enkeltvedtak </vt:lpstr>
      <vt:lpstr>Fra saksdrevet til systemdrevet fortolkning</vt:lpstr>
      <vt:lpstr>PowerPoint-presentasjon</vt:lpstr>
      <vt:lpstr>Oversikt over hovedelementene i en automatisert rettslig beslutningsprosess</vt:lpstr>
      <vt:lpstr>Identifisering av de opplysninger som skal inngå i saksbehandlingen</vt:lpstr>
      <vt:lpstr>Identifisering av de operasjoner som skal utføres</vt:lpstr>
      <vt:lpstr>Kort om hva transformering av rettskilder er</vt:lpstr>
      <vt:lpstr>Hva er hovedproblemene i forbindelse med transformeringen?</vt:lpstr>
      <vt:lpstr>Noen sammenhenger mellom automatisert retts-anvendelse og styringsidealene vi drøfter i FINF1001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av lover og forskrifter mv til programkode</dc:title>
  <dc:creator>Administrator</dc:creator>
  <cp:lastModifiedBy>dag wiese schartum</cp:lastModifiedBy>
  <cp:revision>29</cp:revision>
  <cp:lastPrinted>2009-10-19T20:31:39Z</cp:lastPrinted>
  <dcterms:created xsi:type="dcterms:W3CDTF">2004-10-12T18:59:04Z</dcterms:created>
  <dcterms:modified xsi:type="dcterms:W3CDTF">2020-10-13T13:48:23Z</dcterms:modified>
</cp:coreProperties>
</file>