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875" r:id="rId3"/>
    <p:sldId id="909" r:id="rId4"/>
    <p:sldId id="910" r:id="rId5"/>
    <p:sldId id="908" r:id="rId6"/>
    <p:sldId id="873" r:id="rId7"/>
    <p:sldId id="886" r:id="rId8"/>
    <p:sldId id="911" r:id="rId9"/>
    <p:sldId id="903" r:id="rId10"/>
    <p:sldId id="893" r:id="rId11"/>
    <p:sldId id="881" r:id="rId12"/>
    <p:sldId id="258" r:id="rId13"/>
    <p:sldId id="302" r:id="rId14"/>
    <p:sldId id="311" r:id="rId15"/>
    <p:sldId id="294" r:id="rId16"/>
    <p:sldId id="896" r:id="rId17"/>
    <p:sldId id="899" r:id="rId18"/>
    <p:sldId id="884" r:id="rId19"/>
    <p:sldId id="915" r:id="rId20"/>
    <p:sldId id="889" r:id="rId21"/>
    <p:sldId id="883" r:id="rId2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8C6"/>
    <a:srgbClr val="C7D4ED"/>
    <a:srgbClr val="B8D2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932" autoAdjust="0"/>
    <p:restoredTop sz="84266" autoAdjust="0"/>
  </p:normalViewPr>
  <p:slideViewPr>
    <p:cSldViewPr snapToGrid="0">
      <p:cViewPr varScale="1">
        <p:scale>
          <a:sx n="95" d="100"/>
          <a:sy n="95" d="100"/>
        </p:scale>
        <p:origin x="336" y="48"/>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7T17:07:08.581"/>
    </inkml:context>
    <inkml:brush xml:id="br0">
      <inkml:brushProperty name="width" value="0.035" units="cm"/>
      <inkml:brushProperty name="height" value="0.035" units="cm"/>
      <inkml:brushProperty name="color" value="#008C3A"/>
    </inkml:brush>
  </inkml:definitions>
  <inkml:trace contextRef="#ctx0" brushRef="#br0">1 207 6911,'0'0'2224,"7"4"-1360,-2-3-707,-1-1 0,1 0-1,0 0 1,0 0 0,0 0-1,0-1 1,0 0 0,0 0-1,8-3 1,47-22-43,-9 3 91,69-15 270,69-25 74,-177 60-440,1 0 0,-1 1 0,1 1 0,-1 0 0,1 0 0,-1 1 0,1 1 0,-1 0 0,14 3 0,45 2 207,-67-6-315,152 3 254,-117 0-179,-1 1 0,39 10 0,126 41 11,-57-14 10,6 12 350,-34-11-300,-95-36-118,-1-1 0,0-1 0,1-1 0,0-2 0,43-1 0,114-21 571,-119 8-524,-1-2 0,70-28 0,-111 37-102,16-6 31,1 1 0,0 3 1,1 1-1,-1 1 1,1 2-1,1 2 1,-1 1-1,0 2 1,0 1-1,51 11 1,-45-2 24,44 18 1,-32-9 14,-21-9-36,0-2 0,1-1 0,68 7 0,-81-14 21,0-1-1,0-1 1,1-1 0,-1 0-1,0-2 1,-1-1 0,33-10 0,-11-1-25,2 3 0,-1 2 0,2 1 0,-1 3 1,1 1-1,0 3 0,0 1 0,82 9 0,-75-3 56,0-2-1,82-8 1,-37 3 139,128 11 1,-179-5-246,170 5 293,-64-3-240,-86-3 39,0-3 1,-1-3 0,73-13-1,124-9 167,-59 8-68,-77 2-172,199 2-1,-242 15 49,165 8 180,-192-4-177,-1 3 0,76 20 0,-105-21-40,0-1 0,1-1 1,-1-1-1,1-2 0,0-1 1,-1-1-1,29-3 0,312-33 133,-321 31-132,52-7 161,194 2 0,-195 16-153,140 5-42,368-5 731,-424 4-686,64-1 27,-102-11-126,185 22-1,-194-7 167,49 6 93,-149-13-135,0 2 0,-1 0 0,40 17 0,-20-3 48,-20-7 63,0-1-1,0-2 1,60 12-1,115 2 50,-77-11-44,-103-12-126,1-2-1,0-1 1,0-1-1,34-6 1,116-29-170,-75 13 288,102-33-66,-132 33-54,-29 11 30,93-12 0,49 10 18,-132 9-77,-1-4 1,57-15-1,43-8 1,64-9 40,-108 19-1,115-9 0,-159 26-37,1 3 0,-1 3 0,90 12 0,-100-6 68,1-2-1,83-3 0,114-21 233,-28 1-138,-165 15-148,66 7 1,-103-2 25,0 2 1,0 0-1,0 2 1,-1 1 0,35 14-1,43 20 161,123 32 0,-183-61-209,76 34 0,-96-35 19,0 1 0,-1 0-1,0 2 1,34 30 0,-1 8 66,-24-22 5,49 38-1,-75-65-159,0 0 0,0-1 1,1 0-1,-1 1 0,1-2 0,-1 1 0,1 0 0,0-1 0,0 0 1,-1 0-1,1 0 0,0-1 0,0 0 0,0 0 0,0 0 0,0 0 1,0-1-1,0 0 0,-1 0 0,1 0 0,0-1 0,-1 1 1,1-1-1,0 0 0,-1 0 0,5-4 0,9-6-1218,-1 0-1,0-2 1,-1 0 0,24-27-1,-7 4-1436,1-4-1342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C6AC3-6087-4BC6-AF85-87CA6E0AAB19}" type="datetimeFigureOut">
              <a:rPr lang="nb-NO" smtClean="0"/>
              <a:t>18.09.2023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781E96-A909-4B53-A9B8-80AF4D1C2313}" type="slidenum">
              <a:rPr lang="nb-NO" smtClean="0"/>
              <a:t>‹#›</a:t>
            </a:fld>
            <a:endParaRPr lang="nb-NO"/>
          </a:p>
        </p:txBody>
      </p:sp>
    </p:spTree>
    <p:extLst>
      <p:ext uri="{BB962C8B-B14F-4D97-AF65-F5344CB8AC3E}">
        <p14:creationId xmlns:p14="http://schemas.microsoft.com/office/powerpoint/2010/main" val="4243138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1</a:t>
            </a:fld>
            <a:endParaRPr lang="nb-NO"/>
          </a:p>
        </p:txBody>
      </p:sp>
    </p:spTree>
    <p:extLst>
      <p:ext uri="{BB962C8B-B14F-4D97-AF65-F5344CB8AC3E}">
        <p14:creationId xmlns:p14="http://schemas.microsoft.com/office/powerpoint/2010/main" val="4246422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2</a:t>
            </a:fld>
            <a:endParaRPr lang="nb-NO"/>
          </a:p>
        </p:txBody>
      </p:sp>
    </p:spTree>
    <p:extLst>
      <p:ext uri="{BB962C8B-B14F-4D97-AF65-F5344CB8AC3E}">
        <p14:creationId xmlns:p14="http://schemas.microsoft.com/office/powerpoint/2010/main" val="234699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3</a:t>
            </a:fld>
            <a:endParaRPr lang="nb-NO"/>
          </a:p>
        </p:txBody>
      </p:sp>
    </p:spTree>
    <p:extLst>
      <p:ext uri="{BB962C8B-B14F-4D97-AF65-F5344CB8AC3E}">
        <p14:creationId xmlns:p14="http://schemas.microsoft.com/office/powerpoint/2010/main" val="3600718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5</a:t>
            </a:fld>
            <a:endParaRPr lang="nb-NO"/>
          </a:p>
        </p:txBody>
      </p:sp>
    </p:spTree>
    <p:extLst>
      <p:ext uri="{BB962C8B-B14F-4D97-AF65-F5344CB8AC3E}">
        <p14:creationId xmlns:p14="http://schemas.microsoft.com/office/powerpoint/2010/main" val="4137236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6</a:t>
            </a:fld>
            <a:endParaRPr lang="nb-NO"/>
          </a:p>
        </p:txBody>
      </p:sp>
    </p:spTree>
    <p:extLst>
      <p:ext uri="{BB962C8B-B14F-4D97-AF65-F5344CB8AC3E}">
        <p14:creationId xmlns:p14="http://schemas.microsoft.com/office/powerpoint/2010/main" val="357420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7</a:t>
            </a:fld>
            <a:endParaRPr lang="nb-NO"/>
          </a:p>
        </p:txBody>
      </p:sp>
    </p:spTree>
    <p:extLst>
      <p:ext uri="{BB962C8B-B14F-4D97-AF65-F5344CB8AC3E}">
        <p14:creationId xmlns:p14="http://schemas.microsoft.com/office/powerpoint/2010/main" val="4104029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8</a:t>
            </a:fld>
            <a:endParaRPr lang="nb-NO"/>
          </a:p>
        </p:txBody>
      </p:sp>
    </p:spTree>
    <p:extLst>
      <p:ext uri="{BB962C8B-B14F-4D97-AF65-F5344CB8AC3E}">
        <p14:creationId xmlns:p14="http://schemas.microsoft.com/office/powerpoint/2010/main" val="2636012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10</a:t>
            </a:fld>
            <a:endParaRPr lang="nb-NO"/>
          </a:p>
        </p:txBody>
      </p:sp>
    </p:spTree>
    <p:extLst>
      <p:ext uri="{BB962C8B-B14F-4D97-AF65-F5344CB8AC3E}">
        <p14:creationId xmlns:p14="http://schemas.microsoft.com/office/powerpoint/2010/main" val="2577171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sz="1200"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13</a:t>
            </a:fld>
            <a:endParaRPr lang="nb-NO"/>
          </a:p>
        </p:txBody>
      </p:sp>
    </p:spTree>
    <p:extLst>
      <p:ext uri="{BB962C8B-B14F-4D97-AF65-F5344CB8AC3E}">
        <p14:creationId xmlns:p14="http://schemas.microsoft.com/office/powerpoint/2010/main" val="1607585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16</a:t>
            </a:fld>
            <a:endParaRPr lang="nb-NO"/>
          </a:p>
        </p:txBody>
      </p:sp>
    </p:spTree>
    <p:extLst>
      <p:ext uri="{BB962C8B-B14F-4D97-AF65-F5344CB8AC3E}">
        <p14:creationId xmlns:p14="http://schemas.microsoft.com/office/powerpoint/2010/main" val="4261813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18</a:t>
            </a:fld>
            <a:endParaRPr lang="nb-NO"/>
          </a:p>
        </p:txBody>
      </p:sp>
    </p:spTree>
    <p:extLst>
      <p:ext uri="{BB962C8B-B14F-4D97-AF65-F5344CB8AC3E}">
        <p14:creationId xmlns:p14="http://schemas.microsoft.com/office/powerpoint/2010/main" val="3689932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p:txBody>
      </p:sp>
      <p:sp>
        <p:nvSpPr>
          <p:cNvPr id="4" name="Plassholder for lysbildenummer 3"/>
          <p:cNvSpPr>
            <a:spLocks noGrp="1"/>
          </p:cNvSpPr>
          <p:nvPr>
            <p:ph type="sldNum" sz="quarter" idx="5"/>
          </p:nvPr>
        </p:nvSpPr>
        <p:spPr/>
        <p:txBody>
          <a:bodyPr/>
          <a:lstStyle/>
          <a:p>
            <a:fld id="{A5781E96-A909-4B53-A9B8-80AF4D1C2313}" type="slidenum">
              <a:rPr lang="nb-NO" smtClean="0"/>
              <a:t>20</a:t>
            </a:fld>
            <a:endParaRPr lang="nb-NO"/>
          </a:p>
        </p:txBody>
      </p:sp>
    </p:spTree>
    <p:extLst>
      <p:ext uri="{BB962C8B-B14F-4D97-AF65-F5344CB8AC3E}">
        <p14:creationId xmlns:p14="http://schemas.microsoft.com/office/powerpoint/2010/main" val="3797455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69969C-4086-E18F-A8FB-99720E56E73D}"/>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B7804DE-96B0-02D2-06D4-DE1A470998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59A1674-CB0F-E509-3ACB-49F1B280463A}"/>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5" name="Plassholder for bunntekst 4">
            <a:extLst>
              <a:ext uri="{FF2B5EF4-FFF2-40B4-BE49-F238E27FC236}">
                <a16:creationId xmlns:a16="http://schemas.microsoft.com/office/drawing/2014/main" id="{80B0A0EF-AAEC-C138-53D0-27617AFDEA8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F91819D-C546-9CD7-E296-B7E59A23528F}"/>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1432094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DDDB90-36E6-033F-BBD7-EBF03AD182C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17C73A7-90B9-3856-288B-8198472B3EFE}"/>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AD72347-C492-EA5E-7560-021CDB9E20A2}"/>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5" name="Plassholder for bunntekst 4">
            <a:extLst>
              <a:ext uri="{FF2B5EF4-FFF2-40B4-BE49-F238E27FC236}">
                <a16:creationId xmlns:a16="http://schemas.microsoft.com/office/drawing/2014/main" id="{ADAB9FD2-6484-66AA-B78C-91B79F656CC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C375855-5D1C-5407-42FF-E51DE936A20F}"/>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2699019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1A8063-A85D-D012-C0F9-F26949A1781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FCA3CEE-F114-D87D-98E7-899E79EA03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EB6F1C12-D5D3-1452-3C70-83487815BA11}"/>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5" name="Plassholder for bunntekst 4">
            <a:extLst>
              <a:ext uri="{FF2B5EF4-FFF2-40B4-BE49-F238E27FC236}">
                <a16:creationId xmlns:a16="http://schemas.microsoft.com/office/drawing/2014/main" id="{1032A53E-CC46-FD62-2BA0-F9800F72ED6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AAFA799-7882-65DC-F18C-20807C1993D4}"/>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918150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42C1E8-81B6-756C-61DB-4928AF67168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1C505442-F32B-A095-EFE7-CFBBE82ABF8E}"/>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3B1F1E4-A032-33C3-D196-B620AA4BA5FE}"/>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20AC335-691D-91BA-2E8E-A78759CEACAD}"/>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6" name="Plassholder for bunntekst 5">
            <a:extLst>
              <a:ext uri="{FF2B5EF4-FFF2-40B4-BE49-F238E27FC236}">
                <a16:creationId xmlns:a16="http://schemas.microsoft.com/office/drawing/2014/main" id="{71B71FB1-FB15-C9B7-EFC6-3BF1E812512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00B7446-D3D8-E233-522B-56718E2A64FD}"/>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3272731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02D026-824F-B721-1C63-6B85C354DF6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95648C16-BF74-02B7-51A7-F81CE30F10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2959F8D4-0005-3AD4-BCE4-90874B7FF98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DB018D7B-43BC-2DE4-F23B-3BE8BF0D15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865EF282-089B-7D21-F4DD-56217DEBE13E}"/>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381E853-3C04-FF9B-EA6A-0ED4362669C3}"/>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8" name="Plassholder for bunntekst 7">
            <a:extLst>
              <a:ext uri="{FF2B5EF4-FFF2-40B4-BE49-F238E27FC236}">
                <a16:creationId xmlns:a16="http://schemas.microsoft.com/office/drawing/2014/main" id="{F5E03B8F-E5DB-C0C2-9782-600379400D25}"/>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E9BEE8C-53F2-894D-13D6-445720D13CA9}"/>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751332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FE9115-D867-B65A-DE25-57BD1A0490B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8E545F4B-EF47-042F-903A-AB1862BF7CE0}"/>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4" name="Plassholder for bunntekst 3">
            <a:extLst>
              <a:ext uri="{FF2B5EF4-FFF2-40B4-BE49-F238E27FC236}">
                <a16:creationId xmlns:a16="http://schemas.microsoft.com/office/drawing/2014/main" id="{A0950186-8BD5-BD8A-D5C2-C2D8A727CEEA}"/>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4C6C860E-C4F6-3B4F-4DEA-59A38F37DA87}"/>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436561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240D7F5E-2F60-8ECE-A62E-6822D21545CA}"/>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3" name="Plassholder for bunntekst 2">
            <a:extLst>
              <a:ext uri="{FF2B5EF4-FFF2-40B4-BE49-F238E27FC236}">
                <a16:creationId xmlns:a16="http://schemas.microsoft.com/office/drawing/2014/main" id="{4C6B47D8-0AAB-A940-8EEA-5762AEC8CEFB}"/>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A18FDCFD-BEB2-F2D5-9B4E-94C073752019}"/>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2648665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FE288F-A362-7583-1DBC-2EDE74D3495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3CDAE9DD-66FA-2F07-1811-C5D888B0B6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1270207-C52F-A445-3446-103E9057A8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63AAFBE-8B0B-FDAC-F258-3ACC07EFBE4C}"/>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6" name="Plassholder for bunntekst 5">
            <a:extLst>
              <a:ext uri="{FF2B5EF4-FFF2-40B4-BE49-F238E27FC236}">
                <a16:creationId xmlns:a16="http://schemas.microsoft.com/office/drawing/2014/main" id="{D95A394A-059C-4BB8-77AD-1175DA40EE0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7965846-403F-15F3-90A1-DB1F64ACFB0F}"/>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125705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D43DE-6948-0DCA-00ED-B9100B038C0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6620F760-4613-E761-D791-123A137E3A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B568C5F-F881-F0BA-6054-D7BB7684CE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22A63A5-FD80-0E85-5D82-0A8DAD5F2F90}"/>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6" name="Plassholder for bunntekst 5">
            <a:extLst>
              <a:ext uri="{FF2B5EF4-FFF2-40B4-BE49-F238E27FC236}">
                <a16:creationId xmlns:a16="http://schemas.microsoft.com/office/drawing/2014/main" id="{B82DF9A3-31C2-3C9D-42ED-279D38717E7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E17FF1E-A1F3-0E00-A0ED-587CB82AF561}"/>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2375140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589C06-A9BF-EE36-8312-E2CCDCBA70B6}"/>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E8FF489B-E54B-7500-FBD3-01D4987AC709}"/>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39D11A2-ACF5-5B0F-40CE-6DB5C2A8890B}"/>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5" name="Plassholder for bunntekst 4">
            <a:extLst>
              <a:ext uri="{FF2B5EF4-FFF2-40B4-BE49-F238E27FC236}">
                <a16:creationId xmlns:a16="http://schemas.microsoft.com/office/drawing/2014/main" id="{89265FD3-8860-B840-423B-3CF9E9286A1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C0CE381-89E8-E45A-AF40-6C04C4D37FF5}"/>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2863220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30E3A64-AF80-BE55-EE76-76CB48D8A4DF}"/>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BB8458B-64A4-CCDA-9E25-ECF992BF95BD}"/>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33CE653-8978-8F41-464C-4002DB3EE7D7}"/>
              </a:ext>
            </a:extLst>
          </p:cNvPr>
          <p:cNvSpPr>
            <a:spLocks noGrp="1"/>
          </p:cNvSpPr>
          <p:nvPr>
            <p:ph type="dt" sz="half" idx="10"/>
          </p:nvPr>
        </p:nvSpPr>
        <p:spPr/>
        <p:txBody>
          <a:bodyPr/>
          <a:lstStyle/>
          <a:p>
            <a:fld id="{CADFA6DE-E63A-4447-8D6D-5619F9C37FCB}" type="datetimeFigureOut">
              <a:rPr lang="nb-NO" smtClean="0"/>
              <a:t>18.09.2023</a:t>
            </a:fld>
            <a:endParaRPr lang="nb-NO"/>
          </a:p>
        </p:txBody>
      </p:sp>
      <p:sp>
        <p:nvSpPr>
          <p:cNvPr id="5" name="Plassholder for bunntekst 4">
            <a:extLst>
              <a:ext uri="{FF2B5EF4-FFF2-40B4-BE49-F238E27FC236}">
                <a16:creationId xmlns:a16="http://schemas.microsoft.com/office/drawing/2014/main" id="{A72F2B8C-C2ED-FCB8-3498-E20DD4D1C3D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B758BB1-827E-3029-2B98-9636B93FAAE2}"/>
              </a:ext>
            </a:extLst>
          </p:cNvPr>
          <p:cNvSpPr>
            <a:spLocks noGrp="1"/>
          </p:cNvSpPr>
          <p:nvPr>
            <p:ph type="sldNum" sz="quarter" idx="12"/>
          </p:nvPr>
        </p:nvSpPr>
        <p:spPr/>
        <p:txBody>
          <a:bodyPr/>
          <a:lstStyle/>
          <a:p>
            <a:fld id="{BB385EF9-118E-46E5-BCC1-57C58AF00D42}" type="slidenum">
              <a:rPr lang="nb-NO" smtClean="0"/>
              <a:t>‹#›</a:t>
            </a:fld>
            <a:endParaRPr lang="nb-NO"/>
          </a:p>
        </p:txBody>
      </p:sp>
    </p:spTree>
    <p:extLst>
      <p:ext uri="{BB962C8B-B14F-4D97-AF65-F5344CB8AC3E}">
        <p14:creationId xmlns:p14="http://schemas.microsoft.com/office/powerpoint/2010/main" val="157450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83220C6-8084-4FF5-5869-F4A4113E7C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35DFB917-76E0-4DC4-96B3-2E72001773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FB40BD9-2AA2-1F56-ED8D-B283D7594B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FA6DE-E63A-4447-8D6D-5619F9C37FCB}" type="datetimeFigureOut">
              <a:rPr lang="nb-NO" smtClean="0"/>
              <a:t>18.09.2023</a:t>
            </a:fld>
            <a:endParaRPr lang="nb-NO"/>
          </a:p>
        </p:txBody>
      </p:sp>
      <p:sp>
        <p:nvSpPr>
          <p:cNvPr id="5" name="Plassholder for bunntekst 4">
            <a:extLst>
              <a:ext uri="{FF2B5EF4-FFF2-40B4-BE49-F238E27FC236}">
                <a16:creationId xmlns:a16="http://schemas.microsoft.com/office/drawing/2014/main" id="{5E0B05D5-D89D-B42F-8617-8006586ADD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53D65AC-C473-343E-355D-CEBF6D2E49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385EF9-118E-46E5-BCC1-57C58AF00D42}" type="slidenum">
              <a:rPr lang="nb-NO" smtClean="0"/>
              <a:t>‹#›</a:t>
            </a:fld>
            <a:endParaRPr lang="nb-NO"/>
          </a:p>
        </p:txBody>
      </p:sp>
    </p:spTree>
    <p:extLst>
      <p:ext uri="{BB962C8B-B14F-4D97-AF65-F5344CB8AC3E}">
        <p14:creationId xmlns:p14="http://schemas.microsoft.com/office/powerpoint/2010/main" val="2790438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naob.no/ordbok/rege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naob.no/ordbok/syste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7DD095-977E-2591-F26E-DC34D27F0728}"/>
              </a:ext>
            </a:extLst>
          </p:cNvPr>
          <p:cNvSpPr>
            <a:spLocks noGrp="1"/>
          </p:cNvSpPr>
          <p:nvPr>
            <p:ph type="ctrTitle"/>
          </p:nvPr>
        </p:nvSpPr>
        <p:spPr>
          <a:xfrm>
            <a:off x="2752927" y="2926052"/>
            <a:ext cx="5209431" cy="1005896"/>
          </a:xfrm>
        </p:spPr>
        <p:txBody>
          <a:bodyPr anchor="ctr"/>
          <a:lstStyle/>
          <a:p>
            <a:pPr defTabSz="658368"/>
            <a:r>
              <a:rPr lang="nb-NO" sz="4320" b="1" kern="1200" dirty="0">
                <a:solidFill>
                  <a:schemeClr val="tx1"/>
                </a:solidFill>
                <a:latin typeface="+mj-lt"/>
                <a:ea typeface="+mj-ea"/>
                <a:cs typeface="+mj-cs"/>
              </a:rPr>
              <a:t>Regelbaserte systemer</a:t>
            </a:r>
            <a:endParaRPr lang="nb-NO" b="1" dirty="0"/>
          </a:p>
        </p:txBody>
      </p:sp>
      <p:sp>
        <p:nvSpPr>
          <p:cNvPr id="3" name="Undertittel 2">
            <a:extLst>
              <a:ext uri="{FF2B5EF4-FFF2-40B4-BE49-F238E27FC236}">
                <a16:creationId xmlns:a16="http://schemas.microsoft.com/office/drawing/2014/main" id="{9F1E0D43-DFCD-900C-161D-8B0F73917604}"/>
              </a:ext>
            </a:extLst>
          </p:cNvPr>
          <p:cNvSpPr>
            <a:spLocks noGrp="1"/>
          </p:cNvSpPr>
          <p:nvPr>
            <p:ph type="subTitle" idx="1"/>
          </p:nvPr>
        </p:nvSpPr>
        <p:spPr>
          <a:xfrm>
            <a:off x="2894543" y="2104216"/>
            <a:ext cx="4895827" cy="346849"/>
          </a:xfrm>
        </p:spPr>
        <p:txBody>
          <a:bodyPr anchor="ctr">
            <a:noAutofit/>
          </a:bodyPr>
          <a:lstStyle/>
          <a:p>
            <a:pPr algn="l" defTabSz="658368">
              <a:spcBef>
                <a:spcPts val="720"/>
              </a:spcBef>
            </a:pPr>
            <a:r>
              <a:rPr lang="nb-NO" sz="2000" dirty="0"/>
              <a:t>Forelesning i FINF4011</a:t>
            </a:r>
          </a:p>
        </p:txBody>
      </p:sp>
      <p:sp>
        <p:nvSpPr>
          <p:cNvPr id="22" name="TekstSylinder 21">
            <a:extLst>
              <a:ext uri="{FF2B5EF4-FFF2-40B4-BE49-F238E27FC236}">
                <a16:creationId xmlns:a16="http://schemas.microsoft.com/office/drawing/2014/main" id="{9D603B7D-5CF5-2B4D-FABC-590A645F711C}"/>
              </a:ext>
            </a:extLst>
          </p:cNvPr>
          <p:cNvSpPr txBox="1"/>
          <p:nvPr/>
        </p:nvSpPr>
        <p:spPr>
          <a:xfrm>
            <a:off x="544228" y="6179218"/>
            <a:ext cx="4417399" cy="291747"/>
          </a:xfrm>
          <a:prstGeom prst="rect">
            <a:avLst/>
          </a:prstGeom>
          <a:noFill/>
        </p:spPr>
        <p:txBody>
          <a:bodyPr wrap="square">
            <a:spAutoFit/>
          </a:bodyPr>
          <a:lstStyle/>
          <a:p>
            <a:pPr defTabSz="658368">
              <a:spcAft>
                <a:spcPts val="600"/>
              </a:spcAft>
            </a:pPr>
            <a:r>
              <a:rPr lang="nb-NO" sz="1296" kern="1200" dirty="0">
                <a:solidFill>
                  <a:schemeClr val="tx1"/>
                </a:solidFill>
                <a:latin typeface="+mn-lt"/>
                <a:ea typeface="+mn-ea"/>
                <a:cs typeface="+mn-cs"/>
              </a:rPr>
              <a:t>Høsten 2023</a:t>
            </a:r>
            <a:endParaRPr lang="nb-NO" sz="1600" dirty="0"/>
          </a:p>
        </p:txBody>
      </p:sp>
      <p:sp>
        <p:nvSpPr>
          <p:cNvPr id="24" name="TekstSylinder 23">
            <a:extLst>
              <a:ext uri="{FF2B5EF4-FFF2-40B4-BE49-F238E27FC236}">
                <a16:creationId xmlns:a16="http://schemas.microsoft.com/office/drawing/2014/main" id="{F108CE66-A329-C1B9-7A84-D1C317B10DB5}"/>
              </a:ext>
            </a:extLst>
          </p:cNvPr>
          <p:cNvSpPr txBox="1"/>
          <p:nvPr/>
        </p:nvSpPr>
        <p:spPr>
          <a:xfrm>
            <a:off x="10172758" y="6179218"/>
            <a:ext cx="1759384" cy="291747"/>
          </a:xfrm>
          <a:prstGeom prst="rect">
            <a:avLst/>
          </a:prstGeom>
          <a:noFill/>
        </p:spPr>
        <p:txBody>
          <a:bodyPr wrap="square">
            <a:spAutoFit/>
          </a:bodyPr>
          <a:lstStyle/>
          <a:p>
            <a:pPr defTabSz="658368">
              <a:spcAft>
                <a:spcPts val="600"/>
              </a:spcAft>
            </a:pPr>
            <a:r>
              <a:rPr lang="nb-NO" sz="1296" kern="1200">
                <a:solidFill>
                  <a:schemeClr val="tx1"/>
                </a:solidFill>
                <a:latin typeface="+mn-lt"/>
                <a:ea typeface="+mn-ea"/>
                <a:cs typeface="+mn-cs"/>
              </a:rPr>
              <a:t>Asbjørn Korsbakken</a:t>
            </a:r>
            <a:endParaRPr lang="nb-NO" sz="1800"/>
          </a:p>
        </p:txBody>
      </p:sp>
      <mc:AlternateContent xmlns:mc="http://schemas.openxmlformats.org/markup-compatibility/2006" xmlns:p14="http://schemas.microsoft.com/office/powerpoint/2010/main">
        <mc:Choice Requires="p14">
          <p:contentPart p14:bwMode="auto" r:id="rId3">
            <p14:nvContentPartPr>
              <p14:cNvPr id="4" name="Håndskrift 3">
                <a:extLst>
                  <a:ext uri="{FF2B5EF4-FFF2-40B4-BE49-F238E27FC236}">
                    <a16:creationId xmlns:a16="http://schemas.microsoft.com/office/drawing/2014/main" id="{88EED2A8-7DDA-A07B-718A-ECB55A4AEF9C}"/>
                  </a:ext>
                </a:extLst>
              </p14:cNvPr>
              <p14:cNvContentPartPr/>
              <p14:nvPr/>
            </p14:nvContentPartPr>
            <p14:xfrm>
              <a:off x="2568322" y="2983864"/>
              <a:ext cx="5481360" cy="174960"/>
            </p14:xfrm>
          </p:contentPart>
        </mc:Choice>
        <mc:Fallback xmlns="">
          <p:pic>
            <p:nvPicPr>
              <p:cNvPr id="4" name="Håndskrift 3">
                <a:extLst>
                  <a:ext uri="{FF2B5EF4-FFF2-40B4-BE49-F238E27FC236}">
                    <a16:creationId xmlns:a16="http://schemas.microsoft.com/office/drawing/2014/main" id="{88EED2A8-7DDA-A07B-718A-ECB55A4AEF9C}"/>
                  </a:ext>
                </a:extLst>
              </p:cNvPr>
              <p:cNvPicPr/>
              <p:nvPr/>
            </p:nvPicPr>
            <p:blipFill>
              <a:blip r:embed="rId4"/>
              <a:stretch>
                <a:fillRect/>
              </a:stretch>
            </p:blipFill>
            <p:spPr>
              <a:xfrm>
                <a:off x="2562202" y="2977744"/>
                <a:ext cx="5493600" cy="187200"/>
              </a:xfrm>
              <a:prstGeom prst="rect">
                <a:avLst/>
              </a:prstGeom>
            </p:spPr>
          </p:pic>
        </mc:Fallback>
      </mc:AlternateContent>
      <p:sp>
        <p:nvSpPr>
          <p:cNvPr id="8" name="TekstSylinder 7">
            <a:extLst>
              <a:ext uri="{FF2B5EF4-FFF2-40B4-BE49-F238E27FC236}">
                <a16:creationId xmlns:a16="http://schemas.microsoft.com/office/drawing/2014/main" id="{23EABFAE-182A-F0BA-9FED-6A38C93DBB57}"/>
              </a:ext>
            </a:extLst>
          </p:cNvPr>
          <p:cNvSpPr txBox="1"/>
          <p:nvPr/>
        </p:nvSpPr>
        <p:spPr>
          <a:xfrm>
            <a:off x="2894543" y="2464387"/>
            <a:ext cx="6096928" cy="461665"/>
          </a:xfrm>
          <a:prstGeom prst="rect">
            <a:avLst/>
          </a:prstGeom>
          <a:noFill/>
        </p:spPr>
        <p:txBody>
          <a:bodyPr wrap="square">
            <a:spAutoFit/>
          </a:bodyPr>
          <a:lstStyle/>
          <a:p>
            <a:pPr algn="l" fontAlgn="base"/>
            <a:r>
              <a:rPr lang="nb-NO" sz="2400" b="0" i="0" dirty="0">
                <a:solidFill>
                  <a:srgbClr val="000000"/>
                </a:solidFill>
                <a:effectLst/>
                <a:latin typeface="Helvetica" panose="020B0604020202020204" pitchFamily="34" charset="0"/>
              </a:rPr>
              <a:t>Digital teknologi i offentlig forvaltning</a:t>
            </a:r>
          </a:p>
        </p:txBody>
      </p:sp>
    </p:spTree>
    <p:extLst>
      <p:ext uri="{BB962C8B-B14F-4D97-AF65-F5344CB8AC3E}">
        <p14:creationId xmlns:p14="http://schemas.microsoft.com/office/powerpoint/2010/main" val="227792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CF6189-3BAF-9C5F-59A8-13CF3B682BB1}"/>
              </a:ext>
            </a:extLst>
          </p:cNvPr>
          <p:cNvSpPr>
            <a:spLocks noGrp="1"/>
          </p:cNvSpPr>
          <p:nvPr>
            <p:ph type="title"/>
          </p:nvPr>
        </p:nvSpPr>
        <p:spPr>
          <a:xfrm>
            <a:off x="447472" y="365126"/>
            <a:ext cx="11297056" cy="850832"/>
          </a:xfrm>
        </p:spPr>
        <p:txBody>
          <a:bodyPr>
            <a:normAutofit/>
          </a:bodyPr>
          <a:lstStyle/>
          <a:p>
            <a:r>
              <a:rPr lang="nb-NO" sz="3200" dirty="0"/>
              <a:t>Drodling fra et språklig utgangspunkt:</a:t>
            </a:r>
          </a:p>
        </p:txBody>
      </p:sp>
      <p:sp>
        <p:nvSpPr>
          <p:cNvPr id="3" name="Plassholder for innhold 2">
            <a:extLst>
              <a:ext uri="{FF2B5EF4-FFF2-40B4-BE49-F238E27FC236}">
                <a16:creationId xmlns:a16="http://schemas.microsoft.com/office/drawing/2014/main" id="{573B9AB6-0FAB-9D9A-1534-592AB9E82844}"/>
              </a:ext>
            </a:extLst>
          </p:cNvPr>
          <p:cNvSpPr>
            <a:spLocks noGrp="1"/>
          </p:cNvSpPr>
          <p:nvPr>
            <p:ph idx="1"/>
          </p:nvPr>
        </p:nvSpPr>
        <p:spPr>
          <a:xfrm>
            <a:off x="447473" y="1215958"/>
            <a:ext cx="11297056" cy="5199433"/>
          </a:xfrm>
        </p:spPr>
        <p:txBody>
          <a:bodyPr>
            <a:normAutofit fontScale="85000" lnSpcReduction="10000"/>
          </a:bodyPr>
          <a:lstStyle/>
          <a:p>
            <a:r>
              <a:rPr lang="nb-NO" dirty="0">
                <a:hlinkClick r:id="rId3"/>
              </a:rPr>
              <a:t>Regel</a:t>
            </a:r>
            <a:r>
              <a:rPr lang="nb-NO" dirty="0"/>
              <a:t>:</a:t>
            </a:r>
          </a:p>
          <a:p>
            <a:pPr lvl="1"/>
            <a:r>
              <a:rPr lang="nb-NO" dirty="0"/>
              <a:t>1: bestemmelse om eller norm for hvordan man skal handle, opptre, gå frem i en bestemt type situasjon eller sammenheng ; prinsipp som man er pålagt å følge ; retningslinje ; forskrift  </a:t>
            </a:r>
          </a:p>
          <a:p>
            <a:pPr lvl="2"/>
            <a:r>
              <a:rPr lang="nb-NO" dirty="0"/>
              <a:t> jf. også sammensetninger som lovregel, rettsregel, trafikkregel, spilleregel, kommaregel</a:t>
            </a:r>
          </a:p>
          <a:p>
            <a:pPr lvl="1"/>
            <a:r>
              <a:rPr lang="nb-NO" dirty="0"/>
              <a:t>2: (læresetning om) forhold som (etter det man observerer, erfarer) stadig gjentar seg eller stadig er det normale (slik at det kan forutses) ; regelmessighet ; lovmessighet</a:t>
            </a:r>
          </a:p>
          <a:p>
            <a:r>
              <a:rPr lang="nb-NO" dirty="0">
                <a:hlinkClick r:id="rId4"/>
              </a:rPr>
              <a:t>System</a:t>
            </a:r>
            <a:r>
              <a:rPr lang="nb-NO" dirty="0"/>
              <a:t>:</a:t>
            </a:r>
          </a:p>
          <a:p>
            <a:pPr lvl="1"/>
            <a:r>
              <a:rPr lang="nb-NO" dirty="0"/>
              <a:t>1: gruppe, helhet av enkelte deler (som naturlig hører sammen) ; hele</a:t>
            </a:r>
          </a:p>
          <a:p>
            <a:pPr lvl="2"/>
            <a:r>
              <a:rPr lang="nb-NO" dirty="0"/>
              <a:t>jf. nervesystem, planetsystem, solsystem, vannsystem, linjesystem</a:t>
            </a:r>
          </a:p>
          <a:p>
            <a:pPr lvl="1"/>
            <a:r>
              <a:rPr lang="nb-NO" dirty="0"/>
              <a:t>2: planmessig sammenstilling, klassifikasjon  </a:t>
            </a:r>
          </a:p>
          <a:p>
            <a:pPr lvl="2"/>
            <a:r>
              <a:rPr lang="nb-NO" dirty="0"/>
              <a:t>jf. krystallsystem, notesystem, tallsystem, titallssystem, periodesystem</a:t>
            </a:r>
          </a:p>
          <a:p>
            <a:pPr lvl="1"/>
            <a:r>
              <a:rPr lang="nb-NO" dirty="0"/>
              <a:t>3: (administrativ) ordning, især med tanke på de prinsipper som noe synes å være bestemt av</a:t>
            </a:r>
          </a:p>
          <a:p>
            <a:pPr lvl="2"/>
            <a:r>
              <a:rPr lang="nb-NO" dirty="0"/>
              <a:t>jf. Samfunnssystem</a:t>
            </a:r>
          </a:p>
          <a:p>
            <a:pPr lvl="1"/>
            <a:r>
              <a:rPr lang="nb-NO" dirty="0"/>
              <a:t>4: planmessig fremgangsmåte ; metode</a:t>
            </a:r>
          </a:p>
          <a:p>
            <a:pPr lvl="2"/>
            <a:endParaRPr lang="nb-NO" dirty="0"/>
          </a:p>
          <a:p>
            <a:r>
              <a:rPr lang="nb-NO" dirty="0"/>
              <a:t>Er det alltid system rundt en regel, og er det alltid (minst) en regel i et system?</a:t>
            </a:r>
          </a:p>
        </p:txBody>
      </p:sp>
    </p:spTree>
    <p:extLst>
      <p:ext uri="{BB962C8B-B14F-4D97-AF65-F5344CB8AC3E}">
        <p14:creationId xmlns:p14="http://schemas.microsoft.com/office/powerpoint/2010/main" val="777300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3FFF15-A69D-37DA-A2B4-BEC48DC52A59}"/>
              </a:ext>
            </a:extLst>
          </p:cNvPr>
          <p:cNvSpPr>
            <a:spLocks noGrp="1"/>
          </p:cNvSpPr>
          <p:nvPr>
            <p:ph type="title"/>
          </p:nvPr>
        </p:nvSpPr>
        <p:spPr/>
        <p:txBody>
          <a:bodyPr/>
          <a:lstStyle/>
          <a:p>
            <a:r>
              <a:rPr lang="nb-NO" dirty="0"/>
              <a:t>Forvaltningsinformatikkens «grunnmodell»</a:t>
            </a:r>
          </a:p>
        </p:txBody>
      </p:sp>
      <p:pic>
        <p:nvPicPr>
          <p:cNvPr id="4" name="Plassholder for innhold 3">
            <a:extLst>
              <a:ext uri="{FF2B5EF4-FFF2-40B4-BE49-F238E27FC236}">
                <a16:creationId xmlns:a16="http://schemas.microsoft.com/office/drawing/2014/main" id="{43B6E662-CBDC-23EF-00C6-C19188E1976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322079" y="2577754"/>
            <a:ext cx="5547841" cy="2847079"/>
          </a:xfrm>
          <a:prstGeom prst="rect">
            <a:avLst/>
          </a:prstGeom>
          <a:noFill/>
        </p:spPr>
      </p:pic>
      <p:sp>
        <p:nvSpPr>
          <p:cNvPr id="6" name="Frihåndsform: figur 5">
            <a:extLst>
              <a:ext uri="{FF2B5EF4-FFF2-40B4-BE49-F238E27FC236}">
                <a16:creationId xmlns:a16="http://schemas.microsoft.com/office/drawing/2014/main" id="{75E64183-6EAA-FCAB-A72D-4D354BBB83CE}"/>
              </a:ext>
            </a:extLst>
          </p:cNvPr>
          <p:cNvSpPr/>
          <p:nvPr/>
        </p:nvSpPr>
        <p:spPr>
          <a:xfrm>
            <a:off x="3448367" y="2081718"/>
            <a:ext cx="3891152" cy="3157457"/>
          </a:xfrm>
          <a:custGeom>
            <a:avLst/>
            <a:gdLst>
              <a:gd name="connsiteX0" fmla="*/ 2923250 w 4894343"/>
              <a:gd name="connsiteY0" fmla="*/ 0 h 3925111"/>
              <a:gd name="connsiteX1" fmla="*/ 2923250 w 4894343"/>
              <a:gd name="connsiteY1" fmla="*/ 0 h 3925111"/>
              <a:gd name="connsiteX2" fmla="*/ 2830838 w 4894343"/>
              <a:gd name="connsiteY2" fmla="*/ 87549 h 3925111"/>
              <a:gd name="connsiteX3" fmla="*/ 2422276 w 4894343"/>
              <a:gd name="connsiteY3" fmla="*/ 573932 h 3925111"/>
              <a:gd name="connsiteX4" fmla="*/ 2310408 w 4894343"/>
              <a:gd name="connsiteY4" fmla="*/ 661481 h 3925111"/>
              <a:gd name="connsiteX5" fmla="*/ 2028306 w 4894343"/>
              <a:gd name="connsiteY5" fmla="*/ 831715 h 3925111"/>
              <a:gd name="connsiteX6" fmla="*/ 1590561 w 4894343"/>
              <a:gd name="connsiteY6" fmla="*/ 1035996 h 3925111"/>
              <a:gd name="connsiteX7" fmla="*/ 1323050 w 4894343"/>
              <a:gd name="connsiteY7" fmla="*/ 1186774 h 3925111"/>
              <a:gd name="connsiteX8" fmla="*/ 1211182 w 4894343"/>
              <a:gd name="connsiteY8" fmla="*/ 1347281 h 3925111"/>
              <a:gd name="connsiteX9" fmla="*/ 977719 w 4894343"/>
              <a:gd name="connsiteY9" fmla="*/ 1595336 h 3925111"/>
              <a:gd name="connsiteX10" fmla="*/ 447561 w 4894343"/>
              <a:gd name="connsiteY10" fmla="*/ 2086583 h 3925111"/>
              <a:gd name="connsiteX11" fmla="*/ 121685 w 4894343"/>
              <a:gd name="connsiteY11" fmla="*/ 2543783 h 3925111"/>
              <a:gd name="connsiteX12" fmla="*/ 34136 w 4894343"/>
              <a:gd name="connsiteY12" fmla="*/ 2733472 h 3925111"/>
              <a:gd name="connsiteX13" fmla="*/ 89 w 4894343"/>
              <a:gd name="connsiteY13" fmla="*/ 2908570 h 3925111"/>
              <a:gd name="connsiteX14" fmla="*/ 209233 w 4894343"/>
              <a:gd name="connsiteY14" fmla="*/ 3278221 h 3925111"/>
              <a:gd name="connsiteX15" fmla="*/ 311374 w 4894343"/>
              <a:gd name="connsiteY15" fmla="*/ 3429000 h 3925111"/>
              <a:gd name="connsiteX16" fmla="*/ 646978 w 4894343"/>
              <a:gd name="connsiteY16" fmla="*/ 3672191 h 3925111"/>
              <a:gd name="connsiteX17" fmla="*/ 1138225 w 4894343"/>
              <a:gd name="connsiteY17" fmla="*/ 3818106 h 3925111"/>
              <a:gd name="connsiteX18" fmla="*/ 1216046 w 4894343"/>
              <a:gd name="connsiteY18" fmla="*/ 3822970 h 3925111"/>
              <a:gd name="connsiteX19" fmla="*/ 1804570 w 4894343"/>
              <a:gd name="connsiteY19" fmla="*/ 3925111 h 3925111"/>
              <a:gd name="connsiteX20" fmla="*/ 2480642 w 4894343"/>
              <a:gd name="connsiteY20" fmla="*/ 3891064 h 3925111"/>
              <a:gd name="connsiteX21" fmla="*/ 2592510 w 4894343"/>
              <a:gd name="connsiteY21" fmla="*/ 3818106 h 3925111"/>
              <a:gd name="connsiteX22" fmla="*/ 2660604 w 4894343"/>
              <a:gd name="connsiteY22" fmla="*/ 3735421 h 3925111"/>
              <a:gd name="connsiteX23" fmla="*/ 2718970 w 4894343"/>
              <a:gd name="connsiteY23" fmla="*/ 3613825 h 3925111"/>
              <a:gd name="connsiteX24" fmla="*/ 2923250 w 4894343"/>
              <a:gd name="connsiteY24" fmla="*/ 3433864 h 3925111"/>
              <a:gd name="connsiteX25" fmla="*/ 3103212 w 4894343"/>
              <a:gd name="connsiteY25" fmla="*/ 3210128 h 3925111"/>
              <a:gd name="connsiteX26" fmla="*/ 3278310 w 4894343"/>
              <a:gd name="connsiteY26" fmla="*/ 2976664 h 3925111"/>
              <a:gd name="connsiteX27" fmla="*/ 3297765 w 4894343"/>
              <a:gd name="connsiteY27" fmla="*/ 2864796 h 3925111"/>
              <a:gd name="connsiteX28" fmla="*/ 3438816 w 4894343"/>
              <a:gd name="connsiteY28" fmla="*/ 2227634 h 3925111"/>
              <a:gd name="connsiteX29" fmla="*/ 3536093 w 4894343"/>
              <a:gd name="connsiteY29" fmla="*/ 2154677 h 3925111"/>
              <a:gd name="connsiteX30" fmla="*/ 3891153 w 4894343"/>
              <a:gd name="connsiteY30" fmla="*/ 1935804 h 3925111"/>
              <a:gd name="connsiteX31" fmla="*/ 4139208 w 4894343"/>
              <a:gd name="connsiteY31" fmla="*/ 1785025 h 3925111"/>
              <a:gd name="connsiteX32" fmla="*/ 4401855 w 4894343"/>
              <a:gd name="connsiteY32" fmla="*/ 1609928 h 3925111"/>
              <a:gd name="connsiteX33" fmla="*/ 4698548 w 4894343"/>
              <a:gd name="connsiteY33" fmla="*/ 1425102 h 3925111"/>
              <a:gd name="connsiteX34" fmla="*/ 4834736 w 4894343"/>
              <a:gd name="connsiteY34" fmla="*/ 1327825 h 3925111"/>
              <a:gd name="connsiteX35" fmla="*/ 4888238 w 4894343"/>
              <a:gd name="connsiteY35" fmla="*/ 1245140 h 3925111"/>
              <a:gd name="connsiteX36" fmla="*/ 4893102 w 4894343"/>
              <a:gd name="connsiteY36" fmla="*/ 1162455 h 3925111"/>
              <a:gd name="connsiteX37" fmla="*/ 4883374 w 4894343"/>
              <a:gd name="connsiteY37" fmla="*/ 1011677 h 3925111"/>
              <a:gd name="connsiteX38" fmla="*/ 4674229 w 4894343"/>
              <a:gd name="connsiteY38" fmla="*/ 676072 h 3925111"/>
              <a:gd name="connsiteX39" fmla="*/ 4572089 w 4894343"/>
              <a:gd name="connsiteY39" fmla="*/ 535021 h 3925111"/>
              <a:gd name="connsiteX40" fmla="*/ 4411582 w 4894343"/>
              <a:gd name="connsiteY40" fmla="*/ 359923 h 3925111"/>
              <a:gd name="connsiteX41" fmla="*/ 4358080 w 4894343"/>
              <a:gd name="connsiteY41" fmla="*/ 301557 h 3925111"/>
              <a:gd name="connsiteX42" fmla="*/ 4299714 w 4894343"/>
              <a:gd name="connsiteY42" fmla="*/ 262647 h 3925111"/>
              <a:gd name="connsiteX43" fmla="*/ 4095433 w 4894343"/>
              <a:gd name="connsiteY43" fmla="*/ 184825 h 3925111"/>
              <a:gd name="connsiteX44" fmla="*/ 3706327 w 4894343"/>
              <a:gd name="connsiteY44" fmla="*/ 97277 h 3925111"/>
              <a:gd name="connsiteX45" fmla="*/ 3604187 w 4894343"/>
              <a:gd name="connsiteY45" fmla="*/ 77821 h 3925111"/>
              <a:gd name="connsiteX46" fmla="*/ 3429089 w 4894343"/>
              <a:gd name="connsiteY46" fmla="*/ 68094 h 3925111"/>
              <a:gd name="connsiteX47" fmla="*/ 3336676 w 4894343"/>
              <a:gd name="connsiteY47" fmla="*/ 63230 h 3925111"/>
              <a:gd name="connsiteX48" fmla="*/ 2923250 w 4894343"/>
              <a:gd name="connsiteY48" fmla="*/ 0 h 392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894343" h="3925111">
                <a:moveTo>
                  <a:pt x="2923250" y="0"/>
                </a:moveTo>
                <a:lnTo>
                  <a:pt x="2923250" y="0"/>
                </a:lnTo>
                <a:cubicBezTo>
                  <a:pt x="2892446" y="29183"/>
                  <a:pt x="2857948" y="54906"/>
                  <a:pt x="2830838" y="87549"/>
                </a:cubicBezTo>
                <a:cubicBezTo>
                  <a:pt x="2671207" y="279759"/>
                  <a:pt x="2641578" y="402304"/>
                  <a:pt x="2422276" y="573932"/>
                </a:cubicBezTo>
                <a:cubicBezTo>
                  <a:pt x="2384987" y="603115"/>
                  <a:pt x="2349048" y="634111"/>
                  <a:pt x="2310408" y="661481"/>
                </a:cubicBezTo>
                <a:cubicBezTo>
                  <a:pt x="2243068" y="709180"/>
                  <a:pt x="2094200" y="796628"/>
                  <a:pt x="2028306" y="831715"/>
                </a:cubicBezTo>
                <a:cubicBezTo>
                  <a:pt x="1596247" y="1061772"/>
                  <a:pt x="2035606" y="818531"/>
                  <a:pt x="1590561" y="1035996"/>
                </a:cubicBezTo>
                <a:cubicBezTo>
                  <a:pt x="1469746" y="1095031"/>
                  <a:pt x="1418874" y="1127807"/>
                  <a:pt x="1323050" y="1186774"/>
                </a:cubicBezTo>
                <a:cubicBezTo>
                  <a:pt x="1285761" y="1240276"/>
                  <a:pt x="1254716" y="1298724"/>
                  <a:pt x="1211182" y="1347281"/>
                </a:cubicBezTo>
                <a:cubicBezTo>
                  <a:pt x="1131149" y="1436549"/>
                  <a:pt x="1065391" y="1515047"/>
                  <a:pt x="977719" y="1595336"/>
                </a:cubicBezTo>
                <a:cubicBezTo>
                  <a:pt x="871792" y="1692343"/>
                  <a:pt x="572841" y="1942163"/>
                  <a:pt x="447561" y="2086583"/>
                </a:cubicBezTo>
                <a:cubicBezTo>
                  <a:pt x="360397" y="2187064"/>
                  <a:pt x="188898" y="2425817"/>
                  <a:pt x="121685" y="2543783"/>
                </a:cubicBezTo>
                <a:cubicBezTo>
                  <a:pt x="87210" y="2604290"/>
                  <a:pt x="63319" y="2670242"/>
                  <a:pt x="34136" y="2733472"/>
                </a:cubicBezTo>
                <a:cubicBezTo>
                  <a:pt x="22787" y="2791838"/>
                  <a:pt x="-1659" y="2849137"/>
                  <a:pt x="89" y="2908570"/>
                </a:cubicBezTo>
                <a:cubicBezTo>
                  <a:pt x="4921" y="3072853"/>
                  <a:pt x="116881" y="3152286"/>
                  <a:pt x="209233" y="3278221"/>
                </a:cubicBezTo>
                <a:cubicBezTo>
                  <a:pt x="245132" y="3327175"/>
                  <a:pt x="266251" y="3388390"/>
                  <a:pt x="311374" y="3429000"/>
                </a:cubicBezTo>
                <a:cubicBezTo>
                  <a:pt x="414061" y="3521418"/>
                  <a:pt x="525425" y="3606535"/>
                  <a:pt x="646978" y="3672191"/>
                </a:cubicBezTo>
                <a:cubicBezTo>
                  <a:pt x="790895" y="3749927"/>
                  <a:pt x="973441" y="3794565"/>
                  <a:pt x="1138225" y="3818106"/>
                </a:cubicBezTo>
                <a:cubicBezTo>
                  <a:pt x="1163955" y="3821782"/>
                  <a:pt x="1190106" y="3821349"/>
                  <a:pt x="1216046" y="3822970"/>
                </a:cubicBezTo>
                <a:cubicBezTo>
                  <a:pt x="1660855" y="3915397"/>
                  <a:pt x="1463871" y="3886394"/>
                  <a:pt x="1804570" y="3925111"/>
                </a:cubicBezTo>
                <a:cubicBezTo>
                  <a:pt x="1968445" y="3921800"/>
                  <a:pt x="2282704" y="3932145"/>
                  <a:pt x="2480642" y="3891064"/>
                </a:cubicBezTo>
                <a:cubicBezTo>
                  <a:pt x="2524917" y="3881875"/>
                  <a:pt x="2563038" y="3850034"/>
                  <a:pt x="2592510" y="3818106"/>
                </a:cubicBezTo>
                <a:cubicBezTo>
                  <a:pt x="2616728" y="3791870"/>
                  <a:pt x="2641810" y="3765780"/>
                  <a:pt x="2660604" y="3735421"/>
                </a:cubicBezTo>
                <a:cubicBezTo>
                  <a:pt x="2684269" y="3697194"/>
                  <a:pt x="2689442" y="3647728"/>
                  <a:pt x="2718970" y="3613825"/>
                </a:cubicBezTo>
                <a:cubicBezTo>
                  <a:pt x="2778571" y="3545394"/>
                  <a:pt x="2875153" y="3510817"/>
                  <a:pt x="2923250" y="3433864"/>
                </a:cubicBezTo>
                <a:cubicBezTo>
                  <a:pt x="3031470" y="3260716"/>
                  <a:pt x="2898163" y="3463998"/>
                  <a:pt x="3103212" y="3210128"/>
                </a:cubicBezTo>
                <a:cubicBezTo>
                  <a:pt x="3164334" y="3134452"/>
                  <a:pt x="3219944" y="3054485"/>
                  <a:pt x="3278310" y="2976664"/>
                </a:cubicBezTo>
                <a:cubicBezTo>
                  <a:pt x="3284795" y="2939375"/>
                  <a:pt x="3293070" y="2902353"/>
                  <a:pt x="3297765" y="2864796"/>
                </a:cubicBezTo>
                <a:cubicBezTo>
                  <a:pt x="3329045" y="2614554"/>
                  <a:pt x="3288740" y="2421152"/>
                  <a:pt x="3438816" y="2227634"/>
                </a:cubicBezTo>
                <a:cubicBezTo>
                  <a:pt x="3463655" y="2195605"/>
                  <a:pt x="3502034" y="2176650"/>
                  <a:pt x="3536093" y="2154677"/>
                </a:cubicBezTo>
                <a:cubicBezTo>
                  <a:pt x="3652922" y="2079303"/>
                  <a:pt x="3772269" y="2007893"/>
                  <a:pt x="3891153" y="1935804"/>
                </a:cubicBezTo>
                <a:cubicBezTo>
                  <a:pt x="4127347" y="1792580"/>
                  <a:pt x="3836739" y="1981070"/>
                  <a:pt x="4139208" y="1785025"/>
                </a:cubicBezTo>
                <a:cubicBezTo>
                  <a:pt x="4181248" y="1757777"/>
                  <a:pt x="4371192" y="1629397"/>
                  <a:pt x="4401855" y="1609928"/>
                </a:cubicBezTo>
                <a:cubicBezTo>
                  <a:pt x="4486664" y="1556081"/>
                  <a:pt x="4614846" y="1484889"/>
                  <a:pt x="4698548" y="1425102"/>
                </a:cubicBezTo>
                <a:lnTo>
                  <a:pt x="4834736" y="1327825"/>
                </a:lnTo>
                <a:cubicBezTo>
                  <a:pt x="4852570" y="1300263"/>
                  <a:pt x="4877312" y="1276097"/>
                  <a:pt x="4888238" y="1245140"/>
                </a:cubicBezTo>
                <a:cubicBezTo>
                  <a:pt x="4897427" y="1219105"/>
                  <a:pt x="4893677" y="1190058"/>
                  <a:pt x="4893102" y="1162455"/>
                </a:cubicBezTo>
                <a:cubicBezTo>
                  <a:pt x="4892053" y="1112102"/>
                  <a:pt x="4894496" y="1060798"/>
                  <a:pt x="4883374" y="1011677"/>
                </a:cubicBezTo>
                <a:cubicBezTo>
                  <a:pt x="4860745" y="911730"/>
                  <a:pt x="4703887" y="718537"/>
                  <a:pt x="4674229" y="676072"/>
                </a:cubicBezTo>
                <a:cubicBezTo>
                  <a:pt x="4644420" y="633391"/>
                  <a:pt x="4607181" y="575010"/>
                  <a:pt x="4572089" y="535021"/>
                </a:cubicBezTo>
                <a:cubicBezTo>
                  <a:pt x="4519864" y="475509"/>
                  <a:pt x="4465084" y="418289"/>
                  <a:pt x="4411582" y="359923"/>
                </a:cubicBezTo>
                <a:cubicBezTo>
                  <a:pt x="4393748" y="340468"/>
                  <a:pt x="4380040" y="316197"/>
                  <a:pt x="4358080" y="301557"/>
                </a:cubicBezTo>
                <a:cubicBezTo>
                  <a:pt x="4338625" y="288587"/>
                  <a:pt x="4320325" y="273689"/>
                  <a:pt x="4299714" y="262647"/>
                </a:cubicBezTo>
                <a:cubicBezTo>
                  <a:pt x="4250027" y="236029"/>
                  <a:pt x="4139942" y="197990"/>
                  <a:pt x="4095433" y="184825"/>
                </a:cubicBezTo>
                <a:cubicBezTo>
                  <a:pt x="3869551" y="118015"/>
                  <a:pt x="3913911" y="134346"/>
                  <a:pt x="3706327" y="97277"/>
                </a:cubicBezTo>
                <a:cubicBezTo>
                  <a:pt x="3672208" y="91184"/>
                  <a:pt x="3638430" y="83172"/>
                  <a:pt x="3604187" y="77821"/>
                </a:cubicBezTo>
                <a:cubicBezTo>
                  <a:pt x="3562628" y="71327"/>
                  <a:pt x="3450015" y="69045"/>
                  <a:pt x="3429089" y="68094"/>
                </a:cubicBezTo>
                <a:lnTo>
                  <a:pt x="3336676" y="63230"/>
                </a:lnTo>
                <a:cubicBezTo>
                  <a:pt x="3135792" y="24965"/>
                  <a:pt x="2992154" y="10538"/>
                  <a:pt x="2923250" y="0"/>
                </a:cubicBezTo>
                <a:close/>
              </a:path>
            </a:pathLst>
          </a:cu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48095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98E9DA-69A3-3DDC-2BA8-97925154BB2F}"/>
              </a:ext>
            </a:extLst>
          </p:cNvPr>
          <p:cNvSpPr>
            <a:spLocks noGrp="1"/>
          </p:cNvSpPr>
          <p:nvPr>
            <p:ph type="title"/>
          </p:nvPr>
        </p:nvSpPr>
        <p:spPr>
          <a:xfrm>
            <a:off x="403697" y="365125"/>
            <a:ext cx="10950103" cy="845969"/>
          </a:xfrm>
        </p:spPr>
        <p:txBody>
          <a:bodyPr>
            <a:normAutofit/>
          </a:bodyPr>
          <a:lstStyle/>
          <a:p>
            <a:r>
              <a:rPr lang="nb-NO" sz="3600" dirty="0"/>
              <a:t>Konteksten til forelesningen i dag</a:t>
            </a:r>
          </a:p>
        </p:txBody>
      </p:sp>
      <p:sp>
        <p:nvSpPr>
          <p:cNvPr id="3" name="Plassholder for innhold 2">
            <a:extLst>
              <a:ext uri="{FF2B5EF4-FFF2-40B4-BE49-F238E27FC236}">
                <a16:creationId xmlns:a16="http://schemas.microsoft.com/office/drawing/2014/main" id="{02C43189-54FA-3E2B-069D-A723772A75D6}"/>
              </a:ext>
            </a:extLst>
          </p:cNvPr>
          <p:cNvSpPr>
            <a:spLocks noGrp="1"/>
          </p:cNvSpPr>
          <p:nvPr>
            <p:ph sz="half" idx="1"/>
          </p:nvPr>
        </p:nvSpPr>
        <p:spPr>
          <a:xfrm>
            <a:off x="403697" y="1279187"/>
            <a:ext cx="6264613" cy="4897776"/>
          </a:xfrm>
        </p:spPr>
        <p:txBody>
          <a:bodyPr>
            <a:normAutofit fontScale="85000" lnSpcReduction="20000"/>
          </a:bodyPr>
          <a:lstStyle/>
          <a:p>
            <a:r>
              <a:rPr lang="nb-NO" dirty="0"/>
              <a:t>Fokus er på </a:t>
            </a:r>
            <a:r>
              <a:rPr lang="nb-NO" b="1" i="1" dirty="0"/>
              <a:t>datasystemer</a:t>
            </a:r>
            <a:r>
              <a:rPr lang="nb-NO" i="1" dirty="0"/>
              <a:t> </a:t>
            </a:r>
            <a:r>
              <a:rPr lang="nb-NO" dirty="0"/>
              <a:t>som på en eller annen måte er basert på </a:t>
            </a:r>
            <a:r>
              <a:rPr lang="nb-NO" b="1" dirty="0"/>
              <a:t>regler</a:t>
            </a:r>
          </a:p>
          <a:p>
            <a:pPr lvl="1"/>
            <a:r>
              <a:rPr lang="nb-NO" dirty="0"/>
              <a:t>Jf. figuren til høyre som Arild presenterte i en tidligere forelesning.</a:t>
            </a:r>
          </a:p>
          <a:p>
            <a:r>
              <a:rPr lang="nb-NO" dirty="0"/>
              <a:t>Pensum</a:t>
            </a:r>
          </a:p>
          <a:p>
            <a:pPr lvl="1"/>
            <a:r>
              <a:rPr lang="nb-NO" b="0" i="0" dirty="0">
                <a:solidFill>
                  <a:srgbClr val="000000"/>
                </a:solidFill>
                <a:effectLst/>
                <a:latin typeface="Source Sans Pro" panose="020B0503030403020204" pitchFamily="34" charset="0"/>
              </a:rPr>
              <a:t>Schartum, D. W. (2021). Jus og digitalisering. </a:t>
            </a:r>
            <a:r>
              <a:rPr lang="nb-NO" b="0" i="1" dirty="0">
                <a:solidFill>
                  <a:srgbClr val="000000"/>
                </a:solidFill>
                <a:effectLst/>
                <a:latin typeface="Source Sans Pro" panose="020B0503030403020204" pitchFamily="34" charset="0"/>
              </a:rPr>
              <a:t>Lov og rett</a:t>
            </a:r>
            <a:endParaRPr lang="nb-NO" b="0" i="0" dirty="0">
              <a:solidFill>
                <a:srgbClr val="000000"/>
              </a:solidFill>
              <a:effectLst/>
              <a:latin typeface="Source Sans Pro" panose="020B0503030403020204" pitchFamily="34" charset="0"/>
            </a:endParaRPr>
          </a:p>
          <a:p>
            <a:pPr lvl="1"/>
            <a:r>
              <a:rPr lang="en-GB" b="0" i="0" dirty="0">
                <a:solidFill>
                  <a:srgbClr val="000000"/>
                </a:solidFill>
                <a:effectLst/>
                <a:latin typeface="Source Sans Pro" panose="020B0503030403020204" pitchFamily="34" charset="0"/>
              </a:rPr>
              <a:t>Liu, H., </a:t>
            </a:r>
            <a:r>
              <a:rPr lang="en-GB" b="0" i="0" dirty="0" err="1">
                <a:solidFill>
                  <a:srgbClr val="000000"/>
                </a:solidFill>
                <a:effectLst/>
                <a:latin typeface="Source Sans Pro" panose="020B0503030403020204" pitchFamily="34" charset="0"/>
              </a:rPr>
              <a:t>Gegov</a:t>
            </a:r>
            <a:r>
              <a:rPr lang="en-GB" b="0" i="0" dirty="0">
                <a:solidFill>
                  <a:srgbClr val="000000"/>
                </a:solidFill>
                <a:effectLst/>
                <a:latin typeface="Source Sans Pro" panose="020B0503030403020204" pitchFamily="34" charset="0"/>
              </a:rPr>
              <a:t>, A., &amp; </a:t>
            </a:r>
            <a:r>
              <a:rPr lang="en-GB" b="0" i="0" dirty="0" err="1">
                <a:solidFill>
                  <a:srgbClr val="000000"/>
                </a:solidFill>
                <a:effectLst/>
                <a:latin typeface="Source Sans Pro" panose="020B0503030403020204" pitchFamily="34" charset="0"/>
              </a:rPr>
              <a:t>Cocea</a:t>
            </a:r>
            <a:r>
              <a:rPr lang="en-GB" b="0" i="0" dirty="0">
                <a:solidFill>
                  <a:srgbClr val="000000"/>
                </a:solidFill>
                <a:effectLst/>
                <a:latin typeface="Source Sans Pro" panose="020B0503030403020204" pitchFamily="34" charset="0"/>
              </a:rPr>
              <a:t>, M. (2016). Rule-based systems: a granular computing perspective. Granular Computing</a:t>
            </a:r>
          </a:p>
          <a:p>
            <a:r>
              <a:rPr lang="nb-NO" dirty="0"/>
              <a:t>Oppgave</a:t>
            </a:r>
          </a:p>
          <a:p>
            <a:pPr lvl="1"/>
            <a:r>
              <a:rPr lang="nb-NO" i="1" dirty="0"/>
              <a:t>Redegjør kort for kjennetegnene ved hhv. regelbaserte systemer og systemer basert på kunstig intelligens (maskinlæring).</a:t>
            </a:r>
          </a:p>
          <a:p>
            <a:pPr lvl="1"/>
            <a:r>
              <a:rPr lang="nb-NO" i="1" dirty="0"/>
              <a:t>Diskuter og gi virkelige eller tenkte eksempler på hvordan de to typene systemer kan brukes i digital forvaltning. </a:t>
            </a:r>
          </a:p>
        </p:txBody>
      </p:sp>
      <p:pic>
        <p:nvPicPr>
          <p:cNvPr id="6" name="Plassholder for innhold 5">
            <a:extLst>
              <a:ext uri="{FF2B5EF4-FFF2-40B4-BE49-F238E27FC236}">
                <a16:creationId xmlns:a16="http://schemas.microsoft.com/office/drawing/2014/main" id="{A6E39E4F-DC1E-B77D-1D16-FC29BDDF6D2B}"/>
              </a:ext>
            </a:extLst>
          </p:cNvPr>
          <p:cNvPicPr>
            <a:picLocks noGrp="1" noChangeAspect="1"/>
          </p:cNvPicPr>
          <p:nvPr>
            <p:ph sz="half" idx="2"/>
          </p:nvPr>
        </p:nvPicPr>
        <p:blipFill>
          <a:blip r:embed="rId2"/>
          <a:stretch>
            <a:fillRect/>
          </a:stretch>
        </p:blipFill>
        <p:spPr>
          <a:xfrm>
            <a:off x="6668310" y="1459088"/>
            <a:ext cx="5181600" cy="4119725"/>
          </a:xfrm>
        </p:spPr>
      </p:pic>
    </p:spTree>
    <p:extLst>
      <p:ext uri="{BB962C8B-B14F-4D97-AF65-F5344CB8AC3E}">
        <p14:creationId xmlns:p14="http://schemas.microsoft.com/office/powerpoint/2010/main" val="254973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5BD9EB-E93B-10EA-4706-58BF1CF836C1}"/>
              </a:ext>
            </a:extLst>
          </p:cNvPr>
          <p:cNvSpPr>
            <a:spLocks noGrp="1"/>
          </p:cNvSpPr>
          <p:nvPr>
            <p:ph type="title"/>
          </p:nvPr>
        </p:nvSpPr>
        <p:spPr>
          <a:xfrm>
            <a:off x="228601" y="253258"/>
            <a:ext cx="3915382" cy="841104"/>
          </a:xfrm>
        </p:spPr>
        <p:txBody>
          <a:bodyPr>
            <a:normAutofit/>
          </a:bodyPr>
          <a:lstStyle/>
          <a:p>
            <a:r>
              <a:rPr lang="nb-NO" sz="3600" dirty="0"/>
              <a:t>Definisjoner?</a:t>
            </a:r>
          </a:p>
        </p:txBody>
      </p:sp>
      <p:sp>
        <p:nvSpPr>
          <p:cNvPr id="3" name="Plassholder for innhold 2">
            <a:extLst>
              <a:ext uri="{FF2B5EF4-FFF2-40B4-BE49-F238E27FC236}">
                <a16:creationId xmlns:a16="http://schemas.microsoft.com/office/drawing/2014/main" id="{1257028A-7431-5DE4-073C-42992671F245}"/>
              </a:ext>
            </a:extLst>
          </p:cNvPr>
          <p:cNvSpPr>
            <a:spLocks noGrp="1"/>
          </p:cNvSpPr>
          <p:nvPr>
            <p:ph sz="half" idx="1"/>
          </p:nvPr>
        </p:nvSpPr>
        <p:spPr>
          <a:xfrm>
            <a:off x="228601" y="1522379"/>
            <a:ext cx="3093395" cy="4861228"/>
          </a:xfrm>
        </p:spPr>
        <p:txBody>
          <a:bodyPr/>
          <a:lstStyle/>
          <a:p>
            <a:r>
              <a:rPr lang="nb-NO" dirty="0"/>
              <a:t>Vi må forholde oss til «størrelser» uten eksakte omforente definisjoner, som ikke klart avgrenser det ene fra det andre..</a:t>
            </a:r>
          </a:p>
          <a:p>
            <a:endParaRPr lang="nb-NO" dirty="0"/>
          </a:p>
          <a:p>
            <a:endParaRPr lang="nb-NO" dirty="0"/>
          </a:p>
        </p:txBody>
      </p:sp>
      <p:pic>
        <p:nvPicPr>
          <p:cNvPr id="5" name="Plassholder for innhold 4">
            <a:extLst>
              <a:ext uri="{FF2B5EF4-FFF2-40B4-BE49-F238E27FC236}">
                <a16:creationId xmlns:a16="http://schemas.microsoft.com/office/drawing/2014/main" id="{6BA2FF2A-31D5-E526-5576-954AF5A11CF0}"/>
              </a:ext>
            </a:extLst>
          </p:cNvPr>
          <p:cNvPicPr>
            <a:picLocks noGrp="1" noChangeAspect="1"/>
          </p:cNvPicPr>
          <p:nvPr>
            <p:ph sz="half" idx="2"/>
          </p:nvPr>
        </p:nvPicPr>
        <p:blipFill>
          <a:blip r:embed="rId3"/>
          <a:stretch>
            <a:fillRect/>
          </a:stretch>
        </p:blipFill>
        <p:spPr>
          <a:xfrm>
            <a:off x="4218623" y="368164"/>
            <a:ext cx="7663714" cy="4310840"/>
          </a:xfrm>
          <a:prstGeom prst="rect">
            <a:avLst/>
          </a:prstGeom>
          <a:ln>
            <a:solidFill>
              <a:schemeClr val="bg1">
                <a:lumMod val="75000"/>
              </a:schemeClr>
            </a:solidFill>
          </a:ln>
        </p:spPr>
      </p:pic>
      <p:pic>
        <p:nvPicPr>
          <p:cNvPr id="8" name="Bilde 7">
            <a:extLst>
              <a:ext uri="{FF2B5EF4-FFF2-40B4-BE49-F238E27FC236}">
                <a16:creationId xmlns:a16="http://schemas.microsoft.com/office/drawing/2014/main" id="{32522EDC-98B0-7420-B187-EFBA39F31D6A}"/>
              </a:ext>
            </a:extLst>
          </p:cNvPr>
          <p:cNvPicPr>
            <a:picLocks noChangeAspect="1"/>
          </p:cNvPicPr>
          <p:nvPr/>
        </p:nvPicPr>
        <p:blipFill>
          <a:blip r:embed="rId4"/>
          <a:stretch>
            <a:fillRect/>
          </a:stretch>
        </p:blipFill>
        <p:spPr>
          <a:xfrm>
            <a:off x="1571017" y="2047673"/>
            <a:ext cx="7897180" cy="4442164"/>
          </a:xfrm>
          <a:prstGeom prst="rect">
            <a:avLst/>
          </a:prstGeom>
          <a:ln>
            <a:solidFill>
              <a:schemeClr val="bg1">
                <a:lumMod val="65000"/>
              </a:schemeClr>
            </a:solidFill>
          </a:ln>
        </p:spPr>
      </p:pic>
    </p:spTree>
    <p:extLst>
      <p:ext uri="{BB962C8B-B14F-4D97-AF65-F5344CB8AC3E}">
        <p14:creationId xmlns:p14="http://schemas.microsoft.com/office/powerpoint/2010/main" val="124325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AB03AD-CFD4-F5AE-8A12-F2012B0670A8}"/>
              </a:ext>
            </a:extLst>
          </p:cNvPr>
          <p:cNvSpPr>
            <a:spLocks noGrp="1"/>
          </p:cNvSpPr>
          <p:nvPr>
            <p:ph type="title"/>
          </p:nvPr>
        </p:nvSpPr>
        <p:spPr/>
        <p:txBody>
          <a:bodyPr/>
          <a:lstStyle/>
          <a:p>
            <a:r>
              <a:rPr lang="nb-NO" dirty="0"/>
              <a:t>Høna eller egget?</a:t>
            </a:r>
          </a:p>
        </p:txBody>
      </p:sp>
      <p:sp>
        <p:nvSpPr>
          <p:cNvPr id="6" name="TekstSylinder 5">
            <a:extLst>
              <a:ext uri="{FF2B5EF4-FFF2-40B4-BE49-F238E27FC236}">
                <a16:creationId xmlns:a16="http://schemas.microsoft.com/office/drawing/2014/main" id="{C8F8EC16-E1E6-6ADF-D4A0-8569F964FCE4}"/>
              </a:ext>
            </a:extLst>
          </p:cNvPr>
          <p:cNvSpPr txBox="1"/>
          <p:nvPr/>
        </p:nvSpPr>
        <p:spPr>
          <a:xfrm>
            <a:off x="4952159" y="3237441"/>
            <a:ext cx="194066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dirty="0"/>
              <a:t>Datasystemer</a:t>
            </a:r>
            <a:endParaRPr lang="en-US" dirty="0"/>
          </a:p>
        </p:txBody>
      </p:sp>
      <p:sp>
        <p:nvSpPr>
          <p:cNvPr id="7" name="TekstSylinder 6">
            <a:extLst>
              <a:ext uri="{FF2B5EF4-FFF2-40B4-BE49-F238E27FC236}">
                <a16:creationId xmlns:a16="http://schemas.microsoft.com/office/drawing/2014/main" id="{4FC25198-D2F7-9C10-FEB4-9408B08C4B1C}"/>
              </a:ext>
            </a:extLst>
          </p:cNvPr>
          <p:cNvSpPr txBox="1"/>
          <p:nvPr/>
        </p:nvSpPr>
        <p:spPr>
          <a:xfrm>
            <a:off x="5211588" y="4243200"/>
            <a:ext cx="142631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dirty="0"/>
              <a:t>Data</a:t>
            </a:r>
            <a:endParaRPr lang="en-US" dirty="0"/>
          </a:p>
        </p:txBody>
      </p:sp>
      <p:sp>
        <p:nvSpPr>
          <p:cNvPr id="10" name="TekstSylinder 9">
            <a:extLst>
              <a:ext uri="{FF2B5EF4-FFF2-40B4-BE49-F238E27FC236}">
                <a16:creationId xmlns:a16="http://schemas.microsoft.com/office/drawing/2014/main" id="{8F657EDA-5BEA-2B4B-B069-D8214F6F743B}"/>
              </a:ext>
            </a:extLst>
          </p:cNvPr>
          <p:cNvSpPr txBox="1"/>
          <p:nvPr/>
        </p:nvSpPr>
        <p:spPr>
          <a:xfrm>
            <a:off x="6074954" y="5189535"/>
            <a:ext cx="3659757" cy="830997"/>
          </a:xfrm>
          <a:prstGeom prst="rect">
            <a:avLst/>
          </a:prstGeom>
          <a:noFill/>
        </p:spPr>
        <p:txBody>
          <a:bodyPr wrap="square" rtlCol="0">
            <a:spAutoFit/>
          </a:bodyPr>
          <a:lstStyle/>
          <a:p>
            <a:pPr algn="ctr"/>
            <a:r>
              <a:rPr lang="nb-NO" sz="1600" dirty="0"/>
              <a:t>Teknikker for å skape modeller og datasystemer basert på data som allerede er samlet inn</a:t>
            </a:r>
          </a:p>
        </p:txBody>
      </p:sp>
      <p:sp>
        <p:nvSpPr>
          <p:cNvPr id="12" name="Ellipse 11">
            <a:extLst>
              <a:ext uri="{FF2B5EF4-FFF2-40B4-BE49-F238E27FC236}">
                <a16:creationId xmlns:a16="http://schemas.microsoft.com/office/drawing/2014/main" id="{5E9DFC69-1232-478B-0520-C9E39403E019}"/>
              </a:ext>
            </a:extLst>
          </p:cNvPr>
          <p:cNvSpPr/>
          <p:nvPr/>
        </p:nvSpPr>
        <p:spPr>
          <a:xfrm>
            <a:off x="2991435" y="3006323"/>
            <a:ext cx="1984933" cy="1828801"/>
          </a:xfrm>
          <a:custGeom>
            <a:avLst/>
            <a:gdLst>
              <a:gd name="connsiteX0" fmla="*/ 0 w 1984933"/>
              <a:gd name="connsiteY0" fmla="*/ 914401 h 1828801"/>
              <a:gd name="connsiteX1" fmla="*/ 992467 w 1984933"/>
              <a:gd name="connsiteY1" fmla="*/ 0 h 1828801"/>
              <a:gd name="connsiteX2" fmla="*/ 1984934 w 1984933"/>
              <a:gd name="connsiteY2" fmla="*/ 914401 h 1828801"/>
              <a:gd name="connsiteX3" fmla="*/ 992467 w 1984933"/>
              <a:gd name="connsiteY3" fmla="*/ 1828802 h 1828801"/>
              <a:gd name="connsiteX4" fmla="*/ 0 w 1984933"/>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933" h="1828801" fill="none" extrusionOk="0">
                <a:moveTo>
                  <a:pt x="0" y="914401"/>
                </a:moveTo>
                <a:cubicBezTo>
                  <a:pt x="-73644" y="311160"/>
                  <a:pt x="494518" y="-1629"/>
                  <a:pt x="992467" y="0"/>
                </a:cubicBezTo>
                <a:cubicBezTo>
                  <a:pt x="1621994" y="47666"/>
                  <a:pt x="2056807" y="428091"/>
                  <a:pt x="1984934" y="914401"/>
                </a:cubicBezTo>
                <a:cubicBezTo>
                  <a:pt x="1962689" y="1411271"/>
                  <a:pt x="1527151" y="1818423"/>
                  <a:pt x="992467" y="1828802"/>
                </a:cubicBezTo>
                <a:cubicBezTo>
                  <a:pt x="457315" y="1847285"/>
                  <a:pt x="34057" y="1539865"/>
                  <a:pt x="0" y="914401"/>
                </a:cubicBezTo>
                <a:close/>
              </a:path>
              <a:path w="1984933" h="1828801" stroke="0" extrusionOk="0">
                <a:moveTo>
                  <a:pt x="0" y="914401"/>
                </a:moveTo>
                <a:cubicBezTo>
                  <a:pt x="69337" y="313253"/>
                  <a:pt x="489202" y="121170"/>
                  <a:pt x="992467" y="0"/>
                </a:cubicBezTo>
                <a:cubicBezTo>
                  <a:pt x="1576539" y="5653"/>
                  <a:pt x="1994532" y="442075"/>
                  <a:pt x="1984934" y="914401"/>
                </a:cubicBezTo>
                <a:cubicBezTo>
                  <a:pt x="2043235" y="1318247"/>
                  <a:pt x="1526284" y="1748524"/>
                  <a:pt x="992467" y="1828802"/>
                </a:cubicBezTo>
                <a:cubicBezTo>
                  <a:pt x="330374" y="1882764"/>
                  <a:pt x="23175" y="1350838"/>
                  <a:pt x="0" y="914401"/>
                </a:cubicBezTo>
                <a:close/>
              </a:path>
            </a:pathLst>
          </a:custGeom>
          <a:solidFill>
            <a:schemeClr val="accent1">
              <a:lumMod val="60000"/>
              <a:lumOff val="40000"/>
              <a:alpha val="50000"/>
            </a:schemeClr>
          </a:solidFill>
          <a:ln>
            <a:solidFill>
              <a:schemeClr val="tx1"/>
            </a:solidFill>
            <a:extLst>
              <a:ext uri="{C807C97D-BFC1-408E-A445-0C87EB9F89A2}">
                <ask:lineSketchStyleProps xmlns:ask="http://schemas.microsoft.com/office/drawing/2018/sketchyshapes" sd="2028163424">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0146A4C5-5A98-969F-6556-38BD51B039B7}"/>
              </a:ext>
            </a:extLst>
          </p:cNvPr>
          <p:cNvSpPr/>
          <p:nvPr/>
        </p:nvSpPr>
        <p:spPr>
          <a:xfrm>
            <a:off x="6871269" y="3006323"/>
            <a:ext cx="2067128" cy="1828801"/>
          </a:xfrm>
          <a:custGeom>
            <a:avLst/>
            <a:gdLst>
              <a:gd name="connsiteX0" fmla="*/ 0 w 2067128"/>
              <a:gd name="connsiteY0" fmla="*/ 914401 h 1828801"/>
              <a:gd name="connsiteX1" fmla="*/ 1033564 w 2067128"/>
              <a:gd name="connsiteY1" fmla="*/ 0 h 1828801"/>
              <a:gd name="connsiteX2" fmla="*/ 2067128 w 2067128"/>
              <a:gd name="connsiteY2" fmla="*/ 914401 h 1828801"/>
              <a:gd name="connsiteX3" fmla="*/ 1033564 w 2067128"/>
              <a:gd name="connsiteY3" fmla="*/ 1828802 h 1828801"/>
              <a:gd name="connsiteX4" fmla="*/ 0 w 2067128"/>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128" h="1828801" fill="none" extrusionOk="0">
                <a:moveTo>
                  <a:pt x="0" y="914401"/>
                </a:moveTo>
                <a:cubicBezTo>
                  <a:pt x="99142" y="492244"/>
                  <a:pt x="419537" y="-54181"/>
                  <a:pt x="1033564" y="0"/>
                </a:cubicBezTo>
                <a:cubicBezTo>
                  <a:pt x="1585712" y="1173"/>
                  <a:pt x="2061317" y="432875"/>
                  <a:pt x="2067128" y="914401"/>
                </a:cubicBezTo>
                <a:cubicBezTo>
                  <a:pt x="2067341" y="1355992"/>
                  <a:pt x="1587443" y="1834600"/>
                  <a:pt x="1033564" y="1828802"/>
                </a:cubicBezTo>
                <a:cubicBezTo>
                  <a:pt x="438087" y="1796902"/>
                  <a:pt x="14351" y="1411362"/>
                  <a:pt x="0" y="914401"/>
                </a:cubicBezTo>
                <a:close/>
              </a:path>
              <a:path w="2067128" h="1828801" stroke="0" extrusionOk="0">
                <a:moveTo>
                  <a:pt x="0" y="914401"/>
                </a:moveTo>
                <a:cubicBezTo>
                  <a:pt x="-56923" y="304424"/>
                  <a:pt x="480054" y="-7720"/>
                  <a:pt x="1033564" y="0"/>
                </a:cubicBezTo>
                <a:cubicBezTo>
                  <a:pt x="1617891" y="28630"/>
                  <a:pt x="1980174" y="449932"/>
                  <a:pt x="2067128" y="914401"/>
                </a:cubicBezTo>
                <a:cubicBezTo>
                  <a:pt x="2045709" y="1400824"/>
                  <a:pt x="1658901" y="1808541"/>
                  <a:pt x="1033564" y="1828802"/>
                </a:cubicBezTo>
                <a:cubicBezTo>
                  <a:pt x="407849" y="1771590"/>
                  <a:pt x="10792" y="1427589"/>
                  <a:pt x="0" y="914401"/>
                </a:cubicBezTo>
                <a:close/>
              </a:path>
            </a:pathLst>
          </a:custGeom>
          <a:solidFill>
            <a:schemeClr val="accent6">
              <a:lumMod val="60000"/>
              <a:lumOff val="40000"/>
              <a:alpha val="50000"/>
            </a:schemeClr>
          </a:solidFill>
          <a:ln>
            <a:solidFill>
              <a:schemeClr val="tx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16" name="Pil: bøyd oppover 15">
            <a:extLst>
              <a:ext uri="{FF2B5EF4-FFF2-40B4-BE49-F238E27FC236}">
                <a16:creationId xmlns:a16="http://schemas.microsoft.com/office/drawing/2014/main" id="{C844BB37-B4CE-97CC-F250-AE46EC49284E}"/>
              </a:ext>
            </a:extLst>
          </p:cNvPr>
          <p:cNvSpPr/>
          <p:nvPr/>
        </p:nvSpPr>
        <p:spPr>
          <a:xfrm rot="16200000">
            <a:off x="6577074" y="3495926"/>
            <a:ext cx="1216152" cy="731520"/>
          </a:xfrm>
          <a:prstGeom prst="curved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b-NO">
              <a:solidFill>
                <a:schemeClr val="tx1"/>
              </a:solidFill>
            </a:endParaRPr>
          </a:p>
        </p:txBody>
      </p:sp>
      <p:sp>
        <p:nvSpPr>
          <p:cNvPr id="19" name="Pil: bøyd oppover 18">
            <a:extLst>
              <a:ext uri="{FF2B5EF4-FFF2-40B4-BE49-F238E27FC236}">
                <a16:creationId xmlns:a16="http://schemas.microsoft.com/office/drawing/2014/main" id="{44E5B67D-B759-9095-33C5-D411A02A8F4A}"/>
              </a:ext>
            </a:extLst>
          </p:cNvPr>
          <p:cNvSpPr/>
          <p:nvPr/>
        </p:nvSpPr>
        <p:spPr>
          <a:xfrm rot="5400000">
            <a:off x="3978660" y="3575826"/>
            <a:ext cx="1216152" cy="731520"/>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20" name="TekstSylinder 19">
            <a:extLst>
              <a:ext uri="{FF2B5EF4-FFF2-40B4-BE49-F238E27FC236}">
                <a16:creationId xmlns:a16="http://schemas.microsoft.com/office/drawing/2014/main" id="{B71463D7-A917-81F8-F1CF-7679F7B62915}"/>
              </a:ext>
            </a:extLst>
          </p:cNvPr>
          <p:cNvSpPr txBox="1"/>
          <p:nvPr/>
        </p:nvSpPr>
        <p:spPr>
          <a:xfrm>
            <a:off x="2081150" y="5189536"/>
            <a:ext cx="3659757" cy="830997"/>
          </a:xfrm>
          <a:prstGeom prst="rect">
            <a:avLst/>
          </a:prstGeom>
          <a:noFill/>
        </p:spPr>
        <p:txBody>
          <a:bodyPr wrap="square" rtlCol="0">
            <a:spAutoFit/>
          </a:bodyPr>
          <a:lstStyle/>
          <a:p>
            <a:pPr algn="ctr"/>
            <a:r>
              <a:rPr lang="nb-NO" sz="1600" dirty="0"/>
              <a:t>Teknikker for å skape datasystemer basert på menneskelig kunnskap for å behandle data i et domene</a:t>
            </a:r>
          </a:p>
        </p:txBody>
      </p:sp>
      <p:sp>
        <p:nvSpPr>
          <p:cNvPr id="21" name="TekstSylinder 20">
            <a:extLst>
              <a:ext uri="{FF2B5EF4-FFF2-40B4-BE49-F238E27FC236}">
                <a16:creationId xmlns:a16="http://schemas.microsoft.com/office/drawing/2014/main" id="{5616CA67-2924-D92B-0DFE-98479DD39ED4}"/>
              </a:ext>
            </a:extLst>
          </p:cNvPr>
          <p:cNvSpPr txBox="1"/>
          <p:nvPr/>
        </p:nvSpPr>
        <p:spPr>
          <a:xfrm>
            <a:off x="838200" y="1387407"/>
            <a:ext cx="9847634" cy="646331"/>
          </a:xfrm>
          <a:prstGeom prst="rect">
            <a:avLst/>
          </a:prstGeom>
          <a:noFill/>
        </p:spPr>
        <p:txBody>
          <a:bodyPr wrap="square">
            <a:spAutoFit/>
          </a:bodyPr>
          <a:lstStyle/>
          <a:p>
            <a:r>
              <a:rPr lang="nb-NO" i="0" dirty="0">
                <a:effectLst/>
                <a:latin typeface="Abadi" panose="020B0604020104020204" pitchFamily="34" charset="0"/>
              </a:rPr>
              <a:t>Svaret kommer an på om du skal lage hønsefrikassé eller omelett – dvs. problemet som skal løses</a:t>
            </a:r>
            <a:br>
              <a:rPr lang="nb-NO" i="0" dirty="0">
                <a:effectLst/>
                <a:latin typeface="Abadi" panose="020B0604020104020204" pitchFamily="34" charset="0"/>
              </a:rPr>
            </a:br>
            <a:r>
              <a:rPr lang="nb-NO" dirty="0">
                <a:latin typeface="Abadi" panose="020B0604020104020204" pitchFamily="34" charset="0"/>
              </a:rPr>
              <a:t>Reglene kan utformes ved hjelp av ekspertkunnskap (A) eller reelle data (B) </a:t>
            </a:r>
          </a:p>
        </p:txBody>
      </p:sp>
      <p:sp>
        <p:nvSpPr>
          <p:cNvPr id="22" name="TekstSylinder 21">
            <a:extLst>
              <a:ext uri="{FF2B5EF4-FFF2-40B4-BE49-F238E27FC236}">
                <a16:creationId xmlns:a16="http://schemas.microsoft.com/office/drawing/2014/main" id="{BBE7892E-BDCA-E6D3-4B46-F11677C2E32E}"/>
              </a:ext>
            </a:extLst>
          </p:cNvPr>
          <p:cNvSpPr txBox="1"/>
          <p:nvPr/>
        </p:nvSpPr>
        <p:spPr>
          <a:xfrm>
            <a:off x="2527775" y="2536195"/>
            <a:ext cx="2766506" cy="369332"/>
          </a:xfrm>
          <a:prstGeom prst="rect">
            <a:avLst/>
          </a:prstGeom>
          <a:noFill/>
        </p:spPr>
        <p:txBody>
          <a:bodyPr wrap="square">
            <a:spAutoFit/>
          </a:bodyPr>
          <a:lstStyle/>
          <a:p>
            <a:pPr algn="ctr"/>
            <a:r>
              <a:rPr lang="nb-NO" dirty="0"/>
              <a:t>Konvensjonelle teknologier</a:t>
            </a:r>
          </a:p>
        </p:txBody>
      </p:sp>
      <p:sp>
        <p:nvSpPr>
          <p:cNvPr id="23" name="TekstSylinder 22">
            <a:extLst>
              <a:ext uri="{FF2B5EF4-FFF2-40B4-BE49-F238E27FC236}">
                <a16:creationId xmlns:a16="http://schemas.microsoft.com/office/drawing/2014/main" id="{9BA6D52B-4046-ACCE-E92B-AB7812352709}"/>
              </a:ext>
            </a:extLst>
          </p:cNvPr>
          <p:cNvSpPr txBox="1"/>
          <p:nvPr/>
        </p:nvSpPr>
        <p:spPr>
          <a:xfrm>
            <a:off x="6203004" y="2542103"/>
            <a:ext cx="3404066" cy="369332"/>
          </a:xfrm>
          <a:prstGeom prst="rect">
            <a:avLst/>
          </a:prstGeom>
          <a:noFill/>
        </p:spPr>
        <p:txBody>
          <a:bodyPr wrap="square">
            <a:spAutoFit/>
          </a:bodyPr>
          <a:lstStyle/>
          <a:p>
            <a:pPr algn="ctr"/>
            <a:r>
              <a:rPr lang="nb-NO" dirty="0"/>
              <a:t>Teknologier for kunstig intelligens</a:t>
            </a:r>
          </a:p>
        </p:txBody>
      </p:sp>
      <p:sp>
        <p:nvSpPr>
          <p:cNvPr id="25" name="TekstSylinder 24">
            <a:extLst>
              <a:ext uri="{FF2B5EF4-FFF2-40B4-BE49-F238E27FC236}">
                <a16:creationId xmlns:a16="http://schemas.microsoft.com/office/drawing/2014/main" id="{0621ABC9-D640-CD92-4BD8-594D3A3B5147}"/>
              </a:ext>
            </a:extLst>
          </p:cNvPr>
          <p:cNvSpPr txBox="1"/>
          <p:nvPr/>
        </p:nvSpPr>
        <p:spPr>
          <a:xfrm>
            <a:off x="3308447" y="3650670"/>
            <a:ext cx="485340" cy="369332"/>
          </a:xfrm>
          <a:prstGeom prst="rect">
            <a:avLst/>
          </a:prstGeom>
          <a:noFill/>
        </p:spPr>
        <p:txBody>
          <a:bodyPr wrap="square">
            <a:spAutoFit/>
          </a:bodyPr>
          <a:lstStyle/>
          <a:p>
            <a:pPr algn="ctr"/>
            <a:r>
              <a:rPr lang="nb-NO" dirty="0"/>
              <a:t>A</a:t>
            </a:r>
          </a:p>
        </p:txBody>
      </p:sp>
      <p:sp>
        <p:nvSpPr>
          <p:cNvPr id="27" name="TekstSylinder 26">
            <a:extLst>
              <a:ext uri="{FF2B5EF4-FFF2-40B4-BE49-F238E27FC236}">
                <a16:creationId xmlns:a16="http://schemas.microsoft.com/office/drawing/2014/main" id="{4DC9DE3C-17CF-0D7B-4688-8DD692CBA3EC}"/>
              </a:ext>
            </a:extLst>
          </p:cNvPr>
          <p:cNvSpPr txBox="1"/>
          <p:nvPr/>
        </p:nvSpPr>
        <p:spPr>
          <a:xfrm>
            <a:off x="8000360" y="3662974"/>
            <a:ext cx="485340" cy="369332"/>
          </a:xfrm>
          <a:prstGeom prst="rect">
            <a:avLst/>
          </a:prstGeom>
          <a:noFill/>
        </p:spPr>
        <p:txBody>
          <a:bodyPr wrap="square">
            <a:spAutoFit/>
          </a:bodyPr>
          <a:lstStyle/>
          <a:p>
            <a:pPr algn="ctr"/>
            <a:r>
              <a:rPr lang="nb-NO" dirty="0"/>
              <a:t>B</a:t>
            </a:r>
          </a:p>
        </p:txBody>
      </p:sp>
    </p:spTree>
    <p:extLst>
      <p:ext uri="{BB962C8B-B14F-4D97-AF65-F5344CB8AC3E}">
        <p14:creationId xmlns:p14="http://schemas.microsoft.com/office/powerpoint/2010/main" val="228553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06FA4F2-7C50-4A99-9A91-5E9FEE27413F}"/>
              </a:ext>
            </a:extLst>
          </p:cNvPr>
          <p:cNvSpPr>
            <a:spLocks noGrp="1"/>
          </p:cNvSpPr>
          <p:nvPr>
            <p:ph type="title"/>
          </p:nvPr>
        </p:nvSpPr>
        <p:spPr/>
        <p:txBody>
          <a:bodyPr/>
          <a:lstStyle/>
          <a:p>
            <a:r>
              <a:rPr lang="nb-NO" dirty="0"/>
              <a:t>Mitt utgangspunkt</a:t>
            </a:r>
          </a:p>
        </p:txBody>
      </p:sp>
      <p:sp>
        <p:nvSpPr>
          <p:cNvPr id="26" name="Ellipse 25">
            <a:extLst>
              <a:ext uri="{FF2B5EF4-FFF2-40B4-BE49-F238E27FC236}">
                <a16:creationId xmlns:a16="http://schemas.microsoft.com/office/drawing/2014/main" id="{0F345BC6-A687-24AD-D777-76D12C2E90DF}"/>
              </a:ext>
            </a:extLst>
          </p:cNvPr>
          <p:cNvSpPr/>
          <p:nvPr/>
        </p:nvSpPr>
        <p:spPr>
          <a:xfrm>
            <a:off x="4095344" y="2353478"/>
            <a:ext cx="1984933" cy="1828801"/>
          </a:xfrm>
          <a:custGeom>
            <a:avLst/>
            <a:gdLst>
              <a:gd name="connsiteX0" fmla="*/ 0 w 1984933"/>
              <a:gd name="connsiteY0" fmla="*/ 914401 h 1828801"/>
              <a:gd name="connsiteX1" fmla="*/ 992467 w 1984933"/>
              <a:gd name="connsiteY1" fmla="*/ 0 h 1828801"/>
              <a:gd name="connsiteX2" fmla="*/ 1984934 w 1984933"/>
              <a:gd name="connsiteY2" fmla="*/ 914401 h 1828801"/>
              <a:gd name="connsiteX3" fmla="*/ 992467 w 1984933"/>
              <a:gd name="connsiteY3" fmla="*/ 1828802 h 1828801"/>
              <a:gd name="connsiteX4" fmla="*/ 0 w 1984933"/>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933" h="1828801" fill="none" extrusionOk="0">
                <a:moveTo>
                  <a:pt x="0" y="914401"/>
                </a:moveTo>
                <a:cubicBezTo>
                  <a:pt x="-73644" y="311160"/>
                  <a:pt x="494518" y="-1629"/>
                  <a:pt x="992467" y="0"/>
                </a:cubicBezTo>
                <a:cubicBezTo>
                  <a:pt x="1621994" y="47666"/>
                  <a:pt x="2056807" y="428091"/>
                  <a:pt x="1984934" y="914401"/>
                </a:cubicBezTo>
                <a:cubicBezTo>
                  <a:pt x="1962689" y="1411271"/>
                  <a:pt x="1527151" y="1818423"/>
                  <a:pt x="992467" y="1828802"/>
                </a:cubicBezTo>
                <a:cubicBezTo>
                  <a:pt x="457315" y="1847285"/>
                  <a:pt x="34057" y="1539865"/>
                  <a:pt x="0" y="914401"/>
                </a:cubicBezTo>
                <a:close/>
              </a:path>
              <a:path w="1984933" h="1828801" stroke="0" extrusionOk="0">
                <a:moveTo>
                  <a:pt x="0" y="914401"/>
                </a:moveTo>
                <a:cubicBezTo>
                  <a:pt x="69337" y="313253"/>
                  <a:pt x="489202" y="121170"/>
                  <a:pt x="992467" y="0"/>
                </a:cubicBezTo>
                <a:cubicBezTo>
                  <a:pt x="1576539" y="5653"/>
                  <a:pt x="1994532" y="442075"/>
                  <a:pt x="1984934" y="914401"/>
                </a:cubicBezTo>
                <a:cubicBezTo>
                  <a:pt x="2043235" y="1318247"/>
                  <a:pt x="1526284" y="1748524"/>
                  <a:pt x="992467" y="1828802"/>
                </a:cubicBezTo>
                <a:cubicBezTo>
                  <a:pt x="330374" y="1882764"/>
                  <a:pt x="23175" y="1350838"/>
                  <a:pt x="0" y="914401"/>
                </a:cubicBezTo>
                <a:close/>
              </a:path>
            </a:pathLst>
          </a:custGeom>
          <a:solidFill>
            <a:schemeClr val="accent1">
              <a:lumMod val="60000"/>
              <a:lumOff val="40000"/>
              <a:alpha val="50000"/>
            </a:schemeClr>
          </a:solidFill>
          <a:ln>
            <a:solidFill>
              <a:schemeClr val="tx1"/>
            </a:solidFill>
            <a:extLst>
              <a:ext uri="{C807C97D-BFC1-408E-A445-0C87EB9F89A2}">
                <ask:lineSketchStyleProps xmlns:ask="http://schemas.microsoft.com/office/drawing/2018/sketchyshapes" sd="2028163424">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27" name="Ellipse 26">
            <a:extLst>
              <a:ext uri="{FF2B5EF4-FFF2-40B4-BE49-F238E27FC236}">
                <a16:creationId xmlns:a16="http://schemas.microsoft.com/office/drawing/2014/main" id="{9DC5DDD3-C9A6-B282-887A-72B25E4BCF21}"/>
              </a:ext>
            </a:extLst>
          </p:cNvPr>
          <p:cNvSpPr/>
          <p:nvPr/>
        </p:nvSpPr>
        <p:spPr>
          <a:xfrm>
            <a:off x="5143380" y="2353476"/>
            <a:ext cx="2067128" cy="1828801"/>
          </a:xfrm>
          <a:custGeom>
            <a:avLst/>
            <a:gdLst>
              <a:gd name="connsiteX0" fmla="*/ 0 w 2067128"/>
              <a:gd name="connsiteY0" fmla="*/ 914401 h 1828801"/>
              <a:gd name="connsiteX1" fmla="*/ 1033564 w 2067128"/>
              <a:gd name="connsiteY1" fmla="*/ 0 h 1828801"/>
              <a:gd name="connsiteX2" fmla="*/ 2067128 w 2067128"/>
              <a:gd name="connsiteY2" fmla="*/ 914401 h 1828801"/>
              <a:gd name="connsiteX3" fmla="*/ 1033564 w 2067128"/>
              <a:gd name="connsiteY3" fmla="*/ 1828802 h 1828801"/>
              <a:gd name="connsiteX4" fmla="*/ 0 w 2067128"/>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128" h="1828801" fill="none" extrusionOk="0">
                <a:moveTo>
                  <a:pt x="0" y="914401"/>
                </a:moveTo>
                <a:cubicBezTo>
                  <a:pt x="99142" y="492244"/>
                  <a:pt x="419537" y="-54181"/>
                  <a:pt x="1033564" y="0"/>
                </a:cubicBezTo>
                <a:cubicBezTo>
                  <a:pt x="1585712" y="1173"/>
                  <a:pt x="2061317" y="432875"/>
                  <a:pt x="2067128" y="914401"/>
                </a:cubicBezTo>
                <a:cubicBezTo>
                  <a:pt x="2067341" y="1355992"/>
                  <a:pt x="1587443" y="1834600"/>
                  <a:pt x="1033564" y="1828802"/>
                </a:cubicBezTo>
                <a:cubicBezTo>
                  <a:pt x="438087" y="1796902"/>
                  <a:pt x="14351" y="1411362"/>
                  <a:pt x="0" y="914401"/>
                </a:cubicBezTo>
                <a:close/>
              </a:path>
              <a:path w="2067128" h="1828801" stroke="0" extrusionOk="0">
                <a:moveTo>
                  <a:pt x="0" y="914401"/>
                </a:moveTo>
                <a:cubicBezTo>
                  <a:pt x="-56923" y="304424"/>
                  <a:pt x="480054" y="-7720"/>
                  <a:pt x="1033564" y="0"/>
                </a:cubicBezTo>
                <a:cubicBezTo>
                  <a:pt x="1617891" y="28630"/>
                  <a:pt x="1980174" y="449932"/>
                  <a:pt x="2067128" y="914401"/>
                </a:cubicBezTo>
                <a:cubicBezTo>
                  <a:pt x="2045709" y="1400824"/>
                  <a:pt x="1658901" y="1808541"/>
                  <a:pt x="1033564" y="1828802"/>
                </a:cubicBezTo>
                <a:cubicBezTo>
                  <a:pt x="407849" y="1771590"/>
                  <a:pt x="10792" y="1427589"/>
                  <a:pt x="0" y="914401"/>
                </a:cubicBezTo>
                <a:close/>
              </a:path>
            </a:pathLst>
          </a:custGeom>
          <a:solidFill>
            <a:schemeClr val="accent6">
              <a:lumMod val="60000"/>
              <a:lumOff val="40000"/>
              <a:alpha val="50000"/>
            </a:schemeClr>
          </a:solidFill>
          <a:ln>
            <a:solidFill>
              <a:schemeClr val="tx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28" name="TekstSylinder 27">
            <a:extLst>
              <a:ext uri="{FF2B5EF4-FFF2-40B4-BE49-F238E27FC236}">
                <a16:creationId xmlns:a16="http://schemas.microsoft.com/office/drawing/2014/main" id="{7B5D0275-37D1-4C43-76E4-AF2E0E64D21F}"/>
              </a:ext>
            </a:extLst>
          </p:cNvPr>
          <p:cNvSpPr txBox="1"/>
          <p:nvPr/>
        </p:nvSpPr>
        <p:spPr>
          <a:xfrm>
            <a:off x="1232171" y="3083211"/>
            <a:ext cx="2766506" cy="369332"/>
          </a:xfrm>
          <a:prstGeom prst="rect">
            <a:avLst/>
          </a:prstGeom>
          <a:noFill/>
        </p:spPr>
        <p:txBody>
          <a:bodyPr wrap="square">
            <a:spAutoFit/>
          </a:bodyPr>
          <a:lstStyle/>
          <a:p>
            <a:r>
              <a:rPr lang="nb-NO" dirty="0"/>
              <a:t>Konvensjonelle teknologier</a:t>
            </a:r>
          </a:p>
        </p:txBody>
      </p:sp>
      <p:sp>
        <p:nvSpPr>
          <p:cNvPr id="29" name="TekstSylinder 28">
            <a:extLst>
              <a:ext uri="{FF2B5EF4-FFF2-40B4-BE49-F238E27FC236}">
                <a16:creationId xmlns:a16="http://schemas.microsoft.com/office/drawing/2014/main" id="{48CC3BF4-ED05-3122-DEC3-1FB7E8F5A2D4}"/>
              </a:ext>
            </a:extLst>
          </p:cNvPr>
          <p:cNvSpPr txBox="1"/>
          <p:nvPr/>
        </p:nvSpPr>
        <p:spPr>
          <a:xfrm>
            <a:off x="7372956" y="3083212"/>
            <a:ext cx="3404066" cy="369332"/>
          </a:xfrm>
          <a:prstGeom prst="rect">
            <a:avLst/>
          </a:prstGeom>
          <a:noFill/>
        </p:spPr>
        <p:txBody>
          <a:bodyPr wrap="square">
            <a:spAutoFit/>
          </a:bodyPr>
          <a:lstStyle/>
          <a:p>
            <a:r>
              <a:rPr lang="nb-NO" dirty="0"/>
              <a:t>Teknologier for kunstig intelligens</a:t>
            </a:r>
          </a:p>
        </p:txBody>
      </p:sp>
      <p:sp>
        <p:nvSpPr>
          <p:cNvPr id="30" name="TekstSylinder 29">
            <a:extLst>
              <a:ext uri="{FF2B5EF4-FFF2-40B4-BE49-F238E27FC236}">
                <a16:creationId xmlns:a16="http://schemas.microsoft.com/office/drawing/2014/main" id="{BD934F8F-83FA-6BE0-5C9B-19A1A08139D5}"/>
              </a:ext>
            </a:extLst>
          </p:cNvPr>
          <p:cNvSpPr txBox="1"/>
          <p:nvPr/>
        </p:nvSpPr>
        <p:spPr>
          <a:xfrm>
            <a:off x="4500054" y="4450224"/>
            <a:ext cx="2328762" cy="369332"/>
          </a:xfrm>
          <a:prstGeom prst="rect">
            <a:avLst/>
          </a:prstGeom>
          <a:noFill/>
        </p:spPr>
        <p:txBody>
          <a:bodyPr wrap="square">
            <a:spAutoFit/>
          </a:bodyPr>
          <a:lstStyle/>
          <a:p>
            <a:pPr algn="ctr"/>
            <a:r>
              <a:rPr lang="nb-NO" b="1" dirty="0"/>
              <a:t>Regelbaserte systemer</a:t>
            </a:r>
          </a:p>
        </p:txBody>
      </p:sp>
      <p:cxnSp>
        <p:nvCxnSpPr>
          <p:cNvPr id="31" name="Rett pilkobling 30">
            <a:extLst>
              <a:ext uri="{FF2B5EF4-FFF2-40B4-BE49-F238E27FC236}">
                <a16:creationId xmlns:a16="http://schemas.microsoft.com/office/drawing/2014/main" id="{B2026CB1-A849-0482-8610-AA46C4DECD05}"/>
              </a:ext>
            </a:extLst>
          </p:cNvPr>
          <p:cNvCxnSpPr>
            <a:cxnSpLocks/>
            <a:stCxn id="28" idx="3"/>
          </p:cNvCxnSpPr>
          <p:nvPr/>
        </p:nvCxnSpPr>
        <p:spPr>
          <a:xfrm>
            <a:off x="3998677" y="3267877"/>
            <a:ext cx="70951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2" name="Rett pilkobling 31">
            <a:extLst>
              <a:ext uri="{FF2B5EF4-FFF2-40B4-BE49-F238E27FC236}">
                <a16:creationId xmlns:a16="http://schemas.microsoft.com/office/drawing/2014/main" id="{599C9E01-1655-1B27-A5A9-1033E2703F81}"/>
              </a:ext>
            </a:extLst>
          </p:cNvPr>
          <p:cNvCxnSpPr>
            <a:cxnSpLocks/>
            <a:stCxn id="29" idx="1"/>
          </p:cNvCxnSpPr>
          <p:nvPr/>
        </p:nvCxnSpPr>
        <p:spPr>
          <a:xfrm flipH="1" flipV="1">
            <a:off x="6527259" y="3267876"/>
            <a:ext cx="845697" cy="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3" name="Rett pilkobling 32">
            <a:extLst>
              <a:ext uri="{FF2B5EF4-FFF2-40B4-BE49-F238E27FC236}">
                <a16:creationId xmlns:a16="http://schemas.microsoft.com/office/drawing/2014/main" id="{8633C641-3D73-5752-7AC2-8D0FE292B86E}"/>
              </a:ext>
            </a:extLst>
          </p:cNvPr>
          <p:cNvCxnSpPr>
            <a:cxnSpLocks/>
            <a:stCxn id="30" idx="0"/>
          </p:cNvCxnSpPr>
          <p:nvPr/>
        </p:nvCxnSpPr>
        <p:spPr>
          <a:xfrm flipV="1">
            <a:off x="5664435" y="3452542"/>
            <a:ext cx="0" cy="99768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30573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CAEC53-FB48-F803-75E6-2D9199336884}"/>
              </a:ext>
            </a:extLst>
          </p:cNvPr>
          <p:cNvSpPr>
            <a:spLocks noGrp="1"/>
          </p:cNvSpPr>
          <p:nvPr>
            <p:ph type="title"/>
          </p:nvPr>
        </p:nvSpPr>
        <p:spPr>
          <a:xfrm>
            <a:off x="5787957" y="1138036"/>
            <a:ext cx="5948464" cy="1402470"/>
          </a:xfrm>
        </p:spPr>
        <p:txBody>
          <a:bodyPr anchor="t">
            <a:normAutofit/>
          </a:bodyPr>
          <a:lstStyle/>
          <a:p>
            <a:r>
              <a:rPr lang="nb-NO" sz="3200" dirty="0"/>
              <a:t>Regelbaserte systemer generelt</a:t>
            </a:r>
          </a:p>
        </p:txBody>
      </p:sp>
      <p:pic>
        <p:nvPicPr>
          <p:cNvPr id="23" name="Picture 4" descr="Mange spørsmålstegn på svart bakgrunn">
            <a:extLst>
              <a:ext uri="{FF2B5EF4-FFF2-40B4-BE49-F238E27FC236}">
                <a16:creationId xmlns:a16="http://schemas.microsoft.com/office/drawing/2014/main" id="{C7921578-4335-2DAE-7191-DC4E5A692028}"/>
              </a:ext>
            </a:extLst>
          </p:cNvPr>
          <p:cNvPicPr>
            <a:picLocks noChangeAspect="1"/>
          </p:cNvPicPr>
          <p:nvPr/>
        </p:nvPicPr>
        <p:blipFill rotWithShape="1">
          <a:blip r:embed="rId3"/>
          <a:srcRect l="54181" r="2" b="2"/>
          <a:stretch/>
        </p:blipFill>
        <p:spPr>
          <a:xfrm>
            <a:off x="-1" y="10"/>
            <a:ext cx="5151179" cy="6857990"/>
          </a:xfrm>
          <a:prstGeom prst="rect">
            <a:avLst/>
          </a:prstGeom>
        </p:spPr>
      </p:pic>
      <p:cxnSp>
        <p:nvCxnSpPr>
          <p:cNvPr id="24"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5" name="Plassholder for innhold 2">
            <a:extLst>
              <a:ext uri="{FF2B5EF4-FFF2-40B4-BE49-F238E27FC236}">
                <a16:creationId xmlns:a16="http://schemas.microsoft.com/office/drawing/2014/main" id="{F9B77ED5-DD70-1FC2-D17D-642C539D28EB}"/>
              </a:ext>
            </a:extLst>
          </p:cNvPr>
          <p:cNvSpPr>
            <a:spLocks noGrp="1"/>
          </p:cNvSpPr>
          <p:nvPr>
            <p:ph idx="1"/>
          </p:nvPr>
        </p:nvSpPr>
        <p:spPr>
          <a:xfrm>
            <a:off x="5787957" y="2551176"/>
            <a:ext cx="5948464" cy="3591207"/>
          </a:xfrm>
        </p:spPr>
        <p:txBody>
          <a:bodyPr>
            <a:normAutofit/>
          </a:bodyPr>
          <a:lstStyle/>
          <a:p>
            <a:r>
              <a:rPr lang="nb-NO" sz="2000" dirty="0"/>
              <a:t>Datasystemer som uttrykker regler og fakta om et problemdomene.</a:t>
            </a:r>
          </a:p>
          <a:p>
            <a:r>
              <a:rPr lang="nb-NO" sz="2000" dirty="0"/>
              <a:t>En regel er et utsagn med formen: </a:t>
            </a:r>
            <a:r>
              <a:rPr lang="nb-NO" sz="2000" b="1" dirty="0"/>
              <a:t>HVIS</a:t>
            </a:r>
            <a:r>
              <a:rPr lang="nb-NO" sz="2000" dirty="0"/>
              <a:t> [x], </a:t>
            </a:r>
            <a:r>
              <a:rPr lang="nb-NO" sz="2000" b="1" dirty="0"/>
              <a:t>SÅ</a:t>
            </a:r>
            <a:r>
              <a:rPr lang="nb-NO" sz="2000" dirty="0"/>
              <a:t> [y].</a:t>
            </a:r>
          </a:p>
          <a:p>
            <a:pPr lvl="1"/>
            <a:r>
              <a:rPr lang="nb-NO" sz="1600" dirty="0"/>
              <a:t>Synonymer til HVIS-siden: betingelse, antecedent, vilkår mv.</a:t>
            </a:r>
          </a:p>
          <a:p>
            <a:pPr lvl="1"/>
            <a:r>
              <a:rPr lang="nb-NO" sz="1600" dirty="0"/>
              <a:t>Synonymer til SÅ-siden: konsekvens, rettsfølge mv.</a:t>
            </a:r>
          </a:p>
          <a:p>
            <a:r>
              <a:rPr lang="nb-NO" sz="2000" dirty="0"/>
              <a:t>Hver av reglene kan bestå av en rekke regeltermer med regeloperasjoner, og reglene kan inngå i større regelsett.</a:t>
            </a:r>
          </a:p>
          <a:p>
            <a:endParaRPr lang="nb-NO" sz="2000" dirty="0"/>
          </a:p>
          <a:p>
            <a:endParaRPr lang="nb-NO" sz="2000" dirty="0"/>
          </a:p>
        </p:txBody>
      </p:sp>
    </p:spTree>
    <p:extLst>
      <p:ext uri="{BB962C8B-B14F-4D97-AF65-F5344CB8AC3E}">
        <p14:creationId xmlns:p14="http://schemas.microsoft.com/office/powerpoint/2010/main" val="2205405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FE1EC756-41E9-4FD6-AD48-EF46A2813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4" name="Rectangle 13">
            <a:extLst>
              <a:ext uri="{FF2B5EF4-FFF2-40B4-BE49-F238E27FC236}">
                <a16:creationId xmlns:a16="http://schemas.microsoft.com/office/drawing/2014/main" id="{E66F6371-9EA5-9354-29DC-1D07B921F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290"/>
            <a:ext cx="12192000" cy="173340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ssholder for innhold 4">
            <a:extLst>
              <a:ext uri="{FF2B5EF4-FFF2-40B4-BE49-F238E27FC236}">
                <a16:creationId xmlns:a16="http://schemas.microsoft.com/office/drawing/2014/main" id="{C9CA690A-3C9D-3AFD-3798-E7D7E19F5A7F}"/>
              </a:ext>
            </a:extLst>
          </p:cNvPr>
          <p:cNvPicPr>
            <a:picLocks noGrp="1" noChangeAspect="1"/>
          </p:cNvPicPr>
          <p:nvPr>
            <p:ph idx="1"/>
          </p:nvPr>
        </p:nvPicPr>
        <p:blipFill>
          <a:blip r:embed="rId2"/>
          <a:stretch>
            <a:fillRect/>
          </a:stretch>
        </p:blipFill>
        <p:spPr>
          <a:xfrm>
            <a:off x="736122" y="2917752"/>
            <a:ext cx="5804955" cy="2655766"/>
          </a:xfrm>
          <a:prstGeom prst="rect">
            <a:avLst/>
          </a:prstGeom>
        </p:spPr>
      </p:pic>
      <p:sp>
        <p:nvSpPr>
          <p:cNvPr id="7" name="TekstSylinder 6">
            <a:extLst>
              <a:ext uri="{FF2B5EF4-FFF2-40B4-BE49-F238E27FC236}">
                <a16:creationId xmlns:a16="http://schemas.microsoft.com/office/drawing/2014/main" id="{0246FA10-C8CD-5077-1706-2D464F3D487B}"/>
              </a:ext>
            </a:extLst>
          </p:cNvPr>
          <p:cNvSpPr txBox="1"/>
          <p:nvPr/>
        </p:nvSpPr>
        <p:spPr>
          <a:xfrm>
            <a:off x="7190509" y="2357888"/>
            <a:ext cx="4265370" cy="390263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a:t>https://snl.no/symbolsk_logikk</a:t>
            </a:r>
          </a:p>
        </p:txBody>
      </p:sp>
      <p:sp>
        <p:nvSpPr>
          <p:cNvPr id="6" name="Tittel 5">
            <a:extLst>
              <a:ext uri="{FF2B5EF4-FFF2-40B4-BE49-F238E27FC236}">
                <a16:creationId xmlns:a16="http://schemas.microsoft.com/office/drawing/2014/main" id="{98C03073-9512-9BAA-E06E-AE7232224194}"/>
              </a:ext>
            </a:extLst>
          </p:cNvPr>
          <p:cNvSpPr>
            <a:spLocks noGrp="1"/>
          </p:cNvSpPr>
          <p:nvPr>
            <p:ph type="title"/>
          </p:nvPr>
        </p:nvSpPr>
        <p:spPr>
          <a:xfrm>
            <a:off x="838200" y="365125"/>
            <a:ext cx="10515600" cy="1055113"/>
          </a:xfrm>
        </p:spPr>
        <p:txBody>
          <a:bodyPr>
            <a:normAutofit/>
          </a:bodyPr>
          <a:lstStyle/>
          <a:p>
            <a:r>
              <a:rPr lang="nb-NO" sz="3600" dirty="0"/>
              <a:t>Logikk – «verktøykassa» – for å lage regler</a:t>
            </a:r>
          </a:p>
        </p:txBody>
      </p:sp>
    </p:spTree>
    <p:extLst>
      <p:ext uri="{BB962C8B-B14F-4D97-AF65-F5344CB8AC3E}">
        <p14:creationId xmlns:p14="http://schemas.microsoft.com/office/powerpoint/2010/main" val="1964814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5"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FF83900-B412-DFB7-4B99-67F4CE839056}"/>
              </a:ext>
            </a:extLst>
          </p:cNvPr>
          <p:cNvSpPr>
            <a:spLocks noGrp="1"/>
          </p:cNvSpPr>
          <p:nvPr>
            <p:ph type="title"/>
          </p:nvPr>
        </p:nvSpPr>
        <p:spPr>
          <a:xfrm>
            <a:off x="581440" y="350196"/>
            <a:ext cx="5146500" cy="1624520"/>
          </a:xfrm>
        </p:spPr>
        <p:txBody>
          <a:bodyPr anchor="ctr">
            <a:normAutofit/>
          </a:bodyPr>
          <a:lstStyle/>
          <a:p>
            <a:r>
              <a:rPr lang="nb-NO" sz="4000" dirty="0"/>
              <a:t>Regelstruktur «internt»</a:t>
            </a:r>
          </a:p>
        </p:txBody>
      </p:sp>
      <p:sp>
        <p:nvSpPr>
          <p:cNvPr id="3" name="Plassholder for innhold 2">
            <a:extLst>
              <a:ext uri="{FF2B5EF4-FFF2-40B4-BE49-F238E27FC236}">
                <a16:creationId xmlns:a16="http://schemas.microsoft.com/office/drawing/2014/main" id="{C908E1F8-2523-4C84-31FC-8C7E0463376A}"/>
              </a:ext>
            </a:extLst>
          </p:cNvPr>
          <p:cNvSpPr>
            <a:spLocks noGrp="1"/>
          </p:cNvSpPr>
          <p:nvPr>
            <p:ph idx="1"/>
          </p:nvPr>
        </p:nvSpPr>
        <p:spPr>
          <a:xfrm>
            <a:off x="581439" y="2743200"/>
            <a:ext cx="4919869" cy="3613149"/>
          </a:xfrm>
        </p:spPr>
        <p:txBody>
          <a:bodyPr anchor="ctr">
            <a:normAutofit/>
          </a:bodyPr>
          <a:lstStyle/>
          <a:p>
            <a:r>
              <a:rPr lang="nb-NO" sz="1400" dirty="0"/>
              <a:t>Både venstre side (HVIS) og høyre side (SÅ) av en regel kan inneholde flere termer som knyttes sammen med logiske uttrykk, f.eks. </a:t>
            </a:r>
            <a:r>
              <a:rPr lang="nb-NO" sz="1400" b="1" dirty="0"/>
              <a:t>OG</a:t>
            </a:r>
            <a:r>
              <a:rPr lang="nb-NO" sz="1400" dirty="0"/>
              <a:t>, </a:t>
            </a:r>
            <a:r>
              <a:rPr lang="nb-NO" sz="1400" b="1" dirty="0"/>
              <a:t>ELLER</a:t>
            </a:r>
          </a:p>
          <a:p>
            <a:pPr lvl="1"/>
            <a:r>
              <a:rPr lang="nb-NO" sz="1400" dirty="0"/>
              <a:t>En antecedent som inneholder flere regeltermer sammenstilt med ‘OG'-koblinger som en konjunktiv antecedent (jf. kumulative vilkår), </a:t>
            </a:r>
          </a:p>
          <a:p>
            <a:pPr lvl="1"/>
            <a:r>
              <a:rPr lang="nb-NO" sz="1400" dirty="0"/>
              <a:t>En antecedent som består av flere regeltermer koblet sammen med ‘ELLER'-koblinger navngis som disjunktiv antecedent (jf. alternative vilkår).</a:t>
            </a:r>
          </a:p>
        </p:txBody>
      </p:sp>
      <p:pic>
        <p:nvPicPr>
          <p:cNvPr id="16" name="Picture 4" descr="Dataskript på en skjerm">
            <a:extLst>
              <a:ext uri="{FF2B5EF4-FFF2-40B4-BE49-F238E27FC236}">
                <a16:creationId xmlns:a16="http://schemas.microsoft.com/office/drawing/2014/main" id="{B9238B8C-D731-5638-C396-291F3EE51C5F}"/>
              </a:ext>
            </a:extLst>
          </p:cNvPr>
          <p:cNvPicPr>
            <a:picLocks noChangeAspect="1"/>
          </p:cNvPicPr>
          <p:nvPr/>
        </p:nvPicPr>
        <p:blipFill rotWithShape="1">
          <a:blip r:embed="rId3"/>
          <a:srcRect l="414" r="40186" b="-2"/>
          <a:stretch/>
        </p:blipFill>
        <p:spPr>
          <a:xfrm>
            <a:off x="6096000" y="1"/>
            <a:ext cx="6102825" cy="6858000"/>
          </a:xfrm>
          <a:prstGeom prst="rect">
            <a:avLst/>
          </a:prstGeom>
        </p:spPr>
      </p:pic>
    </p:spTree>
    <p:extLst>
      <p:ext uri="{BB962C8B-B14F-4D97-AF65-F5344CB8AC3E}">
        <p14:creationId xmlns:p14="http://schemas.microsoft.com/office/powerpoint/2010/main" val="1151536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ssholder for innhold 3" descr="Et bilde som inneholder tekst, diagram, skjermbilde, line&#10;&#10;Automatisk generert beskrivelse">
            <a:extLst>
              <a:ext uri="{FF2B5EF4-FFF2-40B4-BE49-F238E27FC236}">
                <a16:creationId xmlns:a16="http://schemas.microsoft.com/office/drawing/2014/main" id="{22DC5F88-B559-D4F8-A498-833FDD763429}"/>
              </a:ext>
            </a:extLst>
          </p:cNvPr>
          <p:cNvPicPr>
            <a:picLocks noGrp="1" noChangeAspect="1"/>
          </p:cNvPicPr>
          <p:nvPr>
            <p:ph sz="half" idx="1"/>
          </p:nvPr>
        </p:nvPicPr>
        <p:blipFill rotWithShape="1">
          <a:blip r:embed="rId2"/>
          <a:srcRect l="34964"/>
          <a:stretch/>
        </p:blipFill>
        <p:spPr bwMode="auto">
          <a:xfrm>
            <a:off x="6103027" y="10"/>
            <a:ext cx="6088971" cy="6857990"/>
          </a:xfrm>
          <a:prstGeom prst="rect">
            <a:avLst/>
          </a:prstGeom>
          <a:extLst>
            <a:ext uri="{53640926-AAD7-44D8-BBD7-CCE9431645EC}">
              <a14:shadowObscured xmlns:a14="http://schemas.microsoft.com/office/drawing/2010/main"/>
            </a:ext>
          </a:extLst>
        </p:spPr>
      </p:pic>
      <p:sp useBgFill="1">
        <p:nvSpPr>
          <p:cNvPr id="21" name="Rectangle 11">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657BDC38-1F2B-FDB8-CB61-720BB0A31FF2}"/>
              </a:ext>
            </a:extLst>
          </p:cNvPr>
          <p:cNvSpPr>
            <a:spLocks noGrp="1"/>
          </p:cNvSpPr>
          <p:nvPr>
            <p:ph type="title"/>
          </p:nvPr>
        </p:nvSpPr>
        <p:spPr>
          <a:xfrm>
            <a:off x="327804" y="328512"/>
            <a:ext cx="5451894" cy="1628970"/>
          </a:xfrm>
        </p:spPr>
        <p:txBody>
          <a:bodyPr vert="horz" lIns="91440" tIns="45720" rIns="91440" bIns="45720" rtlCol="0" anchor="ctr">
            <a:normAutofit/>
          </a:bodyPr>
          <a:lstStyle/>
          <a:p>
            <a:r>
              <a:rPr lang="en-US" sz="4000" dirty="0" err="1"/>
              <a:t>Regelstruktur</a:t>
            </a:r>
            <a:r>
              <a:rPr lang="en-US" sz="4000" dirty="0"/>
              <a:t> (</a:t>
            </a:r>
            <a:r>
              <a:rPr lang="en-US" sz="4000" dirty="0" err="1"/>
              <a:t>eksternt</a:t>
            </a:r>
            <a:r>
              <a:rPr lang="en-US" sz="4000" dirty="0"/>
              <a:t>)</a:t>
            </a:r>
          </a:p>
        </p:txBody>
      </p:sp>
      <p:sp>
        <p:nvSpPr>
          <p:cNvPr id="5" name="Plassholder for innhold 4">
            <a:extLst>
              <a:ext uri="{FF2B5EF4-FFF2-40B4-BE49-F238E27FC236}">
                <a16:creationId xmlns:a16="http://schemas.microsoft.com/office/drawing/2014/main" id="{B32841C4-5108-253B-C1B9-0C49E83F4AA9}"/>
              </a:ext>
            </a:extLst>
          </p:cNvPr>
          <p:cNvSpPr>
            <a:spLocks noGrp="1"/>
          </p:cNvSpPr>
          <p:nvPr>
            <p:ph sz="half" idx="2"/>
          </p:nvPr>
        </p:nvSpPr>
        <p:spPr>
          <a:xfrm>
            <a:off x="327804" y="2438400"/>
            <a:ext cx="5647426" cy="4203939"/>
          </a:xfrm>
        </p:spPr>
        <p:txBody>
          <a:bodyPr vert="horz" lIns="91440" tIns="45720" rIns="91440" bIns="45720" rtlCol="0" anchor="ctr">
            <a:normAutofit/>
          </a:bodyPr>
          <a:lstStyle/>
          <a:p>
            <a:r>
              <a:rPr lang="en-US" sz="1800" dirty="0" err="1"/>
              <a:t>Reglene</a:t>
            </a:r>
            <a:r>
              <a:rPr lang="en-US" sz="1800" dirty="0"/>
              <a:t> </a:t>
            </a:r>
            <a:r>
              <a:rPr lang="en-US" sz="1800" dirty="0" err="1"/>
              <a:t>relateres</a:t>
            </a:r>
            <a:r>
              <a:rPr lang="en-US" sz="1800" dirty="0"/>
              <a:t> </a:t>
            </a:r>
            <a:r>
              <a:rPr lang="en-US" sz="1800" dirty="0" err="1"/>
              <a:t>til</a:t>
            </a:r>
            <a:r>
              <a:rPr lang="en-US" sz="1800" dirty="0"/>
              <a:t> </a:t>
            </a:r>
            <a:r>
              <a:rPr lang="en-US" sz="1800" dirty="0" err="1"/>
              <a:t>hverandre</a:t>
            </a:r>
            <a:endParaRPr lang="en-US" sz="1800" dirty="0"/>
          </a:p>
          <a:p>
            <a:pPr lvl="1"/>
            <a:r>
              <a:rPr lang="en-US" sz="1800" dirty="0" err="1"/>
              <a:t>Rekkefølgen</a:t>
            </a:r>
            <a:r>
              <a:rPr lang="en-US" sz="1800" dirty="0"/>
              <a:t> er </a:t>
            </a:r>
            <a:r>
              <a:rPr lang="en-US" sz="1800" dirty="0" err="1"/>
              <a:t>vesentlig</a:t>
            </a:r>
            <a:endParaRPr lang="en-US" sz="1800" dirty="0"/>
          </a:p>
          <a:p>
            <a:r>
              <a:rPr lang="en-US" sz="1800" dirty="0"/>
              <a:t>Alle </a:t>
            </a:r>
            <a:r>
              <a:rPr lang="en-US" sz="1800" dirty="0" err="1"/>
              <a:t>regler</a:t>
            </a:r>
            <a:r>
              <a:rPr lang="en-US" sz="1800" dirty="0"/>
              <a:t> </a:t>
            </a:r>
            <a:r>
              <a:rPr lang="en-US" sz="1800" dirty="0" err="1"/>
              <a:t>har</a:t>
            </a:r>
            <a:r>
              <a:rPr lang="en-US" sz="1800" dirty="0"/>
              <a:t> to </a:t>
            </a:r>
            <a:r>
              <a:rPr lang="en-US" sz="1800" dirty="0" err="1"/>
              <a:t>mulige</a:t>
            </a:r>
            <a:r>
              <a:rPr lang="en-US" sz="1800" dirty="0"/>
              <a:t> </a:t>
            </a:r>
            <a:r>
              <a:rPr lang="en-US" sz="1800" dirty="0" err="1"/>
              <a:t>utfall</a:t>
            </a:r>
            <a:r>
              <a:rPr lang="en-US" sz="1800" dirty="0"/>
              <a:t>:</a:t>
            </a:r>
          </a:p>
          <a:p>
            <a:pPr lvl="1"/>
            <a:r>
              <a:rPr lang="en-US" sz="1800" dirty="0"/>
              <a:t>Ja / </a:t>
            </a:r>
            <a:r>
              <a:rPr lang="en-US" sz="1800" dirty="0" err="1"/>
              <a:t>sant</a:t>
            </a:r>
            <a:endParaRPr lang="en-US" sz="1800" dirty="0"/>
          </a:p>
          <a:p>
            <a:pPr lvl="1"/>
            <a:r>
              <a:rPr lang="en-US" sz="1800" dirty="0" err="1"/>
              <a:t>Nei</a:t>
            </a:r>
            <a:r>
              <a:rPr lang="en-US" sz="1800" dirty="0"/>
              <a:t> / </a:t>
            </a:r>
            <a:r>
              <a:rPr lang="en-US" sz="1800" dirty="0" err="1"/>
              <a:t>usant</a:t>
            </a:r>
            <a:endParaRPr lang="en-US" sz="1800" dirty="0"/>
          </a:p>
          <a:p>
            <a:r>
              <a:rPr lang="en-US" sz="1800" dirty="0"/>
              <a:t>Kan </a:t>
            </a:r>
            <a:r>
              <a:rPr lang="en-US" sz="1800" dirty="0" err="1"/>
              <a:t>datamaskinen</a:t>
            </a:r>
            <a:r>
              <a:rPr lang="en-US" sz="1800" dirty="0"/>
              <a:t> </a:t>
            </a:r>
            <a:r>
              <a:rPr lang="en-US" sz="1800" dirty="0" err="1"/>
              <a:t>konkludere</a:t>
            </a:r>
            <a:r>
              <a:rPr lang="en-US" sz="1800" dirty="0"/>
              <a:t> </a:t>
            </a:r>
            <a:r>
              <a:rPr lang="en-US" sz="1800" dirty="0" err="1"/>
              <a:t>på</a:t>
            </a:r>
            <a:r>
              <a:rPr lang="en-US" sz="1800" dirty="0"/>
              <a:t> </a:t>
            </a:r>
            <a:r>
              <a:rPr lang="en-US" sz="1800" dirty="0" err="1"/>
              <a:t>vilkåret</a:t>
            </a:r>
            <a:r>
              <a:rPr lang="en-US" sz="1800" dirty="0"/>
              <a:t> </a:t>
            </a:r>
            <a:r>
              <a:rPr lang="en-US" sz="1800" dirty="0" err="1"/>
              <a:t>uten</a:t>
            </a:r>
            <a:r>
              <a:rPr lang="en-US" sz="1800" dirty="0"/>
              <a:t> </a:t>
            </a:r>
            <a:r>
              <a:rPr lang="en-US" sz="1800" dirty="0" err="1"/>
              <a:t>inngripen</a:t>
            </a:r>
            <a:r>
              <a:rPr lang="en-US" sz="1800" dirty="0"/>
              <a:t> av </a:t>
            </a:r>
            <a:r>
              <a:rPr lang="en-US" sz="1800" dirty="0" err="1"/>
              <a:t>en</a:t>
            </a:r>
            <a:r>
              <a:rPr lang="en-US" sz="1800" dirty="0"/>
              <a:t> person?</a:t>
            </a:r>
          </a:p>
          <a:p>
            <a:pPr lvl="1"/>
            <a:r>
              <a:rPr lang="en-US" sz="1800" dirty="0" err="1"/>
              <a:t>Vilkårets</a:t>
            </a:r>
            <a:r>
              <a:rPr lang="en-US" sz="1800" dirty="0"/>
              <a:t> «</a:t>
            </a:r>
            <a:r>
              <a:rPr lang="en-US" sz="1800" dirty="0" err="1"/>
              <a:t>egenart</a:t>
            </a:r>
            <a:r>
              <a:rPr lang="en-US" sz="1800" dirty="0"/>
              <a:t>» og </a:t>
            </a:r>
            <a:r>
              <a:rPr lang="en-US" sz="1800" dirty="0" err="1"/>
              <a:t>tilgjengelige</a:t>
            </a:r>
            <a:r>
              <a:rPr lang="en-US" sz="1800" dirty="0"/>
              <a:t> </a:t>
            </a:r>
            <a:r>
              <a:rPr lang="en-US" sz="1800" dirty="0" err="1"/>
              <a:t>fakta</a:t>
            </a:r>
            <a:r>
              <a:rPr lang="en-US" sz="1800" dirty="0"/>
              <a:t> (data) </a:t>
            </a:r>
            <a:r>
              <a:rPr lang="en-US" sz="1800" dirty="0" err="1"/>
              <a:t>avgjør</a:t>
            </a:r>
            <a:endParaRPr lang="en-US" sz="1800" dirty="0"/>
          </a:p>
          <a:p>
            <a:pPr lvl="2"/>
            <a:r>
              <a:rPr lang="en-US" sz="1800" dirty="0"/>
              <a:t>«Er </a:t>
            </a:r>
            <a:r>
              <a:rPr lang="en-US" sz="1800" dirty="0" err="1"/>
              <a:t>inntekten</a:t>
            </a:r>
            <a:r>
              <a:rPr lang="en-US" sz="1800" dirty="0"/>
              <a:t> </a:t>
            </a:r>
            <a:r>
              <a:rPr lang="en-US" sz="1800" dirty="0" err="1"/>
              <a:t>større</a:t>
            </a:r>
            <a:r>
              <a:rPr lang="en-US" sz="1800" dirty="0"/>
              <a:t> </a:t>
            </a:r>
            <a:r>
              <a:rPr lang="en-US" sz="1800" dirty="0" err="1"/>
              <a:t>enn</a:t>
            </a:r>
            <a:r>
              <a:rPr lang="en-US" sz="1800" dirty="0"/>
              <a:t> </a:t>
            </a:r>
            <a:r>
              <a:rPr lang="en-US" sz="1800" dirty="0" err="1"/>
              <a:t>grunnbeløpet</a:t>
            </a:r>
            <a:r>
              <a:rPr lang="en-US" sz="1800" dirty="0"/>
              <a:t>»?</a:t>
            </a:r>
          </a:p>
          <a:p>
            <a:pPr lvl="3"/>
            <a:r>
              <a:rPr lang="en-US" dirty="0"/>
              <a:t>[Kr 423.000] &gt; G = JA</a:t>
            </a:r>
          </a:p>
          <a:p>
            <a:pPr lvl="2"/>
            <a:r>
              <a:rPr lang="en-US" sz="1800" dirty="0"/>
              <a:t>«Er </a:t>
            </a:r>
            <a:r>
              <a:rPr lang="en-US" sz="1800" dirty="0" err="1"/>
              <a:t>barnets</a:t>
            </a:r>
            <a:r>
              <a:rPr lang="en-US" sz="1800" dirty="0"/>
              <a:t> </a:t>
            </a:r>
            <a:r>
              <a:rPr lang="en-US" sz="1800" dirty="0" err="1"/>
              <a:t>beste</a:t>
            </a:r>
            <a:r>
              <a:rPr lang="en-US" sz="1800" dirty="0"/>
              <a:t> </a:t>
            </a:r>
            <a:r>
              <a:rPr lang="en-US" sz="1800" dirty="0" err="1"/>
              <a:t>i</a:t>
            </a:r>
            <a:r>
              <a:rPr lang="en-US" sz="1800" dirty="0"/>
              <a:t> </a:t>
            </a:r>
            <a:r>
              <a:rPr lang="en-US" sz="1800" dirty="0" err="1"/>
              <a:t>varetatt</a:t>
            </a:r>
            <a:r>
              <a:rPr lang="en-US" sz="1800" dirty="0"/>
              <a:t>?»</a:t>
            </a:r>
          </a:p>
          <a:p>
            <a:pPr lvl="3"/>
            <a:r>
              <a:rPr lang="en-US" dirty="0"/>
              <a:t>[JA]</a:t>
            </a:r>
          </a:p>
        </p:txBody>
      </p:sp>
    </p:spTree>
    <p:extLst>
      <p:ext uri="{BB962C8B-B14F-4D97-AF65-F5344CB8AC3E}">
        <p14:creationId xmlns:p14="http://schemas.microsoft.com/office/powerpoint/2010/main" val="141627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2B5AC689-64EB-AB21-5086-559E9C3C45F2}"/>
              </a:ext>
            </a:extLst>
          </p:cNvPr>
          <p:cNvSpPr>
            <a:spLocks noGrp="1"/>
          </p:cNvSpPr>
          <p:nvPr>
            <p:ph type="title"/>
          </p:nvPr>
        </p:nvSpPr>
        <p:spPr/>
        <p:txBody>
          <a:bodyPr/>
          <a:lstStyle/>
          <a:p>
            <a:r>
              <a:rPr lang="nb-NO" dirty="0"/>
              <a:t>Granularitet</a:t>
            </a:r>
          </a:p>
        </p:txBody>
      </p:sp>
      <p:sp>
        <p:nvSpPr>
          <p:cNvPr id="10" name="Plassholder for innhold 9">
            <a:extLst>
              <a:ext uri="{FF2B5EF4-FFF2-40B4-BE49-F238E27FC236}">
                <a16:creationId xmlns:a16="http://schemas.microsoft.com/office/drawing/2014/main" id="{4159B15A-B546-55BD-ADB5-6B856ACAF710}"/>
              </a:ext>
            </a:extLst>
          </p:cNvPr>
          <p:cNvSpPr>
            <a:spLocks noGrp="1"/>
          </p:cNvSpPr>
          <p:nvPr>
            <p:ph sz="half" idx="1"/>
          </p:nvPr>
        </p:nvSpPr>
        <p:spPr/>
        <p:txBody>
          <a:bodyPr>
            <a:normAutofit fontScale="85000" lnSpcReduction="20000"/>
          </a:bodyPr>
          <a:lstStyle/>
          <a:p>
            <a:r>
              <a:rPr lang="nb-NO" dirty="0"/>
              <a:t>Dekomponering av en helhet i flere deler</a:t>
            </a:r>
          </a:p>
          <a:p>
            <a:r>
              <a:rPr lang="nb-NO" dirty="0"/>
              <a:t>Granulat </a:t>
            </a:r>
          </a:p>
          <a:p>
            <a:pPr lvl="1"/>
            <a:r>
              <a:rPr lang="nb-NO" dirty="0"/>
              <a:t>er et stoff formet som et korn eller et gryn med en størrelse som er mindre enn 125 mm. </a:t>
            </a:r>
          </a:p>
          <a:p>
            <a:pPr lvl="1"/>
            <a:r>
              <a:rPr lang="nb-NO" dirty="0"/>
              <a:t>består av granuler. </a:t>
            </a:r>
          </a:p>
          <a:p>
            <a:pPr lvl="1"/>
            <a:r>
              <a:rPr lang="nb-NO" dirty="0"/>
              <a:t>Et granul består av mindre </a:t>
            </a:r>
            <a:r>
              <a:rPr lang="nb-NO" dirty="0" err="1"/>
              <a:t>sammenklebete</a:t>
            </a:r>
            <a:r>
              <a:rPr lang="nb-NO" dirty="0"/>
              <a:t> partikler hvor den opprinnelige partikkelstrukturen kan gjenkjennes. </a:t>
            </a:r>
          </a:p>
          <a:p>
            <a:pPr lvl="1"/>
            <a:r>
              <a:rPr lang="nb-NO" dirty="0"/>
              <a:t>Små granuler kan være en form for støv.</a:t>
            </a:r>
          </a:p>
          <a:p>
            <a:r>
              <a:rPr lang="nb-NO" dirty="0"/>
              <a:t>Sammenligning med arkitekturprinsippene som presentert av Arild i tidligere forelesning.</a:t>
            </a:r>
          </a:p>
          <a:p>
            <a:endParaRPr lang="nb-NO" dirty="0"/>
          </a:p>
          <a:p>
            <a:endParaRPr lang="nb-NO" dirty="0"/>
          </a:p>
        </p:txBody>
      </p:sp>
      <p:pic>
        <p:nvPicPr>
          <p:cNvPr id="12" name="Plassholder for innhold 7">
            <a:extLst>
              <a:ext uri="{FF2B5EF4-FFF2-40B4-BE49-F238E27FC236}">
                <a16:creationId xmlns:a16="http://schemas.microsoft.com/office/drawing/2014/main" id="{2ABE5E1E-7C23-3327-E033-461A69235F8F}"/>
              </a:ext>
            </a:extLst>
          </p:cNvPr>
          <p:cNvPicPr>
            <a:picLocks noGrp="1" noChangeAspect="1"/>
          </p:cNvPicPr>
          <p:nvPr>
            <p:ph sz="half" idx="2"/>
          </p:nvPr>
        </p:nvPicPr>
        <p:blipFill>
          <a:blip r:embed="rId2"/>
          <a:stretch>
            <a:fillRect/>
          </a:stretch>
        </p:blipFill>
        <p:spPr>
          <a:xfrm>
            <a:off x="6172200" y="1921105"/>
            <a:ext cx="5181600" cy="4160377"/>
          </a:xfrm>
          <a:prstGeom prst="rect">
            <a:avLst/>
          </a:prstGeom>
        </p:spPr>
      </p:pic>
    </p:spTree>
    <p:extLst>
      <p:ext uri="{BB962C8B-B14F-4D97-AF65-F5344CB8AC3E}">
        <p14:creationId xmlns:p14="http://schemas.microsoft.com/office/powerpoint/2010/main" val="646511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4">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tel 1">
            <a:extLst>
              <a:ext uri="{FF2B5EF4-FFF2-40B4-BE49-F238E27FC236}">
                <a16:creationId xmlns:a16="http://schemas.microsoft.com/office/drawing/2014/main" id="{8A7F8158-7C37-48B5-B70D-AD3571CDDA09}"/>
              </a:ext>
            </a:extLst>
          </p:cNvPr>
          <p:cNvSpPr>
            <a:spLocks noGrp="1"/>
          </p:cNvSpPr>
          <p:nvPr>
            <p:ph type="title"/>
          </p:nvPr>
        </p:nvSpPr>
        <p:spPr>
          <a:xfrm>
            <a:off x="603849" y="614890"/>
            <a:ext cx="9920378" cy="989801"/>
          </a:xfrm>
        </p:spPr>
        <p:txBody>
          <a:bodyPr vert="horz" lIns="91440" tIns="45720" rIns="91440" bIns="45720" rtlCol="0" anchor="ctr">
            <a:normAutofit/>
          </a:bodyPr>
          <a:lstStyle/>
          <a:p>
            <a:r>
              <a:rPr lang="en-US" sz="3600" dirty="0" err="1"/>
              <a:t>Hvor</a:t>
            </a:r>
            <a:r>
              <a:rPr lang="en-US" sz="3600" dirty="0"/>
              <a:t> er </a:t>
            </a:r>
            <a:r>
              <a:rPr lang="en-US" sz="3600" dirty="0" err="1"/>
              <a:t>reglene</a:t>
            </a:r>
            <a:r>
              <a:rPr lang="en-US" sz="3600" dirty="0"/>
              <a:t> </a:t>
            </a:r>
            <a:r>
              <a:rPr lang="en-US" sz="3600" dirty="0" err="1"/>
              <a:t>i</a:t>
            </a:r>
            <a:r>
              <a:rPr lang="en-US" sz="3600" dirty="0"/>
              <a:t> </a:t>
            </a:r>
            <a:r>
              <a:rPr lang="en-US" sz="3600" dirty="0" err="1"/>
              <a:t>regelbasert</a:t>
            </a:r>
            <a:r>
              <a:rPr lang="en-US" sz="3600" dirty="0"/>
              <a:t> </a:t>
            </a:r>
            <a:r>
              <a:rPr lang="en-US" sz="3600" dirty="0" err="1"/>
              <a:t>datasystem</a:t>
            </a:r>
            <a:r>
              <a:rPr lang="en-US" sz="3600" dirty="0"/>
              <a:t>?</a:t>
            </a:r>
          </a:p>
        </p:txBody>
      </p:sp>
      <p:pic>
        <p:nvPicPr>
          <p:cNvPr id="5" name="Bilde 4">
            <a:extLst>
              <a:ext uri="{FF2B5EF4-FFF2-40B4-BE49-F238E27FC236}">
                <a16:creationId xmlns:a16="http://schemas.microsoft.com/office/drawing/2014/main" id="{51162ECF-BFAB-753A-71CF-95E0A5ADB235}"/>
              </a:ext>
            </a:extLst>
          </p:cNvPr>
          <p:cNvPicPr>
            <a:picLocks noChangeAspect="1"/>
          </p:cNvPicPr>
          <p:nvPr/>
        </p:nvPicPr>
        <p:blipFill>
          <a:blip r:embed="rId3"/>
          <a:stretch>
            <a:fillRect/>
          </a:stretch>
        </p:blipFill>
        <p:spPr>
          <a:xfrm>
            <a:off x="603849" y="1831329"/>
            <a:ext cx="5566915" cy="4411781"/>
          </a:xfrm>
          <a:prstGeom prst="rect">
            <a:avLst/>
          </a:prstGeom>
        </p:spPr>
      </p:pic>
      <p:pic>
        <p:nvPicPr>
          <p:cNvPr id="8" name="Picture 2">
            <a:extLst>
              <a:ext uri="{FF2B5EF4-FFF2-40B4-BE49-F238E27FC236}">
                <a16:creationId xmlns:a16="http://schemas.microsoft.com/office/drawing/2014/main" id="{638E30E4-8893-48CA-A2F9-ED0BD7446156}"/>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6488425" y="1831214"/>
            <a:ext cx="4795539" cy="4411896"/>
          </a:xfrm>
          <a:prstGeom prst="rect">
            <a:avLst/>
          </a:prstGeom>
          <a:noFill/>
          <a:extLst>
            <a:ext uri="{909E8E84-426E-40DD-AFC4-6F175D3DCCD1}">
              <a14:hiddenFill xmlns:a14="http://schemas.microsoft.com/office/drawing/2010/main">
                <a:solidFill>
                  <a:srgbClr val="FFFFFF"/>
                </a:solidFill>
              </a14:hiddenFill>
            </a:ext>
          </a:extLst>
        </p:spPr>
      </p:pic>
      <p:sp>
        <p:nvSpPr>
          <p:cNvPr id="6" name="Rektangel 5">
            <a:extLst>
              <a:ext uri="{FF2B5EF4-FFF2-40B4-BE49-F238E27FC236}">
                <a16:creationId xmlns:a16="http://schemas.microsoft.com/office/drawing/2014/main" id="{C5E56B8C-791A-4C0C-9AE6-27DF4EEE2307}"/>
              </a:ext>
            </a:extLst>
          </p:cNvPr>
          <p:cNvSpPr/>
          <p:nvPr/>
        </p:nvSpPr>
        <p:spPr>
          <a:xfrm>
            <a:off x="6488425" y="6395570"/>
            <a:ext cx="4795539" cy="309970"/>
          </a:xfrm>
          <a:prstGeom prst="rect">
            <a:avLst/>
          </a:prstGeom>
          <a:noFill/>
          <a:ln>
            <a:noFill/>
          </a:ln>
        </p:spPr>
        <p:txBody>
          <a:bodyPr wrap="square">
            <a:noAutofit/>
          </a:bodyPr>
          <a:lstStyle/>
          <a:p>
            <a:pPr algn="ctr">
              <a:spcAft>
                <a:spcPts val="600"/>
              </a:spcAft>
            </a:pPr>
            <a:r>
              <a:rPr lang="nb-NO" sz="800" dirty="0"/>
              <a:t>https://no.wikipedia.org/wiki/Fil:Datasystem_oversikt_norwegian.png</a:t>
            </a:r>
          </a:p>
        </p:txBody>
      </p:sp>
    </p:spTree>
    <p:extLst>
      <p:ext uri="{BB962C8B-B14F-4D97-AF65-F5344CB8AC3E}">
        <p14:creationId xmlns:p14="http://schemas.microsoft.com/office/powerpoint/2010/main" val="2460772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tel 1">
            <a:extLst>
              <a:ext uri="{FF2B5EF4-FFF2-40B4-BE49-F238E27FC236}">
                <a16:creationId xmlns:a16="http://schemas.microsoft.com/office/drawing/2014/main" id="{0048C22C-AACA-4B28-8F77-6E48E8B9662A}"/>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100" kern="1200">
                <a:solidFill>
                  <a:srgbClr val="FFFFFF"/>
                </a:solidFill>
                <a:latin typeface="+mj-lt"/>
                <a:ea typeface="+mj-ea"/>
                <a:cs typeface="+mj-cs"/>
              </a:rPr>
              <a:t>Formalisert fødselsnummer med metadata</a:t>
            </a:r>
          </a:p>
        </p:txBody>
      </p:sp>
      <p:sp>
        <p:nvSpPr>
          <p:cNvPr id="33" name="Content Placeholder 23">
            <a:extLst>
              <a:ext uri="{FF2B5EF4-FFF2-40B4-BE49-F238E27FC236}">
                <a16:creationId xmlns:a16="http://schemas.microsoft.com/office/drawing/2014/main" id="{B909B306-6E6E-46E8-E117-0859E12569E4}"/>
              </a:ext>
            </a:extLst>
          </p:cNvPr>
          <p:cNvSpPr>
            <a:spLocks noGrp="1"/>
          </p:cNvSpPr>
          <p:nvPr>
            <p:ph idx="1"/>
          </p:nvPr>
        </p:nvSpPr>
        <p:spPr>
          <a:xfrm>
            <a:off x="660042" y="806824"/>
            <a:ext cx="2919738" cy="1494117"/>
          </a:xfrm>
        </p:spPr>
        <p:txBody>
          <a:bodyPr vert="horz" lIns="91440" tIns="45720" rIns="91440" bIns="45720" rtlCol="0" anchor="b">
            <a:normAutofit/>
          </a:bodyPr>
          <a:lstStyle/>
          <a:p>
            <a:pPr marL="0" indent="0">
              <a:buNone/>
            </a:pPr>
            <a:r>
              <a:rPr lang="en-US" sz="2000" kern="1200">
                <a:solidFill>
                  <a:srgbClr val="FFFFFF"/>
                </a:solidFill>
                <a:latin typeface="+mn-lt"/>
                <a:ea typeface="+mn-ea"/>
                <a:cs typeface="+mn-cs"/>
              </a:rPr>
              <a:t>Formalisering = regler </a:t>
            </a:r>
          </a:p>
        </p:txBody>
      </p:sp>
      <p:pic>
        <p:nvPicPr>
          <p:cNvPr id="4" name="Picture 2" descr="File:Personnummer1.jpg">
            <a:extLst>
              <a:ext uri="{FF2B5EF4-FFF2-40B4-BE49-F238E27FC236}">
                <a16:creationId xmlns:a16="http://schemas.microsoft.com/office/drawing/2014/main" id="{51756906-ACDF-438A-847A-9B0300C697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222" r="15223" b="1"/>
          <a:stretch/>
        </p:blipFill>
        <p:spPr bwMode="auto">
          <a:xfrm>
            <a:off x="4502428" y="585166"/>
            <a:ext cx="7225748" cy="5687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523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l: høyre 7">
            <a:extLst>
              <a:ext uri="{FF2B5EF4-FFF2-40B4-BE49-F238E27FC236}">
                <a16:creationId xmlns:a16="http://schemas.microsoft.com/office/drawing/2014/main" id="{14443D51-0EBE-4393-9411-6258BAE1AE1F}"/>
              </a:ext>
            </a:extLst>
          </p:cNvPr>
          <p:cNvSpPr/>
          <p:nvPr/>
        </p:nvSpPr>
        <p:spPr>
          <a:xfrm>
            <a:off x="2476346" y="2270812"/>
            <a:ext cx="7646705" cy="1037035"/>
          </a:xfrm>
          <a:prstGeom prst="rightArrow">
            <a:avLst>
              <a:gd name="adj1" fmla="val 91120"/>
              <a:gd name="adj2" fmla="val 131680"/>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0FE72EE6-A3FC-4807-B722-074A7584A49B}"/>
              </a:ext>
            </a:extLst>
          </p:cNvPr>
          <p:cNvSpPr>
            <a:spLocks noGrp="1"/>
          </p:cNvSpPr>
          <p:nvPr>
            <p:ph type="title"/>
          </p:nvPr>
        </p:nvSpPr>
        <p:spPr>
          <a:xfrm>
            <a:off x="152440" y="334239"/>
            <a:ext cx="11887120" cy="684541"/>
          </a:xfrm>
        </p:spPr>
        <p:txBody>
          <a:bodyPr>
            <a:normAutofit/>
          </a:bodyPr>
          <a:lstStyle/>
          <a:p>
            <a:r>
              <a:rPr lang="nb-NO" sz="3200" dirty="0"/>
              <a:t>Et lite eksempel på en automatisert rettslig beslutningsprosess</a:t>
            </a:r>
          </a:p>
        </p:txBody>
      </p:sp>
      <p:sp>
        <p:nvSpPr>
          <p:cNvPr id="12" name="AutoShape 19">
            <a:extLst>
              <a:ext uri="{FF2B5EF4-FFF2-40B4-BE49-F238E27FC236}">
                <a16:creationId xmlns:a16="http://schemas.microsoft.com/office/drawing/2014/main" id="{1147B8EA-9A09-485C-9D1D-0FBE734C34D3}"/>
              </a:ext>
            </a:extLst>
          </p:cNvPr>
          <p:cNvSpPr>
            <a:spLocks noChangeArrowheads="1"/>
          </p:cNvSpPr>
          <p:nvPr/>
        </p:nvSpPr>
        <p:spPr bwMode="auto">
          <a:xfrm>
            <a:off x="152440" y="1135076"/>
            <a:ext cx="2708063" cy="307777"/>
          </a:xfrm>
          <a:prstGeom prst="wedgeRectCallout">
            <a:avLst>
              <a:gd name="adj1" fmla="val -21857"/>
              <a:gd name="adj2" fmla="val 104507"/>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4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Uriktige data = uriktige vedtak</a:t>
            </a:r>
          </a:p>
        </p:txBody>
      </p:sp>
      <p:sp>
        <p:nvSpPr>
          <p:cNvPr id="13" name="AutoShape 20">
            <a:extLst>
              <a:ext uri="{FF2B5EF4-FFF2-40B4-BE49-F238E27FC236}">
                <a16:creationId xmlns:a16="http://schemas.microsoft.com/office/drawing/2014/main" id="{78EB727D-A5B6-4457-87DE-4E536B51B427}"/>
              </a:ext>
            </a:extLst>
          </p:cNvPr>
          <p:cNvSpPr>
            <a:spLocks noChangeArrowheads="1"/>
          </p:cNvSpPr>
          <p:nvPr/>
        </p:nvSpPr>
        <p:spPr bwMode="auto">
          <a:xfrm>
            <a:off x="2919450" y="1135076"/>
            <a:ext cx="7203601" cy="307777"/>
          </a:xfrm>
          <a:prstGeom prst="wedgeRectCallout">
            <a:avLst>
              <a:gd name="adj1" fmla="val 21494"/>
              <a:gd name="adj2" fmla="val 120778"/>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4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Uriktige operasjoner = uriktige vedtak</a:t>
            </a:r>
          </a:p>
        </p:txBody>
      </p:sp>
      <p:sp>
        <p:nvSpPr>
          <p:cNvPr id="22" name="TekstSylinder 21">
            <a:extLst>
              <a:ext uri="{FF2B5EF4-FFF2-40B4-BE49-F238E27FC236}">
                <a16:creationId xmlns:a16="http://schemas.microsoft.com/office/drawing/2014/main" id="{7D746C82-278F-4922-A2BF-214DD5AD55A8}"/>
              </a:ext>
            </a:extLst>
          </p:cNvPr>
          <p:cNvSpPr txBox="1"/>
          <p:nvPr/>
        </p:nvSpPr>
        <p:spPr>
          <a:xfrm>
            <a:off x="2945772" y="2412874"/>
            <a:ext cx="5812104" cy="338554"/>
          </a:xfrm>
          <a:prstGeom prst="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defPPr>
              <a:defRPr lang="nb-NO"/>
            </a:defPPr>
            <a:lvl1pPr>
              <a:defRPr sz="16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panose="020F0502020204030204"/>
                <a:ea typeface="+mn-ea"/>
                <a:cs typeface="+mn-cs"/>
              </a:rPr>
              <a:t>«Faste opplysninger»</a:t>
            </a:r>
          </a:p>
        </p:txBody>
      </p:sp>
      <p:sp>
        <p:nvSpPr>
          <p:cNvPr id="23" name="TekstSylinder 22">
            <a:extLst>
              <a:ext uri="{FF2B5EF4-FFF2-40B4-BE49-F238E27FC236}">
                <a16:creationId xmlns:a16="http://schemas.microsoft.com/office/drawing/2014/main" id="{B73B5818-3B78-4DE4-B34E-8F37D59B0157}"/>
              </a:ext>
            </a:extLst>
          </p:cNvPr>
          <p:cNvSpPr txBox="1"/>
          <p:nvPr/>
        </p:nvSpPr>
        <p:spPr>
          <a:xfrm>
            <a:off x="2938843" y="2819685"/>
            <a:ext cx="5812104" cy="338554"/>
          </a:xfrm>
          <a:prstGeom prst="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panose="020F0502020204030204"/>
                <a:ea typeface="+mn-ea"/>
                <a:cs typeface="+mn-cs"/>
              </a:rPr>
              <a:t>Opplysning som det utføres operasjoner på</a:t>
            </a:r>
          </a:p>
        </p:txBody>
      </p:sp>
      <p:sp>
        <p:nvSpPr>
          <p:cNvPr id="30" name="Magnetplate 29">
            <a:extLst>
              <a:ext uri="{FF2B5EF4-FFF2-40B4-BE49-F238E27FC236}">
                <a16:creationId xmlns:a16="http://schemas.microsoft.com/office/drawing/2014/main" id="{B154CFB7-5D4B-4C21-82D3-F8635B197783}"/>
              </a:ext>
            </a:extLst>
          </p:cNvPr>
          <p:cNvSpPr/>
          <p:nvPr/>
        </p:nvSpPr>
        <p:spPr>
          <a:xfrm>
            <a:off x="648177" y="1772639"/>
            <a:ext cx="1614894" cy="1831489"/>
          </a:xfrm>
          <a:prstGeom prst="flowChartMagneticDisk">
            <a:avLst/>
          </a:prstGeom>
          <a:solidFill>
            <a:schemeClr val="accent6">
              <a:lumMod val="20000"/>
              <a:lumOff val="80000"/>
            </a:schemeClr>
          </a:solidFill>
          <a:ln>
            <a:solidFill>
              <a:schemeClr val="accent6">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panose="020F0502020204030204"/>
                <a:ea typeface="+mn-ea"/>
                <a:cs typeface="+mn-cs"/>
              </a:rPr>
              <a:t>Relevante opplysninger</a:t>
            </a:r>
          </a:p>
        </p:txBody>
      </p:sp>
      <p:sp>
        <p:nvSpPr>
          <p:cNvPr id="51" name="TekstSylinder 50">
            <a:extLst>
              <a:ext uri="{FF2B5EF4-FFF2-40B4-BE49-F238E27FC236}">
                <a16:creationId xmlns:a16="http://schemas.microsoft.com/office/drawing/2014/main" id="{F8A4FD63-824B-4A12-93CC-82EF9F1AD726}"/>
              </a:ext>
            </a:extLst>
          </p:cNvPr>
          <p:cNvSpPr txBox="1"/>
          <p:nvPr/>
        </p:nvSpPr>
        <p:spPr>
          <a:xfrm>
            <a:off x="2929146" y="5584123"/>
            <a:ext cx="3587486" cy="246221"/>
          </a:xfrm>
          <a:prstGeom prst="rect">
            <a:avLst/>
          </a:prstGeom>
          <a:solidFill>
            <a:schemeClr val="accent1">
              <a:lumMod val="20000"/>
              <a:lumOff val="80000"/>
            </a:schemeClr>
          </a:solidFill>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defPPr>
              <a:defRPr lang="nb-NO"/>
            </a:defPPr>
            <a:lvl1pPr marR="0" lvl="0" indent="0" eaLnBrk="0" fontAlgn="base" hangingPunct="0">
              <a:lnSpc>
                <a:spcPct val="100000"/>
              </a:lnSpc>
              <a:spcBef>
                <a:spcPct val="0"/>
              </a:spcBef>
              <a:spcAft>
                <a:spcPct val="0"/>
              </a:spcAft>
              <a:buClrTx/>
              <a:buSzTx/>
              <a:buFontTx/>
              <a:buNone/>
              <a:tabLst/>
              <a:defRPr kumimoji="0" sz="1000" b="1" i="0" u="none" strike="noStrike" cap="none" normalizeH="0" baseline="0">
                <a:ln>
                  <a:noFill/>
                </a:ln>
                <a:solidFill>
                  <a:srgbClr val="000080"/>
                </a:solidFill>
                <a:effectLst/>
                <a:latin typeface="Source Code Pro"/>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1000" b="0" i="0" u="none" strike="noStrike" kern="1200" cap="none" spc="0" normalizeH="0" baseline="0" noProof="0" dirty="0">
                <a:ln>
                  <a:noFill/>
                </a:ln>
                <a:solidFill>
                  <a:prstClr val="black"/>
                </a:solidFill>
                <a:effectLst/>
                <a:uLnTx/>
                <a:uFillTx/>
                <a:latin typeface="Source Code Pro"/>
                <a:ea typeface="+mn-ea"/>
                <a:cs typeface="+mn-cs"/>
              </a:rPr>
              <a:t>Aritmetiske: + | - | / | * |</a:t>
            </a:r>
            <a:endParaRPr kumimoji="0" lang="nb-NO" altLang="nb-NO" sz="1000" b="0" i="0" u="none" strike="noStrike" kern="1200" cap="none" spc="0" normalizeH="0" baseline="0" noProof="0" dirty="0">
              <a:ln>
                <a:noFill/>
              </a:ln>
              <a:solidFill>
                <a:prstClr val="black"/>
              </a:solidFill>
              <a:effectLst/>
              <a:uLnTx/>
              <a:uFillTx/>
              <a:latin typeface="Source Code Pro"/>
              <a:ea typeface="+mn-ea"/>
              <a:cs typeface="+mn-cs"/>
              <a:sym typeface="Symbol" panose="05050102010706020507" pitchFamily="18" charset="2"/>
            </a:endParaRPr>
          </a:p>
        </p:txBody>
      </p:sp>
      <p:cxnSp>
        <p:nvCxnSpPr>
          <p:cNvPr id="35" name="Rett pilkobling 34">
            <a:extLst>
              <a:ext uri="{FF2B5EF4-FFF2-40B4-BE49-F238E27FC236}">
                <a16:creationId xmlns:a16="http://schemas.microsoft.com/office/drawing/2014/main" id="{CFCFCCCF-84BF-49C3-9F30-7DA4AD2D0513}"/>
              </a:ext>
            </a:extLst>
          </p:cNvPr>
          <p:cNvCxnSpPr>
            <a:cxnSpLocks/>
            <a:stCxn id="115" idx="0"/>
            <a:endCxn id="30" idx="3"/>
          </p:cNvCxnSpPr>
          <p:nvPr/>
        </p:nvCxnSpPr>
        <p:spPr>
          <a:xfrm flipV="1">
            <a:off x="1455624" y="3604128"/>
            <a:ext cx="0" cy="105100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82" name="Rektangel 81">
            <a:extLst>
              <a:ext uri="{FF2B5EF4-FFF2-40B4-BE49-F238E27FC236}">
                <a16:creationId xmlns:a16="http://schemas.microsoft.com/office/drawing/2014/main" id="{ED28BD38-1BBF-41D6-8347-B973477A9242}"/>
              </a:ext>
            </a:extLst>
          </p:cNvPr>
          <p:cNvSpPr/>
          <p:nvPr/>
        </p:nvSpPr>
        <p:spPr>
          <a:xfrm>
            <a:off x="10181997" y="1775843"/>
            <a:ext cx="1876955" cy="1532004"/>
          </a:xfrm>
          <a:prstGeom prst="rect">
            <a:avLst/>
          </a:prstGeom>
          <a:ln/>
        </p:spPr>
        <p:style>
          <a:lnRef idx="2">
            <a:schemeClr val="accent2"/>
          </a:lnRef>
          <a:fillRef idx="1">
            <a:schemeClr val="lt1"/>
          </a:fillRef>
          <a:effectRef idx="0">
            <a:schemeClr val="accent2"/>
          </a:effectRef>
          <a:fontRef idx="minor">
            <a:schemeClr val="dk1"/>
          </a:fontRef>
        </p:style>
        <p:txBody>
          <a:bodyPr wrap="square" lIns="144000" tIns="72000" rIns="144000" bIns="7200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Til Peder Ås</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 010101 12345</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Du har fått innvilget kontantstøtte for ditt barn Peder Ås Jr.</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Hilsen Datamaskinen</a:t>
            </a:r>
          </a:p>
        </p:txBody>
      </p:sp>
      <p:sp>
        <p:nvSpPr>
          <p:cNvPr id="93" name="TekstSylinder 92">
            <a:extLst>
              <a:ext uri="{FF2B5EF4-FFF2-40B4-BE49-F238E27FC236}">
                <a16:creationId xmlns:a16="http://schemas.microsoft.com/office/drawing/2014/main" id="{EB38AB7C-2213-4286-BE83-ECB3283786CB}"/>
              </a:ext>
            </a:extLst>
          </p:cNvPr>
          <p:cNvSpPr txBox="1"/>
          <p:nvPr/>
        </p:nvSpPr>
        <p:spPr>
          <a:xfrm>
            <a:off x="6535566" y="5584122"/>
            <a:ext cx="3587485" cy="246221"/>
          </a:xfrm>
          <a:prstGeom prst="rect">
            <a:avLst/>
          </a:prstGeom>
          <a:solidFill>
            <a:schemeClr val="accent1">
              <a:lumMod val="20000"/>
              <a:lumOff val="80000"/>
            </a:schemeClr>
          </a:solidFill>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defPPr>
              <a:defRPr lang="nb-NO"/>
            </a:defPPr>
            <a:lvl1pPr marR="0" lvl="0" indent="0" eaLnBrk="0" fontAlgn="base" hangingPunct="0">
              <a:lnSpc>
                <a:spcPct val="100000"/>
              </a:lnSpc>
              <a:spcBef>
                <a:spcPct val="0"/>
              </a:spcBef>
              <a:spcAft>
                <a:spcPct val="0"/>
              </a:spcAft>
              <a:buClrTx/>
              <a:buSzTx/>
              <a:buFontTx/>
              <a:buNone/>
              <a:tabLst/>
              <a:defRPr kumimoji="0" sz="1000" b="1" i="0" u="none" strike="noStrike" cap="none" normalizeH="0" baseline="0">
                <a:ln>
                  <a:noFill/>
                </a:ln>
                <a:solidFill>
                  <a:srgbClr val="000080"/>
                </a:solidFill>
                <a:effectLst/>
                <a:latin typeface="Source Code Pro"/>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1000" b="0" i="0" u="none" strike="noStrike" kern="1200" cap="none" spc="0" normalizeH="0" baseline="0" noProof="0" dirty="0">
                <a:ln>
                  <a:noFill/>
                </a:ln>
                <a:solidFill>
                  <a:prstClr val="black"/>
                </a:solidFill>
                <a:effectLst/>
                <a:uLnTx/>
                <a:uFillTx/>
                <a:latin typeface="Source Code Pro"/>
                <a:ea typeface="+mn-ea"/>
                <a:cs typeface="+mn-cs"/>
              </a:rPr>
              <a:t>Logiske: </a:t>
            </a:r>
            <a:r>
              <a:rPr kumimoji="0" lang="nb-NO" sz="1000" b="0" i="0" u="none" strike="noStrike" kern="1200" cap="none" spc="0" normalizeH="0" baseline="0" noProof="0" dirty="0" err="1">
                <a:ln>
                  <a:noFill/>
                </a:ln>
                <a:solidFill>
                  <a:prstClr val="black"/>
                </a:solidFill>
                <a:effectLst/>
                <a:uLnTx/>
                <a:uFillTx/>
                <a:latin typeface="Source Code Pro"/>
                <a:ea typeface="+mn-ea"/>
                <a:cs typeface="+mn-cs"/>
              </a:rPr>
              <a:t>if</a:t>
            </a:r>
            <a:r>
              <a:rPr kumimoji="0" lang="nb-NO" sz="1000" b="0" i="0" u="none" strike="noStrike" kern="1200" cap="none" spc="0" normalizeH="0" baseline="0" noProof="0" dirty="0">
                <a:ln>
                  <a:noFill/>
                </a:ln>
                <a:solidFill>
                  <a:prstClr val="black"/>
                </a:solidFill>
                <a:effectLst/>
                <a:uLnTx/>
                <a:uFillTx/>
                <a:latin typeface="Source Code Pro"/>
                <a:ea typeface="+mn-ea"/>
                <a:cs typeface="+mn-cs"/>
              </a:rPr>
              <a:t> | </a:t>
            </a:r>
            <a:r>
              <a:rPr kumimoji="0" lang="nb-NO" sz="1000" b="0" i="0" u="none" strike="noStrike" kern="1200" cap="none" spc="0" normalizeH="0" baseline="0" noProof="0" dirty="0" err="1">
                <a:ln>
                  <a:noFill/>
                </a:ln>
                <a:solidFill>
                  <a:prstClr val="black"/>
                </a:solidFill>
                <a:effectLst/>
                <a:uLnTx/>
                <a:uFillTx/>
                <a:latin typeface="Source Code Pro"/>
                <a:ea typeface="+mn-ea"/>
                <a:cs typeface="+mn-cs"/>
              </a:rPr>
              <a:t>else</a:t>
            </a:r>
            <a:r>
              <a:rPr kumimoji="0" lang="nb-NO" sz="1000" b="0" i="0" u="none" strike="noStrike" kern="1200" cap="none" spc="0" normalizeH="0" baseline="0" noProof="0" dirty="0">
                <a:ln>
                  <a:noFill/>
                </a:ln>
                <a:solidFill>
                  <a:prstClr val="black"/>
                </a:solidFill>
                <a:effectLst/>
                <a:uLnTx/>
                <a:uFillTx/>
                <a:latin typeface="Source Code Pro"/>
                <a:ea typeface="+mn-ea"/>
                <a:cs typeface="+mn-cs"/>
              </a:rPr>
              <a:t> | and | or | …</a:t>
            </a:r>
            <a:endParaRPr kumimoji="0" lang="nb-NO" altLang="nb-NO" sz="1000" b="0" i="0" u="none" strike="noStrike" kern="1200" cap="none" spc="0" normalizeH="0" baseline="0" noProof="0" dirty="0">
              <a:ln>
                <a:noFill/>
              </a:ln>
              <a:solidFill>
                <a:prstClr val="black"/>
              </a:solidFill>
              <a:effectLst/>
              <a:uLnTx/>
              <a:uFillTx/>
              <a:latin typeface="Source Code Pro"/>
              <a:ea typeface="+mn-ea"/>
              <a:cs typeface="+mn-cs"/>
              <a:sym typeface="Symbol" panose="05050102010706020507" pitchFamily="18" charset="2"/>
            </a:endParaRPr>
          </a:p>
        </p:txBody>
      </p:sp>
      <p:sp>
        <p:nvSpPr>
          <p:cNvPr id="98" name="Rectangle 6">
            <a:extLst>
              <a:ext uri="{FF2B5EF4-FFF2-40B4-BE49-F238E27FC236}">
                <a16:creationId xmlns:a16="http://schemas.microsoft.com/office/drawing/2014/main" id="{B47BB54E-B55F-49FA-9845-3F7E7620892B}"/>
              </a:ext>
            </a:extLst>
          </p:cNvPr>
          <p:cNvSpPr>
            <a:spLocks noChangeArrowheads="1"/>
          </p:cNvSpPr>
          <p:nvPr/>
        </p:nvSpPr>
        <p:spPr bwMode="auto">
          <a:xfrm>
            <a:off x="2938843" y="1775843"/>
            <a:ext cx="7184208" cy="400110"/>
          </a:xfrm>
          <a:prstGeom prst="rect">
            <a:avLst/>
          </a:prstGeom>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000" b="1" i="0" u="none" strike="noStrike" kern="1200" cap="none" spc="0" normalizeH="0" baseline="0" noProof="0" dirty="0" err="1">
                <a:ln>
                  <a:noFill/>
                </a:ln>
                <a:solidFill>
                  <a:srgbClr val="000080"/>
                </a:solidFill>
                <a:effectLst/>
                <a:uLnTx/>
                <a:uFillTx/>
                <a:latin typeface="Source Code Pro"/>
                <a:ea typeface="+mn-ea"/>
                <a:cs typeface="+mn-cs"/>
              </a:rPr>
              <a:t>def</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dirty="0" err="1">
                <a:ln>
                  <a:noFill/>
                </a:ln>
                <a:solidFill>
                  <a:srgbClr val="000000"/>
                </a:solidFill>
                <a:effectLst/>
                <a:uLnTx/>
                <a:uFillTx/>
                <a:latin typeface="Source Code Pro"/>
                <a:ea typeface="+mn-ea"/>
                <a:cs typeface="+mn-cs"/>
              </a:rPr>
              <a:t>hent_faste_opplysninger</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dirty="0" err="1">
                <a:ln>
                  <a:noFill/>
                </a:ln>
                <a:solidFill>
                  <a:srgbClr val="000080"/>
                </a:solidFill>
                <a:effectLst/>
                <a:uLnTx/>
                <a:uFillTx/>
                <a:latin typeface="Source Code Pro"/>
                <a:ea typeface="+mn-ea"/>
                <a:cs typeface="+mn-cs"/>
              </a:rPr>
              <a:t>return</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identifikator, navn, barn</a:t>
            </a:r>
            <a:endParaRPr kumimoji="0" lang="nb-NO" altLang="nb-NO"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3" name="AutoShape 19">
            <a:extLst>
              <a:ext uri="{FF2B5EF4-FFF2-40B4-BE49-F238E27FC236}">
                <a16:creationId xmlns:a16="http://schemas.microsoft.com/office/drawing/2014/main" id="{D79253F4-7D6D-4A2C-A89C-63A8DB95E228}"/>
              </a:ext>
            </a:extLst>
          </p:cNvPr>
          <p:cNvSpPr>
            <a:spLocks noChangeArrowheads="1"/>
          </p:cNvSpPr>
          <p:nvPr/>
        </p:nvSpPr>
        <p:spPr bwMode="auto">
          <a:xfrm>
            <a:off x="10181997" y="1135076"/>
            <a:ext cx="1876955" cy="307777"/>
          </a:xfrm>
          <a:prstGeom prst="wedgeRectCallout">
            <a:avLst>
              <a:gd name="adj1" fmla="val -21857"/>
              <a:gd name="adj2" fmla="val 104507"/>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defPPr>
              <a:defRPr lang="nb-NO"/>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4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Vedtak</a:t>
            </a:r>
          </a:p>
        </p:txBody>
      </p:sp>
      <p:sp>
        <p:nvSpPr>
          <p:cNvPr id="115" name="Rectangle 10">
            <a:extLst>
              <a:ext uri="{FF2B5EF4-FFF2-40B4-BE49-F238E27FC236}">
                <a16:creationId xmlns:a16="http://schemas.microsoft.com/office/drawing/2014/main" id="{3A360995-A020-47DA-83B4-EC4B7F6BEA5B}"/>
              </a:ext>
            </a:extLst>
          </p:cNvPr>
          <p:cNvSpPr>
            <a:spLocks noChangeArrowheads="1"/>
          </p:cNvSpPr>
          <p:nvPr/>
        </p:nvSpPr>
        <p:spPr bwMode="auto">
          <a:xfrm>
            <a:off x="30292" y="4655135"/>
            <a:ext cx="2850663" cy="861774"/>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INSERT INTO </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Tabell (identifikator, navn, barn, </a:t>
            </a:r>
            <a:r>
              <a:rPr kumimoji="0" lang="nb-NO" altLang="nb-NO" sz="1000" b="0" i="0" u="none" strike="noStrike" kern="1200" cap="none" spc="0" normalizeH="0" baseline="0" noProof="0" dirty="0" err="1">
                <a:ln>
                  <a:noFill/>
                </a:ln>
                <a:solidFill>
                  <a:srgbClr val="000000"/>
                </a:solidFill>
                <a:effectLst/>
                <a:uLnTx/>
                <a:uFillTx/>
                <a:latin typeface="Source Code Pro"/>
                <a:ea typeface="+mn-ea"/>
                <a:cs typeface="+mn-cs"/>
              </a:rPr>
              <a:t>alder_barn</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0" i="0" u="none" strike="noStrike" kern="1200" cap="none" spc="0" normalizeH="0" baseline="0" noProof="0" dirty="0" err="1">
                <a:ln>
                  <a:noFill/>
                </a:ln>
                <a:solidFill>
                  <a:srgbClr val="000000"/>
                </a:solidFill>
                <a:effectLst/>
                <a:uLnTx/>
                <a:uFillTx/>
                <a:latin typeface="Source Code Pro"/>
                <a:ea typeface="+mn-ea"/>
                <a:cs typeface="+mn-cs"/>
              </a:rPr>
              <a:t>bruker_barnehageplass</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rolle)</a:t>
            </a:r>
            <a:b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b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VALUES </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r>
              <a:rPr kumimoji="0" lang="nb-NO" altLang="nb-NO" sz="1000" b="1" i="0" u="none" strike="noStrike" kern="1200" cap="none" spc="0" normalizeH="0" baseline="0" noProof="0" dirty="0">
                <a:ln>
                  <a:noFill/>
                </a:ln>
                <a:solidFill>
                  <a:srgbClr val="008000"/>
                </a:solidFill>
                <a:effectLst/>
                <a:uLnTx/>
                <a:uFillTx/>
                <a:latin typeface="Source Code Pro"/>
                <a:ea typeface="+mn-ea"/>
                <a:cs typeface="+mn-cs"/>
              </a:rPr>
              <a:t>'010101 12345'</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dirty="0">
                <a:ln>
                  <a:noFill/>
                </a:ln>
                <a:solidFill>
                  <a:srgbClr val="008000"/>
                </a:solidFill>
                <a:effectLst/>
                <a:uLnTx/>
                <a:uFillTx/>
                <a:latin typeface="Source Code Pro"/>
                <a:ea typeface="+mn-ea"/>
                <a:cs typeface="+mn-cs"/>
              </a:rPr>
              <a:t>'Peder Ås'</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dirty="0">
                <a:ln>
                  <a:noFill/>
                </a:ln>
                <a:solidFill>
                  <a:srgbClr val="008000"/>
                </a:solidFill>
                <a:effectLst/>
                <a:uLnTx/>
                <a:uFillTx/>
                <a:latin typeface="Source Code Pro"/>
                <a:ea typeface="+mn-ea"/>
                <a:cs typeface="+mn-cs"/>
              </a:rPr>
              <a:t>'Peder Ås Jr.'</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0" i="0" u="none" strike="noStrike" kern="1200" cap="none" spc="0" normalizeH="0" baseline="0" noProof="0" dirty="0">
                <a:ln>
                  <a:noFill/>
                </a:ln>
                <a:solidFill>
                  <a:srgbClr val="0000FF"/>
                </a:solidFill>
                <a:effectLst/>
                <a:uLnTx/>
                <a:uFillTx/>
                <a:latin typeface="Source Code Pro"/>
                <a:ea typeface="+mn-ea"/>
                <a:cs typeface="+mn-cs"/>
              </a:rPr>
              <a:t>2</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FALSE </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dirty="0">
                <a:ln>
                  <a:noFill/>
                </a:ln>
                <a:solidFill>
                  <a:srgbClr val="008000"/>
                </a:solidFill>
                <a:effectLst/>
                <a:uLnTx/>
                <a:uFillTx/>
                <a:latin typeface="Source Code Pro"/>
                <a:ea typeface="+mn-ea"/>
                <a:cs typeface="+mn-cs"/>
              </a:rPr>
              <a:t>'Far'</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endParaRPr kumimoji="0" lang="nb-NO" altLang="nb-NO"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7" name="Rektangel 116">
            <a:extLst>
              <a:ext uri="{FF2B5EF4-FFF2-40B4-BE49-F238E27FC236}">
                <a16:creationId xmlns:a16="http://schemas.microsoft.com/office/drawing/2014/main" id="{365940F3-D1F1-42E4-A22E-FEA2EF12FC5A}"/>
              </a:ext>
            </a:extLst>
          </p:cNvPr>
          <p:cNvSpPr/>
          <p:nvPr/>
        </p:nvSpPr>
        <p:spPr>
          <a:xfrm>
            <a:off x="10181997" y="3425377"/>
            <a:ext cx="1876955" cy="1696665"/>
          </a:xfrm>
          <a:prstGeom prst="rect">
            <a:avLst/>
          </a:prstGeom>
          <a:ln/>
        </p:spPr>
        <p:style>
          <a:lnRef idx="2">
            <a:schemeClr val="accent2"/>
          </a:lnRef>
          <a:fillRef idx="1">
            <a:schemeClr val="lt1"/>
          </a:fillRef>
          <a:effectRef idx="0">
            <a:schemeClr val="accent2"/>
          </a:effectRef>
          <a:fontRef idx="minor">
            <a:schemeClr val="dk1"/>
          </a:fontRef>
        </p:style>
        <p:txBody>
          <a:bodyPr wrap="square" lIns="144000" tIns="72000" rIns="144000" bIns="7200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Til Peder Ås</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 010101 12345</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Du har ikke rett på kontantstøtte fordi du bruker barnehageplass for Peder Ås Jr.</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Hilsen Datamaskinen</a:t>
            </a:r>
          </a:p>
        </p:txBody>
      </p:sp>
      <p:pic>
        <p:nvPicPr>
          <p:cNvPr id="6" name="Grafikk 5" descr="Trist ansikt uten fyll">
            <a:extLst>
              <a:ext uri="{FF2B5EF4-FFF2-40B4-BE49-F238E27FC236}">
                <a16:creationId xmlns:a16="http://schemas.microsoft.com/office/drawing/2014/main" id="{E31CBE7F-92A2-48AC-AAC2-4068F7C52EB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66175" y="3498167"/>
            <a:ext cx="360000" cy="360000"/>
          </a:xfrm>
          <a:prstGeom prst="rect">
            <a:avLst/>
          </a:prstGeom>
        </p:spPr>
      </p:pic>
      <p:pic>
        <p:nvPicPr>
          <p:cNvPr id="33" name="Grafikk 32" descr="Smilende ansikt uten fyll">
            <a:extLst>
              <a:ext uri="{FF2B5EF4-FFF2-40B4-BE49-F238E27FC236}">
                <a16:creationId xmlns:a16="http://schemas.microsoft.com/office/drawing/2014/main" id="{A6DD06D7-DE22-4C5F-A384-E6F9CD9A19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85568" y="1819075"/>
            <a:ext cx="360000" cy="360000"/>
          </a:xfrm>
          <a:prstGeom prst="rect">
            <a:avLst/>
          </a:prstGeom>
        </p:spPr>
      </p:pic>
      <p:sp>
        <p:nvSpPr>
          <p:cNvPr id="18" name="Rectangle 1">
            <a:extLst>
              <a:ext uri="{FF2B5EF4-FFF2-40B4-BE49-F238E27FC236}">
                <a16:creationId xmlns:a16="http://schemas.microsoft.com/office/drawing/2014/main" id="{5FB8A502-4ACB-632B-2DB8-38E49112D8BE}"/>
              </a:ext>
            </a:extLst>
          </p:cNvPr>
          <p:cNvSpPr>
            <a:spLocks noChangeArrowheads="1"/>
          </p:cNvSpPr>
          <p:nvPr/>
        </p:nvSpPr>
        <p:spPr bwMode="auto">
          <a:xfrm>
            <a:off x="2929146" y="3425377"/>
            <a:ext cx="7193905" cy="2092881"/>
          </a:xfrm>
          <a:prstGeom prst="rect">
            <a:avLst/>
          </a:prstGeom>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1000" b="1" i="0" u="none" strike="noStrike" kern="1200" cap="none" spc="0" normalizeH="0" baseline="0" noProof="0" dirty="0" err="1">
                <a:ln>
                  <a:noFill/>
                </a:ln>
                <a:solidFill>
                  <a:srgbClr val="000080"/>
                </a:solidFill>
                <a:effectLst/>
                <a:uLnTx/>
                <a:uFillTx/>
                <a:latin typeface="Source Code Pro"/>
                <a:ea typeface="+mn-ea"/>
                <a:cs typeface="+mn-cs"/>
              </a:rPr>
              <a:t>def</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dirty="0" err="1">
                <a:ln>
                  <a:noFill/>
                </a:ln>
                <a:solidFill>
                  <a:srgbClr val="000000"/>
                </a:solidFill>
                <a:effectLst/>
                <a:uLnTx/>
                <a:uFillTx/>
                <a:latin typeface="Source Code Pro"/>
                <a:ea typeface="+mn-ea"/>
                <a:cs typeface="+mn-cs"/>
              </a:rPr>
              <a:t>behandling_opplysninger</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dirty="0" err="1">
                <a:ln>
                  <a:noFill/>
                </a:ln>
                <a:solidFill>
                  <a:srgbClr val="000080"/>
                </a:solidFill>
                <a:effectLst/>
                <a:uLnTx/>
                <a:uFillTx/>
                <a:latin typeface="Source Code Pro"/>
                <a:ea typeface="+mn-ea"/>
                <a:cs typeface="+mn-cs"/>
              </a:rPr>
              <a:t>if</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rolle </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is </a:t>
            </a:r>
            <a: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t>'Far'</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dirty="0" err="1">
                <a:ln>
                  <a:noFill/>
                </a:ln>
                <a:solidFill>
                  <a:srgbClr val="000080"/>
                </a:solidFill>
                <a:effectLst/>
                <a:uLnTx/>
                <a:uFillTx/>
                <a:latin typeface="Source Code Pro"/>
                <a:ea typeface="+mn-ea"/>
                <a:cs typeface="+mn-cs"/>
              </a:rPr>
              <a:t>if</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dirty="0" err="1">
                <a:ln>
                  <a:noFill/>
                </a:ln>
                <a:solidFill>
                  <a:srgbClr val="000000"/>
                </a:solidFill>
                <a:effectLst/>
                <a:uLnTx/>
                <a:uFillTx/>
                <a:latin typeface="Source Code Pro"/>
                <a:ea typeface="+mn-ea"/>
                <a:cs typeface="+mn-cs"/>
              </a:rPr>
              <a:t>alder_barn</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in </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r>
              <a:rPr kumimoji="0" lang="nb-NO" altLang="nb-NO" sz="1000" b="0" i="0" u="none" strike="noStrike" kern="1200" cap="none" spc="0" normalizeH="0" baseline="0" noProof="0" dirty="0">
                <a:ln>
                  <a:noFill/>
                </a:ln>
                <a:solidFill>
                  <a:srgbClr val="0000FF"/>
                </a:solidFill>
                <a:effectLst/>
                <a:uLnTx/>
                <a:uFillTx/>
                <a:latin typeface="Source Code Pro"/>
                <a:ea typeface="+mn-ea"/>
                <a:cs typeface="+mn-cs"/>
              </a:rPr>
              <a:t>1</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0" i="0" u="none" strike="noStrike" kern="1200" cap="none" spc="0" normalizeH="0" baseline="0" noProof="0" dirty="0">
                <a:ln>
                  <a:noFill/>
                </a:ln>
                <a:solidFill>
                  <a:srgbClr val="0000FF"/>
                </a:solidFill>
                <a:effectLst/>
                <a:uLnTx/>
                <a:uFillTx/>
                <a:latin typeface="Source Code Pro"/>
                <a:ea typeface="+mn-ea"/>
                <a:cs typeface="+mn-cs"/>
              </a:rPr>
              <a:t>2</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0" i="0" u="none" strike="noStrike" kern="1200" cap="none" spc="0" normalizeH="0" baseline="0" noProof="0" dirty="0">
                <a:ln>
                  <a:noFill/>
                </a:ln>
                <a:solidFill>
                  <a:srgbClr val="0000FF"/>
                </a:solidFill>
                <a:effectLst/>
                <a:uLnTx/>
                <a:uFillTx/>
                <a:latin typeface="Source Code Pro"/>
                <a:ea typeface="+mn-ea"/>
                <a:cs typeface="+mn-cs"/>
              </a:rPr>
              <a:t>3</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dirty="0" err="1">
                <a:ln>
                  <a:noFill/>
                </a:ln>
                <a:solidFill>
                  <a:srgbClr val="000080"/>
                </a:solidFill>
                <a:effectLst/>
                <a:uLnTx/>
                <a:uFillTx/>
                <a:latin typeface="Source Code Pro"/>
                <a:ea typeface="+mn-ea"/>
                <a:cs typeface="+mn-cs"/>
              </a:rPr>
              <a:t>if</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dirty="0" err="1">
                <a:ln>
                  <a:noFill/>
                </a:ln>
                <a:solidFill>
                  <a:srgbClr val="000000"/>
                </a:solidFill>
                <a:effectLst/>
                <a:uLnTx/>
                <a:uFillTx/>
                <a:latin typeface="Source Code Pro"/>
                <a:ea typeface="+mn-ea"/>
                <a:cs typeface="+mn-cs"/>
              </a:rPr>
              <a:t>bruker_barnehageplass</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is False</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vedtak = </a:t>
            </a:r>
            <a: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t>"Du har fått innvilget kontantstøtte"</a:t>
            </a:r>
            <a:b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br>
            <a: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t>            </a:t>
            </a:r>
            <a:r>
              <a:rPr kumimoji="0" lang="nb-NO" altLang="nb-NO" sz="1000" b="1" i="0" u="none" strike="noStrike" kern="1200" cap="none" spc="0" normalizeH="0" baseline="0" noProof="0" dirty="0" err="1">
                <a:ln>
                  <a:noFill/>
                </a:ln>
                <a:solidFill>
                  <a:srgbClr val="000080"/>
                </a:solidFill>
                <a:effectLst/>
                <a:uLnTx/>
                <a:uFillTx/>
                <a:latin typeface="Source Code Pro"/>
                <a:ea typeface="+mn-ea"/>
                <a:cs typeface="+mn-cs"/>
              </a:rPr>
              <a:t>else</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vedtak = </a:t>
            </a:r>
            <a: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t>"Du har ikke rett på kontantstøtte fordi du bruker barnehageplass"</a:t>
            </a:r>
            <a:b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br>
            <a: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t>        </a:t>
            </a:r>
            <a:r>
              <a:rPr kumimoji="0" lang="nb-NO" altLang="nb-NO" sz="1000" b="1" i="0" u="none" strike="noStrike" kern="1200" cap="none" spc="0" normalizeH="0" baseline="0" noProof="0" dirty="0" err="1">
                <a:ln>
                  <a:noFill/>
                </a:ln>
                <a:solidFill>
                  <a:srgbClr val="000080"/>
                </a:solidFill>
                <a:effectLst/>
                <a:uLnTx/>
                <a:uFillTx/>
                <a:latin typeface="Source Code Pro"/>
                <a:ea typeface="+mn-ea"/>
                <a:cs typeface="+mn-cs"/>
              </a:rPr>
              <a:t>else</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vedtak = </a:t>
            </a:r>
            <a: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t>"Du har ikke rett på kontantstøtte fordi barnet er " </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a:t>
            </a:r>
            <a:r>
              <a:rPr kumimoji="0" lang="nb-NO" altLang="nb-NO" sz="1000" b="0" i="0" u="none" strike="noStrike" kern="1200" cap="none" spc="0" normalizeH="0" baseline="0" noProof="0" dirty="0" err="1">
                <a:ln>
                  <a:noFill/>
                </a:ln>
                <a:solidFill>
                  <a:srgbClr val="000080"/>
                </a:solidFill>
                <a:effectLst/>
                <a:uLnTx/>
                <a:uFillTx/>
                <a:latin typeface="Source Code Pro"/>
                <a:ea typeface="+mn-ea"/>
                <a:cs typeface="+mn-cs"/>
              </a:rPr>
              <a:t>str</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r>
              <a:rPr kumimoji="0" lang="nb-NO" altLang="nb-NO" sz="1000" b="0" i="0" u="none" strike="noStrike" kern="1200" cap="none" spc="0" normalizeH="0" baseline="0" noProof="0" dirty="0" err="1">
                <a:ln>
                  <a:noFill/>
                </a:ln>
                <a:solidFill>
                  <a:srgbClr val="000000"/>
                </a:solidFill>
                <a:effectLst/>
                <a:uLnTx/>
                <a:uFillTx/>
                <a:latin typeface="Source Code Pro"/>
                <a:ea typeface="+mn-ea"/>
                <a:cs typeface="+mn-cs"/>
              </a:rPr>
              <a:t>alder_barn</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 </a:t>
            </a:r>
            <a: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t>" år"</a:t>
            </a:r>
            <a:b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br>
            <a: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t>    </a:t>
            </a:r>
            <a:r>
              <a:rPr kumimoji="0" lang="nb-NO" altLang="nb-NO" sz="1000" b="1" i="0" u="none" strike="noStrike" kern="1200" cap="none" spc="0" normalizeH="0" baseline="0" noProof="0" dirty="0" err="1">
                <a:ln>
                  <a:noFill/>
                </a:ln>
                <a:solidFill>
                  <a:srgbClr val="000080"/>
                </a:solidFill>
                <a:effectLst/>
                <a:uLnTx/>
                <a:uFillTx/>
                <a:latin typeface="Source Code Pro"/>
                <a:ea typeface="+mn-ea"/>
                <a:cs typeface="+mn-cs"/>
              </a:rPr>
              <a:t>else</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a:t>
            </a:r>
            <a:b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b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        vedtak = </a:t>
            </a:r>
            <a: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t>"Du har ikke rett på kontantstøtte fordi du ikke er far til barnet"</a:t>
            </a:r>
            <a:b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br>
            <a:r>
              <a:rPr kumimoji="0" lang="nb-NO" altLang="nb-NO" sz="1000" b="1" i="0" u="none" strike="noStrike" kern="1200" cap="none" spc="0" normalizeH="0" baseline="0" noProof="0" dirty="0">
                <a:ln>
                  <a:noFill/>
                </a:ln>
                <a:solidFill>
                  <a:srgbClr val="008080"/>
                </a:solidFill>
                <a:effectLst/>
                <a:uLnTx/>
                <a:uFillTx/>
                <a:latin typeface="Source Code Pro"/>
                <a:ea typeface="+mn-ea"/>
                <a:cs typeface="+mn-cs"/>
              </a:rPr>
              <a:t>    </a:t>
            </a:r>
            <a:r>
              <a:rPr kumimoji="0" lang="nb-NO" altLang="nb-NO" sz="1000" b="1" i="0" u="none" strike="noStrike" kern="1200" cap="none" spc="0" normalizeH="0" baseline="0" noProof="0" dirty="0" err="1">
                <a:ln>
                  <a:noFill/>
                </a:ln>
                <a:solidFill>
                  <a:srgbClr val="000080"/>
                </a:solidFill>
                <a:effectLst/>
                <a:uLnTx/>
                <a:uFillTx/>
                <a:latin typeface="Source Code Pro"/>
                <a:ea typeface="+mn-ea"/>
                <a:cs typeface="+mn-cs"/>
              </a:rPr>
              <a:t>return</a:t>
            </a:r>
            <a:r>
              <a:rPr kumimoji="0" lang="nb-NO" altLang="nb-NO" sz="1000" b="1" i="0" u="none" strike="noStrike" kern="1200" cap="none" spc="0" normalizeH="0" baseline="0" noProof="0" dirty="0">
                <a:ln>
                  <a:noFill/>
                </a:ln>
                <a:solidFill>
                  <a:srgbClr val="000080"/>
                </a:solidFill>
                <a:effectLst/>
                <a:uLnTx/>
                <a:uFillTx/>
                <a:latin typeface="Source Code Pro"/>
                <a:ea typeface="+mn-ea"/>
                <a:cs typeface="+mn-cs"/>
              </a:rPr>
              <a:t> </a:t>
            </a:r>
            <a:r>
              <a:rPr kumimoji="0" lang="nb-NO" altLang="nb-NO" sz="1000" b="0" i="0" u="none" strike="noStrike" kern="1200" cap="none" spc="0" normalizeH="0" baseline="0" noProof="0" dirty="0">
                <a:ln>
                  <a:noFill/>
                </a:ln>
                <a:solidFill>
                  <a:srgbClr val="000000"/>
                </a:solidFill>
                <a:effectLst/>
                <a:uLnTx/>
                <a:uFillTx/>
                <a:latin typeface="Source Code Pro"/>
                <a:ea typeface="+mn-ea"/>
                <a:cs typeface="+mn-cs"/>
              </a:rPr>
              <a:t>vedtak</a:t>
            </a:r>
            <a:endParaRPr kumimoji="0" lang="nb-NO" altLang="nb-NO"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038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par>
                                <p:cTn id="8" presetID="6" presetClass="entr" presetSubtype="16"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B8EEE8-2410-997E-0138-13DA515DDC30}"/>
              </a:ext>
            </a:extLst>
          </p:cNvPr>
          <p:cNvSpPr>
            <a:spLocks noGrp="1"/>
          </p:cNvSpPr>
          <p:nvPr>
            <p:ph type="title"/>
          </p:nvPr>
        </p:nvSpPr>
        <p:spPr/>
        <p:txBody>
          <a:bodyPr/>
          <a:lstStyle/>
          <a:p>
            <a:r>
              <a:rPr lang="nb-NO" dirty="0"/>
              <a:t>Logiske variasjoner = ulike teknikker</a:t>
            </a:r>
          </a:p>
        </p:txBody>
      </p:sp>
      <p:sp>
        <p:nvSpPr>
          <p:cNvPr id="3" name="Plassholder for innhold 2">
            <a:extLst>
              <a:ext uri="{FF2B5EF4-FFF2-40B4-BE49-F238E27FC236}">
                <a16:creationId xmlns:a16="http://schemas.microsoft.com/office/drawing/2014/main" id="{FA06670F-BB52-E235-DD97-9C2DFCB16E9D}"/>
              </a:ext>
            </a:extLst>
          </p:cNvPr>
          <p:cNvSpPr>
            <a:spLocks noGrp="1"/>
          </p:cNvSpPr>
          <p:nvPr>
            <p:ph sz="half" idx="1"/>
          </p:nvPr>
        </p:nvSpPr>
        <p:spPr/>
        <p:txBody>
          <a:bodyPr>
            <a:normAutofit/>
          </a:bodyPr>
          <a:lstStyle/>
          <a:p>
            <a:pPr marL="0" indent="0" algn="ctr">
              <a:buNone/>
            </a:pPr>
            <a:r>
              <a:rPr lang="nb-NO" dirty="0"/>
              <a:t>Boolsk (deterministisk) logikk</a:t>
            </a:r>
          </a:p>
        </p:txBody>
      </p:sp>
      <p:sp>
        <p:nvSpPr>
          <p:cNvPr id="4" name="Plassholder for innhold 3">
            <a:extLst>
              <a:ext uri="{FF2B5EF4-FFF2-40B4-BE49-F238E27FC236}">
                <a16:creationId xmlns:a16="http://schemas.microsoft.com/office/drawing/2014/main" id="{5CA791C7-7AC9-D4F2-AD34-1747D4C2644A}"/>
              </a:ext>
            </a:extLst>
          </p:cNvPr>
          <p:cNvSpPr>
            <a:spLocks noGrp="1"/>
          </p:cNvSpPr>
          <p:nvPr>
            <p:ph sz="half" idx="2"/>
          </p:nvPr>
        </p:nvSpPr>
        <p:spPr/>
        <p:txBody>
          <a:bodyPr>
            <a:normAutofit/>
          </a:bodyPr>
          <a:lstStyle/>
          <a:p>
            <a:pPr marL="0" indent="0" algn="ctr">
              <a:buNone/>
            </a:pPr>
            <a:r>
              <a:rPr lang="nb-NO" dirty="0"/>
              <a:t>Sannsynlighetslogikk</a:t>
            </a:r>
          </a:p>
        </p:txBody>
      </p:sp>
      <p:sp>
        <p:nvSpPr>
          <p:cNvPr id="5" name="Ellipse 4">
            <a:extLst>
              <a:ext uri="{FF2B5EF4-FFF2-40B4-BE49-F238E27FC236}">
                <a16:creationId xmlns:a16="http://schemas.microsoft.com/office/drawing/2014/main" id="{DD20C42C-CB73-89DE-FF7D-4F0CF1086551}"/>
              </a:ext>
            </a:extLst>
          </p:cNvPr>
          <p:cNvSpPr/>
          <p:nvPr/>
        </p:nvSpPr>
        <p:spPr>
          <a:xfrm>
            <a:off x="2398781" y="2844009"/>
            <a:ext cx="1984933" cy="1828801"/>
          </a:xfrm>
          <a:custGeom>
            <a:avLst/>
            <a:gdLst>
              <a:gd name="connsiteX0" fmla="*/ 0 w 1984933"/>
              <a:gd name="connsiteY0" fmla="*/ 914401 h 1828801"/>
              <a:gd name="connsiteX1" fmla="*/ 992467 w 1984933"/>
              <a:gd name="connsiteY1" fmla="*/ 0 h 1828801"/>
              <a:gd name="connsiteX2" fmla="*/ 1984934 w 1984933"/>
              <a:gd name="connsiteY2" fmla="*/ 914401 h 1828801"/>
              <a:gd name="connsiteX3" fmla="*/ 992467 w 1984933"/>
              <a:gd name="connsiteY3" fmla="*/ 1828802 h 1828801"/>
              <a:gd name="connsiteX4" fmla="*/ 0 w 1984933"/>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933" h="1828801" fill="none" extrusionOk="0">
                <a:moveTo>
                  <a:pt x="0" y="914401"/>
                </a:moveTo>
                <a:cubicBezTo>
                  <a:pt x="-73644" y="311160"/>
                  <a:pt x="494518" y="-1629"/>
                  <a:pt x="992467" y="0"/>
                </a:cubicBezTo>
                <a:cubicBezTo>
                  <a:pt x="1621994" y="47666"/>
                  <a:pt x="2056807" y="428091"/>
                  <a:pt x="1984934" y="914401"/>
                </a:cubicBezTo>
                <a:cubicBezTo>
                  <a:pt x="1962689" y="1411271"/>
                  <a:pt x="1527151" y="1818423"/>
                  <a:pt x="992467" y="1828802"/>
                </a:cubicBezTo>
                <a:cubicBezTo>
                  <a:pt x="457315" y="1847285"/>
                  <a:pt x="34057" y="1539865"/>
                  <a:pt x="0" y="914401"/>
                </a:cubicBezTo>
                <a:close/>
              </a:path>
              <a:path w="1984933" h="1828801" stroke="0" extrusionOk="0">
                <a:moveTo>
                  <a:pt x="0" y="914401"/>
                </a:moveTo>
                <a:cubicBezTo>
                  <a:pt x="69337" y="313253"/>
                  <a:pt x="489202" y="121170"/>
                  <a:pt x="992467" y="0"/>
                </a:cubicBezTo>
                <a:cubicBezTo>
                  <a:pt x="1576539" y="5653"/>
                  <a:pt x="1994532" y="442075"/>
                  <a:pt x="1984934" y="914401"/>
                </a:cubicBezTo>
                <a:cubicBezTo>
                  <a:pt x="2043235" y="1318247"/>
                  <a:pt x="1526284" y="1748524"/>
                  <a:pt x="992467" y="1828802"/>
                </a:cubicBezTo>
                <a:cubicBezTo>
                  <a:pt x="330374" y="1882764"/>
                  <a:pt x="23175" y="1350838"/>
                  <a:pt x="0" y="914401"/>
                </a:cubicBezTo>
                <a:close/>
              </a:path>
            </a:pathLst>
          </a:custGeom>
          <a:solidFill>
            <a:schemeClr val="accent1">
              <a:lumMod val="60000"/>
              <a:lumOff val="40000"/>
              <a:alpha val="50000"/>
            </a:schemeClr>
          </a:solidFill>
          <a:ln>
            <a:solidFill>
              <a:schemeClr val="tx1"/>
            </a:solidFill>
            <a:extLst>
              <a:ext uri="{C807C97D-BFC1-408E-A445-0C87EB9F89A2}">
                <ask:lineSketchStyleProps xmlns:ask="http://schemas.microsoft.com/office/drawing/2018/sketchyshapes" sd="2028163424">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6" name="Pil: bøyd oppover 5">
            <a:extLst>
              <a:ext uri="{FF2B5EF4-FFF2-40B4-BE49-F238E27FC236}">
                <a16:creationId xmlns:a16="http://schemas.microsoft.com/office/drawing/2014/main" id="{46928D32-250A-F701-BEE1-FBDB76DCE012}"/>
              </a:ext>
            </a:extLst>
          </p:cNvPr>
          <p:cNvSpPr/>
          <p:nvPr/>
        </p:nvSpPr>
        <p:spPr>
          <a:xfrm rot="5400000">
            <a:off x="3386006" y="3413512"/>
            <a:ext cx="1216152" cy="731520"/>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7" name="TekstSylinder 6">
            <a:extLst>
              <a:ext uri="{FF2B5EF4-FFF2-40B4-BE49-F238E27FC236}">
                <a16:creationId xmlns:a16="http://schemas.microsoft.com/office/drawing/2014/main" id="{53C9B902-E6E6-8FA7-6C60-769F6BA45887}"/>
              </a:ext>
            </a:extLst>
          </p:cNvPr>
          <p:cNvSpPr txBox="1"/>
          <p:nvPr/>
        </p:nvSpPr>
        <p:spPr>
          <a:xfrm>
            <a:off x="1935121" y="2373881"/>
            <a:ext cx="2766506" cy="369332"/>
          </a:xfrm>
          <a:prstGeom prst="rect">
            <a:avLst/>
          </a:prstGeom>
          <a:noFill/>
        </p:spPr>
        <p:txBody>
          <a:bodyPr wrap="square">
            <a:spAutoFit/>
          </a:bodyPr>
          <a:lstStyle/>
          <a:p>
            <a:pPr algn="ctr"/>
            <a:r>
              <a:rPr lang="nb-NO" dirty="0"/>
              <a:t>Konvensjonelle teknologier</a:t>
            </a:r>
          </a:p>
        </p:txBody>
      </p:sp>
      <p:sp>
        <p:nvSpPr>
          <p:cNvPr id="8" name="TekstSylinder 7">
            <a:extLst>
              <a:ext uri="{FF2B5EF4-FFF2-40B4-BE49-F238E27FC236}">
                <a16:creationId xmlns:a16="http://schemas.microsoft.com/office/drawing/2014/main" id="{7C67DC3A-8C24-8F0D-CED9-FCADE834D50A}"/>
              </a:ext>
            </a:extLst>
          </p:cNvPr>
          <p:cNvSpPr txBox="1"/>
          <p:nvPr/>
        </p:nvSpPr>
        <p:spPr>
          <a:xfrm>
            <a:off x="2715793" y="3488356"/>
            <a:ext cx="485340" cy="369332"/>
          </a:xfrm>
          <a:prstGeom prst="rect">
            <a:avLst/>
          </a:prstGeom>
          <a:noFill/>
        </p:spPr>
        <p:txBody>
          <a:bodyPr wrap="square">
            <a:spAutoFit/>
          </a:bodyPr>
          <a:lstStyle/>
          <a:p>
            <a:pPr algn="ctr"/>
            <a:r>
              <a:rPr lang="nb-NO" dirty="0"/>
              <a:t>A</a:t>
            </a:r>
          </a:p>
        </p:txBody>
      </p:sp>
      <p:sp>
        <p:nvSpPr>
          <p:cNvPr id="9" name="Ellipse 8">
            <a:extLst>
              <a:ext uri="{FF2B5EF4-FFF2-40B4-BE49-F238E27FC236}">
                <a16:creationId xmlns:a16="http://schemas.microsoft.com/office/drawing/2014/main" id="{F232AE9C-B83B-E4FE-3195-E6034E52A80C}"/>
              </a:ext>
            </a:extLst>
          </p:cNvPr>
          <p:cNvSpPr/>
          <p:nvPr/>
        </p:nvSpPr>
        <p:spPr>
          <a:xfrm>
            <a:off x="7696909" y="2838101"/>
            <a:ext cx="2067128" cy="1828801"/>
          </a:xfrm>
          <a:custGeom>
            <a:avLst/>
            <a:gdLst>
              <a:gd name="connsiteX0" fmla="*/ 0 w 2067128"/>
              <a:gd name="connsiteY0" fmla="*/ 914401 h 1828801"/>
              <a:gd name="connsiteX1" fmla="*/ 1033564 w 2067128"/>
              <a:gd name="connsiteY1" fmla="*/ 0 h 1828801"/>
              <a:gd name="connsiteX2" fmla="*/ 2067128 w 2067128"/>
              <a:gd name="connsiteY2" fmla="*/ 914401 h 1828801"/>
              <a:gd name="connsiteX3" fmla="*/ 1033564 w 2067128"/>
              <a:gd name="connsiteY3" fmla="*/ 1828802 h 1828801"/>
              <a:gd name="connsiteX4" fmla="*/ 0 w 2067128"/>
              <a:gd name="connsiteY4" fmla="*/ 914401 h 182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7128" h="1828801" fill="none" extrusionOk="0">
                <a:moveTo>
                  <a:pt x="0" y="914401"/>
                </a:moveTo>
                <a:cubicBezTo>
                  <a:pt x="99142" y="492244"/>
                  <a:pt x="419537" y="-54181"/>
                  <a:pt x="1033564" y="0"/>
                </a:cubicBezTo>
                <a:cubicBezTo>
                  <a:pt x="1585712" y="1173"/>
                  <a:pt x="2061317" y="432875"/>
                  <a:pt x="2067128" y="914401"/>
                </a:cubicBezTo>
                <a:cubicBezTo>
                  <a:pt x="2067341" y="1355992"/>
                  <a:pt x="1587443" y="1834600"/>
                  <a:pt x="1033564" y="1828802"/>
                </a:cubicBezTo>
                <a:cubicBezTo>
                  <a:pt x="438087" y="1796902"/>
                  <a:pt x="14351" y="1411362"/>
                  <a:pt x="0" y="914401"/>
                </a:cubicBezTo>
                <a:close/>
              </a:path>
              <a:path w="2067128" h="1828801" stroke="0" extrusionOk="0">
                <a:moveTo>
                  <a:pt x="0" y="914401"/>
                </a:moveTo>
                <a:cubicBezTo>
                  <a:pt x="-56923" y="304424"/>
                  <a:pt x="480054" y="-7720"/>
                  <a:pt x="1033564" y="0"/>
                </a:cubicBezTo>
                <a:cubicBezTo>
                  <a:pt x="1617891" y="28630"/>
                  <a:pt x="1980174" y="449932"/>
                  <a:pt x="2067128" y="914401"/>
                </a:cubicBezTo>
                <a:cubicBezTo>
                  <a:pt x="2045709" y="1400824"/>
                  <a:pt x="1658901" y="1808541"/>
                  <a:pt x="1033564" y="1828802"/>
                </a:cubicBezTo>
                <a:cubicBezTo>
                  <a:pt x="407849" y="1771590"/>
                  <a:pt x="10792" y="1427589"/>
                  <a:pt x="0" y="914401"/>
                </a:cubicBezTo>
                <a:close/>
              </a:path>
            </a:pathLst>
          </a:custGeom>
          <a:solidFill>
            <a:schemeClr val="accent6">
              <a:lumMod val="60000"/>
              <a:lumOff val="40000"/>
              <a:alpha val="50000"/>
            </a:schemeClr>
          </a:solidFill>
          <a:ln>
            <a:solidFill>
              <a:schemeClr val="tx1"/>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10" name="Pil: bøyd oppover 9">
            <a:extLst>
              <a:ext uri="{FF2B5EF4-FFF2-40B4-BE49-F238E27FC236}">
                <a16:creationId xmlns:a16="http://schemas.microsoft.com/office/drawing/2014/main" id="{24D85A29-D097-FDB7-9A5A-88209657741C}"/>
              </a:ext>
            </a:extLst>
          </p:cNvPr>
          <p:cNvSpPr/>
          <p:nvPr/>
        </p:nvSpPr>
        <p:spPr>
          <a:xfrm rot="16200000">
            <a:off x="7402714" y="3327704"/>
            <a:ext cx="1216152" cy="731520"/>
          </a:xfrm>
          <a:prstGeom prst="curved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b-NO">
              <a:solidFill>
                <a:schemeClr val="tx1"/>
              </a:solidFill>
            </a:endParaRPr>
          </a:p>
        </p:txBody>
      </p:sp>
      <p:sp>
        <p:nvSpPr>
          <p:cNvPr id="11" name="TekstSylinder 10">
            <a:extLst>
              <a:ext uri="{FF2B5EF4-FFF2-40B4-BE49-F238E27FC236}">
                <a16:creationId xmlns:a16="http://schemas.microsoft.com/office/drawing/2014/main" id="{0D28C3E8-DAFF-6876-38C7-9A3D09AF84AC}"/>
              </a:ext>
            </a:extLst>
          </p:cNvPr>
          <p:cNvSpPr txBox="1"/>
          <p:nvPr/>
        </p:nvSpPr>
        <p:spPr>
          <a:xfrm>
            <a:off x="7028644" y="2373881"/>
            <a:ext cx="3404066" cy="369332"/>
          </a:xfrm>
          <a:prstGeom prst="rect">
            <a:avLst/>
          </a:prstGeom>
          <a:noFill/>
        </p:spPr>
        <p:txBody>
          <a:bodyPr wrap="square">
            <a:spAutoFit/>
          </a:bodyPr>
          <a:lstStyle/>
          <a:p>
            <a:pPr algn="ctr"/>
            <a:r>
              <a:rPr lang="nb-NO" dirty="0"/>
              <a:t>Teknologier for kunstig intelligens</a:t>
            </a:r>
          </a:p>
        </p:txBody>
      </p:sp>
      <p:sp>
        <p:nvSpPr>
          <p:cNvPr id="12" name="TekstSylinder 11">
            <a:extLst>
              <a:ext uri="{FF2B5EF4-FFF2-40B4-BE49-F238E27FC236}">
                <a16:creationId xmlns:a16="http://schemas.microsoft.com/office/drawing/2014/main" id="{E924407B-E9D9-09D3-04D8-E0F5A6E9A449}"/>
              </a:ext>
            </a:extLst>
          </p:cNvPr>
          <p:cNvSpPr txBox="1"/>
          <p:nvPr/>
        </p:nvSpPr>
        <p:spPr>
          <a:xfrm>
            <a:off x="8826000" y="3494752"/>
            <a:ext cx="485340" cy="369332"/>
          </a:xfrm>
          <a:prstGeom prst="rect">
            <a:avLst/>
          </a:prstGeom>
          <a:noFill/>
        </p:spPr>
        <p:txBody>
          <a:bodyPr wrap="square">
            <a:spAutoFit/>
          </a:bodyPr>
          <a:lstStyle/>
          <a:p>
            <a:pPr algn="ctr"/>
            <a:r>
              <a:rPr lang="nb-NO" dirty="0"/>
              <a:t>B</a:t>
            </a:r>
          </a:p>
        </p:txBody>
      </p:sp>
      <p:sp>
        <p:nvSpPr>
          <p:cNvPr id="13" name="Plassholder for innhold 2">
            <a:extLst>
              <a:ext uri="{FF2B5EF4-FFF2-40B4-BE49-F238E27FC236}">
                <a16:creationId xmlns:a16="http://schemas.microsoft.com/office/drawing/2014/main" id="{50E29F14-76BF-9102-1F1E-349E524AE9C4}"/>
              </a:ext>
            </a:extLst>
          </p:cNvPr>
          <p:cNvSpPr txBox="1">
            <a:spLocks/>
          </p:cNvSpPr>
          <p:nvPr/>
        </p:nvSpPr>
        <p:spPr>
          <a:xfrm>
            <a:off x="838200" y="4981218"/>
            <a:ext cx="10515600" cy="1231076"/>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t>Regel med boolsk logikk i et regelbasert system</a:t>
            </a:r>
          </a:p>
          <a:p>
            <a:pPr lvl="1"/>
            <a:r>
              <a:rPr lang="nb-NO" dirty="0"/>
              <a:t>F.eks. Hvis det brenner, så er konsekvensen aske (deterministisk) uten usikkerhet </a:t>
            </a:r>
          </a:p>
          <a:p>
            <a:r>
              <a:rPr lang="nb-NO" dirty="0"/>
              <a:t>Regel med sannsynlighetslogikk i et regelbasert system</a:t>
            </a:r>
          </a:p>
          <a:p>
            <a:pPr lvl="1"/>
            <a:r>
              <a:rPr lang="nb-NO" dirty="0"/>
              <a:t>F.eks. Hvis varmt, lite regn og tørr skog, så sannsynlighet for skogbrannfare</a:t>
            </a:r>
          </a:p>
        </p:txBody>
      </p:sp>
    </p:spTree>
    <p:extLst>
      <p:ext uri="{BB962C8B-B14F-4D97-AF65-F5344CB8AC3E}">
        <p14:creationId xmlns:p14="http://schemas.microsoft.com/office/powerpoint/2010/main" val="120918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A0827B-F868-6AD7-960E-ED515AE045C1}"/>
              </a:ext>
            </a:extLst>
          </p:cNvPr>
          <p:cNvSpPr>
            <a:spLocks noGrp="1"/>
          </p:cNvSpPr>
          <p:nvPr>
            <p:ph type="title"/>
          </p:nvPr>
        </p:nvSpPr>
        <p:spPr/>
        <p:txBody>
          <a:bodyPr/>
          <a:lstStyle/>
          <a:p>
            <a:r>
              <a:rPr lang="nb-NO" dirty="0"/>
              <a:t>Fuzzy-logikk</a:t>
            </a:r>
          </a:p>
        </p:txBody>
      </p:sp>
      <p:sp>
        <p:nvSpPr>
          <p:cNvPr id="3" name="Plassholder for innhold 2">
            <a:extLst>
              <a:ext uri="{FF2B5EF4-FFF2-40B4-BE49-F238E27FC236}">
                <a16:creationId xmlns:a16="http://schemas.microsoft.com/office/drawing/2014/main" id="{574CB64C-56FC-6DBF-3E45-54CC8AE5E101}"/>
              </a:ext>
            </a:extLst>
          </p:cNvPr>
          <p:cNvSpPr>
            <a:spLocks noGrp="1"/>
          </p:cNvSpPr>
          <p:nvPr>
            <p:ph sz="half" idx="1"/>
          </p:nvPr>
        </p:nvSpPr>
        <p:spPr/>
        <p:txBody>
          <a:bodyPr/>
          <a:lstStyle/>
          <a:p>
            <a:r>
              <a:rPr lang="nb-NO" dirty="0"/>
              <a:t>Logikk som ikke er så «bastant»</a:t>
            </a:r>
          </a:p>
          <a:p>
            <a:pPr lvl="1"/>
            <a:r>
              <a:rPr lang="nb-NO" dirty="0"/>
              <a:t>Grad av sannhet: ikke enten ja eller nei</a:t>
            </a:r>
          </a:p>
          <a:p>
            <a:r>
              <a:rPr lang="nb-NO" dirty="0"/>
              <a:t>Åpner samtidig for større grad av uklarhet og variasjon.</a:t>
            </a:r>
          </a:p>
          <a:p>
            <a:r>
              <a:rPr lang="nb-NO" dirty="0"/>
              <a:t>Hvordan kan det brukes i en rettslig sammenheng?</a:t>
            </a:r>
          </a:p>
          <a:p>
            <a:endParaRPr lang="nb-NO" dirty="0"/>
          </a:p>
        </p:txBody>
      </p:sp>
      <p:pic>
        <p:nvPicPr>
          <p:cNvPr id="6" name="Plassholder for innhold 5">
            <a:extLst>
              <a:ext uri="{FF2B5EF4-FFF2-40B4-BE49-F238E27FC236}">
                <a16:creationId xmlns:a16="http://schemas.microsoft.com/office/drawing/2014/main" id="{6BAAFEE8-71BE-4E5A-8FA3-78BA33B2F961}"/>
              </a:ext>
            </a:extLst>
          </p:cNvPr>
          <p:cNvPicPr>
            <a:picLocks noGrp="1" noChangeAspect="1"/>
          </p:cNvPicPr>
          <p:nvPr>
            <p:ph sz="half" idx="2"/>
          </p:nvPr>
        </p:nvPicPr>
        <p:blipFill>
          <a:blip r:embed="rId2"/>
          <a:stretch>
            <a:fillRect/>
          </a:stretch>
        </p:blipFill>
        <p:spPr>
          <a:xfrm>
            <a:off x="6172200" y="2000440"/>
            <a:ext cx="5181600" cy="4001707"/>
          </a:xfrm>
          <a:prstGeom prst="rect">
            <a:avLst/>
          </a:prstGeom>
        </p:spPr>
      </p:pic>
    </p:spTree>
    <p:extLst>
      <p:ext uri="{BB962C8B-B14F-4D97-AF65-F5344CB8AC3E}">
        <p14:creationId xmlns:p14="http://schemas.microsoft.com/office/powerpoint/2010/main" val="1093667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A51193-9470-4FB1-050A-04D00E255E36}"/>
              </a:ext>
            </a:extLst>
          </p:cNvPr>
          <p:cNvSpPr>
            <a:spLocks noGrp="1"/>
          </p:cNvSpPr>
          <p:nvPr>
            <p:ph type="title"/>
          </p:nvPr>
        </p:nvSpPr>
        <p:spPr/>
        <p:txBody>
          <a:bodyPr/>
          <a:lstStyle/>
          <a:p>
            <a:r>
              <a:rPr lang="nb-NO" dirty="0"/>
              <a:t>Regelbaserte systemer - maskinlæring</a:t>
            </a:r>
          </a:p>
        </p:txBody>
      </p:sp>
      <p:sp>
        <p:nvSpPr>
          <p:cNvPr id="3" name="Plassholder for innhold 2">
            <a:extLst>
              <a:ext uri="{FF2B5EF4-FFF2-40B4-BE49-F238E27FC236}">
                <a16:creationId xmlns:a16="http://schemas.microsoft.com/office/drawing/2014/main" id="{96049E4E-F588-7D42-D50E-E70C553985B0}"/>
              </a:ext>
            </a:extLst>
          </p:cNvPr>
          <p:cNvSpPr>
            <a:spLocks noGrp="1"/>
          </p:cNvSpPr>
          <p:nvPr>
            <p:ph idx="1"/>
          </p:nvPr>
        </p:nvSpPr>
        <p:spPr/>
        <p:txBody>
          <a:bodyPr>
            <a:normAutofit lnSpcReduction="10000"/>
          </a:bodyPr>
          <a:lstStyle/>
          <a:p>
            <a:r>
              <a:rPr lang="nb-NO" dirty="0"/>
              <a:t>Regler kan brukes til ulike oppgaver i datasystemet:</a:t>
            </a:r>
          </a:p>
          <a:p>
            <a:pPr lvl="1"/>
            <a:r>
              <a:rPr lang="nb-NO" dirty="0"/>
              <a:t>Klassifisering –&gt; klassifiseringsregler</a:t>
            </a:r>
          </a:p>
          <a:p>
            <a:pPr lvl="2"/>
            <a:r>
              <a:rPr lang="nb-NO" dirty="0"/>
              <a:t>Klassifisering er kort sagt det å legge flere forskjellige data sammen i en klasse (gruppe), f.eks. alle 6 åringer som bor innenfor et området starter i 1. klasse på barneskolen.</a:t>
            </a:r>
          </a:p>
          <a:p>
            <a:pPr lvl="1"/>
            <a:r>
              <a:rPr lang="nb-NO" dirty="0"/>
              <a:t>Assosiasjon –&gt; assosiasjonsregler</a:t>
            </a:r>
          </a:p>
          <a:p>
            <a:pPr lvl="2"/>
            <a:r>
              <a:rPr lang="nb-NO" dirty="0"/>
              <a:t>Assosiasjon er kort sagt det å forbinde to eller flere data i en kontekst, f.eks. hunden som kobler [et halsbånd + eiers bekledning + tid på døgnet] og treffer slutning om å logre.</a:t>
            </a:r>
          </a:p>
          <a:p>
            <a:pPr lvl="1"/>
            <a:r>
              <a:rPr lang="nb-NO" dirty="0"/>
              <a:t>Regresjon –&gt; regresjonsregler</a:t>
            </a:r>
          </a:p>
          <a:p>
            <a:pPr lvl="2"/>
            <a:r>
              <a:rPr lang="nb-NO" dirty="0"/>
              <a:t>Regresjon er kort sagt det å finne en funksjon - f(x) - som passer best mulig til data</a:t>
            </a:r>
          </a:p>
          <a:p>
            <a:pPr lvl="2"/>
            <a:r>
              <a:rPr lang="nb-NO" dirty="0"/>
              <a:t>Grunnen til at vi vil finne funksjonen  f(x) er at vi vil kunne si noen generelt om sammenhengen observasjonene viser. Hva slags mønstre finnes? Øker observasjonene sammen, eller minker den ene når den andre øker? Ved å finne en funksjon kan vi også gi prediksjoner om framtiden.</a:t>
            </a:r>
          </a:p>
        </p:txBody>
      </p:sp>
    </p:spTree>
    <p:extLst>
      <p:ext uri="{BB962C8B-B14F-4D97-AF65-F5344CB8AC3E}">
        <p14:creationId xmlns:p14="http://schemas.microsoft.com/office/powerpoint/2010/main" val="1124567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4" descr="Mange spørsmålstegn på svart bakgrunn">
            <a:extLst>
              <a:ext uri="{FF2B5EF4-FFF2-40B4-BE49-F238E27FC236}">
                <a16:creationId xmlns:a16="http://schemas.microsoft.com/office/drawing/2014/main" id="{2F294654-D1EC-2694-D7E9-9F7563B76546}"/>
              </a:ext>
            </a:extLst>
          </p:cNvPr>
          <p:cNvPicPr>
            <a:picLocks noChangeAspect="1"/>
          </p:cNvPicPr>
          <p:nvPr/>
        </p:nvPicPr>
        <p:blipFill rotWithShape="1">
          <a:blip r:embed="rId2"/>
          <a:srcRect l="51877" r="2" b="2"/>
          <a:stretch/>
        </p:blipFill>
        <p:spPr>
          <a:xfrm>
            <a:off x="-1" y="-2"/>
            <a:ext cx="5410198" cy="6858002"/>
          </a:xfrm>
          <a:prstGeom prst="rect">
            <a:avLst/>
          </a:prstGeom>
        </p:spPr>
      </p:pic>
      <p:sp useBgFill="1">
        <p:nvSpPr>
          <p:cNvPr id="16"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0548C90-7803-CC84-7502-3CFD66BEBB84}"/>
              </a:ext>
            </a:extLst>
          </p:cNvPr>
          <p:cNvSpPr>
            <a:spLocks noGrp="1"/>
          </p:cNvSpPr>
          <p:nvPr>
            <p:ph type="title"/>
          </p:nvPr>
        </p:nvSpPr>
        <p:spPr>
          <a:xfrm>
            <a:off x="6115317" y="405685"/>
            <a:ext cx="5464968" cy="1559301"/>
          </a:xfrm>
        </p:spPr>
        <p:txBody>
          <a:bodyPr>
            <a:normAutofit/>
          </a:bodyPr>
          <a:lstStyle/>
          <a:p>
            <a:r>
              <a:rPr lang="nb-NO" sz="4000" dirty="0"/>
              <a:t>Kvalitet i data</a:t>
            </a:r>
          </a:p>
        </p:txBody>
      </p:sp>
      <p:sp>
        <p:nvSpPr>
          <p:cNvPr id="3" name="Plassholder for innhold 2">
            <a:extLst>
              <a:ext uri="{FF2B5EF4-FFF2-40B4-BE49-F238E27FC236}">
                <a16:creationId xmlns:a16="http://schemas.microsoft.com/office/drawing/2014/main" id="{30021133-CB0C-4C3C-3055-311E62DCFA6F}"/>
              </a:ext>
            </a:extLst>
          </p:cNvPr>
          <p:cNvSpPr>
            <a:spLocks noGrp="1"/>
          </p:cNvSpPr>
          <p:nvPr>
            <p:ph idx="1"/>
          </p:nvPr>
        </p:nvSpPr>
        <p:spPr>
          <a:xfrm>
            <a:off x="6115317" y="2743200"/>
            <a:ext cx="5247340" cy="3496878"/>
          </a:xfrm>
        </p:spPr>
        <p:txBody>
          <a:bodyPr anchor="ctr">
            <a:normAutofit/>
          </a:bodyPr>
          <a:lstStyle/>
          <a:p>
            <a:r>
              <a:rPr lang="nb-NO" sz="1800" dirty="0"/>
              <a:t>Mye av teknikkene i maskinlæring handler om å manipulere data</a:t>
            </a:r>
          </a:p>
          <a:p>
            <a:pPr lvl="1"/>
            <a:r>
              <a:rPr lang="nb-NO" sz="1400" dirty="0"/>
              <a:t>Tette hull</a:t>
            </a:r>
          </a:p>
          <a:p>
            <a:pPr lvl="1"/>
            <a:r>
              <a:rPr lang="nb-NO" sz="1400" dirty="0"/>
              <a:t>Vaske bort åpenbare feil</a:t>
            </a:r>
          </a:p>
          <a:p>
            <a:pPr lvl="1"/>
            <a:r>
              <a:rPr lang="nb-NO" sz="1400" dirty="0"/>
              <a:t>Oversette til et annet format</a:t>
            </a:r>
          </a:p>
          <a:p>
            <a:pPr lvl="1"/>
            <a:r>
              <a:rPr lang="nb-NO" sz="1400" dirty="0"/>
              <a:t>Ordne verdiene på en annen måte</a:t>
            </a:r>
          </a:p>
          <a:p>
            <a:pPr lvl="1"/>
            <a:r>
              <a:rPr lang="nb-NO" sz="1400" dirty="0"/>
              <a:t>Etc.</a:t>
            </a:r>
          </a:p>
          <a:p>
            <a:endParaRPr lang="nb-NO" sz="1400" dirty="0"/>
          </a:p>
        </p:txBody>
      </p:sp>
    </p:spTree>
    <p:extLst>
      <p:ext uri="{BB962C8B-B14F-4D97-AF65-F5344CB8AC3E}">
        <p14:creationId xmlns:p14="http://schemas.microsoft.com/office/powerpoint/2010/main" val="1098458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uslespill">
            <a:extLst>
              <a:ext uri="{FF2B5EF4-FFF2-40B4-BE49-F238E27FC236}">
                <a16:creationId xmlns:a16="http://schemas.microsoft.com/office/drawing/2014/main" id="{07DB7A12-04CB-5342-DDDA-2D872FADDC92}"/>
              </a:ext>
            </a:extLst>
          </p:cNvPr>
          <p:cNvPicPr>
            <a:picLocks noChangeAspect="1"/>
          </p:cNvPicPr>
          <p:nvPr/>
        </p:nvPicPr>
        <p:blipFill rotWithShape="1">
          <a:blip r:embed="rId3"/>
          <a:srcRect l="23772" r="23569" b="-2"/>
          <a:stretch/>
        </p:blipFill>
        <p:spPr>
          <a:xfrm>
            <a:off x="-1" y="-2"/>
            <a:ext cx="5410198" cy="6858002"/>
          </a:xfrm>
          <a:prstGeom prst="rect">
            <a:avLst/>
          </a:prstGeom>
        </p:spPr>
      </p:pic>
      <p:sp useBgFill="1">
        <p:nvSpPr>
          <p:cNvPr id="18" name="Rectangle 17">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1802EC5-7FB1-377E-7EF0-4876AB5FCF66}"/>
              </a:ext>
            </a:extLst>
          </p:cNvPr>
          <p:cNvSpPr>
            <a:spLocks noGrp="1"/>
          </p:cNvSpPr>
          <p:nvPr>
            <p:ph type="title"/>
          </p:nvPr>
        </p:nvSpPr>
        <p:spPr>
          <a:xfrm>
            <a:off x="6115317" y="405685"/>
            <a:ext cx="5464968" cy="1559301"/>
          </a:xfrm>
        </p:spPr>
        <p:txBody>
          <a:bodyPr>
            <a:normAutofit/>
          </a:bodyPr>
          <a:lstStyle/>
          <a:p>
            <a:r>
              <a:rPr lang="nb-NO" sz="4000" dirty="0"/>
              <a:t>Anvendelse i offentlig forvaltning</a:t>
            </a:r>
          </a:p>
        </p:txBody>
      </p:sp>
      <p:sp>
        <p:nvSpPr>
          <p:cNvPr id="3" name="Plassholder for innhold 2">
            <a:extLst>
              <a:ext uri="{FF2B5EF4-FFF2-40B4-BE49-F238E27FC236}">
                <a16:creationId xmlns:a16="http://schemas.microsoft.com/office/drawing/2014/main" id="{397B3E26-6F68-65C6-C1EE-BB52A3AFD54E}"/>
              </a:ext>
            </a:extLst>
          </p:cNvPr>
          <p:cNvSpPr>
            <a:spLocks noGrp="1"/>
          </p:cNvSpPr>
          <p:nvPr>
            <p:ph idx="1"/>
          </p:nvPr>
        </p:nvSpPr>
        <p:spPr>
          <a:xfrm>
            <a:off x="5928691" y="2554356"/>
            <a:ext cx="5814391" cy="4030318"/>
          </a:xfrm>
        </p:spPr>
        <p:txBody>
          <a:bodyPr anchor="ctr">
            <a:normAutofit fontScale="92500" lnSpcReduction="10000"/>
          </a:bodyPr>
          <a:lstStyle/>
          <a:p>
            <a:r>
              <a:rPr lang="nb-NO" sz="2400" dirty="0"/>
              <a:t>Hovedvekten er på konvensjonell teknologi (som kan representere juss)</a:t>
            </a:r>
          </a:p>
          <a:p>
            <a:r>
              <a:rPr lang="nb-NO" sz="2400" dirty="0"/>
              <a:t>F.eks. er det i NAV en rekke fagsystemer som er bygget på «konvensjonell teknologi»</a:t>
            </a:r>
          </a:p>
          <a:p>
            <a:pPr lvl="1"/>
            <a:r>
              <a:rPr lang="nb-NO" sz="2000" dirty="0"/>
              <a:t>Pensjon</a:t>
            </a:r>
          </a:p>
          <a:p>
            <a:pPr lvl="1"/>
            <a:r>
              <a:rPr lang="nb-NO" sz="2000" dirty="0"/>
              <a:t>Sykepenger</a:t>
            </a:r>
          </a:p>
          <a:p>
            <a:pPr lvl="1"/>
            <a:r>
              <a:rPr lang="nb-NO" sz="2000" dirty="0"/>
              <a:t>Arbeidsavklaringspenger</a:t>
            </a:r>
          </a:p>
          <a:p>
            <a:pPr lvl="1"/>
            <a:r>
              <a:rPr lang="nb-NO" sz="2000" dirty="0"/>
              <a:t>Dagpenger</a:t>
            </a:r>
          </a:p>
          <a:p>
            <a:pPr lvl="1"/>
            <a:r>
              <a:rPr lang="nb-NO" sz="2000" dirty="0"/>
              <a:t>Svangerskapspenger</a:t>
            </a:r>
          </a:p>
          <a:p>
            <a:pPr lvl="1"/>
            <a:r>
              <a:rPr lang="nb-NO" sz="2000" dirty="0"/>
              <a:t>mv.</a:t>
            </a:r>
          </a:p>
          <a:p>
            <a:r>
              <a:rPr lang="nb-NO" sz="2400" dirty="0"/>
              <a:t>Metodikken for å utvikle (lage, vedlikeholde) fagsystemene har endret seg mye.</a:t>
            </a:r>
          </a:p>
          <a:p>
            <a:pPr lvl="1"/>
            <a:endParaRPr lang="nb-NO" sz="2000" dirty="0"/>
          </a:p>
        </p:txBody>
      </p:sp>
    </p:spTree>
    <p:extLst>
      <p:ext uri="{BB962C8B-B14F-4D97-AF65-F5344CB8AC3E}">
        <p14:creationId xmlns:p14="http://schemas.microsoft.com/office/powerpoint/2010/main" val="2004568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vitt puslespill med én rød brikke">
            <a:extLst>
              <a:ext uri="{FF2B5EF4-FFF2-40B4-BE49-F238E27FC236}">
                <a16:creationId xmlns:a16="http://schemas.microsoft.com/office/drawing/2014/main" id="{A0F54A4E-CFAA-5E69-9D5E-8B840D38CE48}"/>
              </a:ext>
            </a:extLst>
          </p:cNvPr>
          <p:cNvPicPr>
            <a:picLocks noChangeAspect="1"/>
          </p:cNvPicPr>
          <p:nvPr/>
        </p:nvPicPr>
        <p:blipFill rotWithShape="1">
          <a:blip r:embed="rId2"/>
          <a:srcRect l="28615" r="27010"/>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5877FA6-492F-9B04-4D83-93C386B452BA}"/>
              </a:ext>
            </a:extLst>
          </p:cNvPr>
          <p:cNvSpPr>
            <a:spLocks noGrp="1"/>
          </p:cNvSpPr>
          <p:nvPr>
            <p:ph type="title"/>
          </p:nvPr>
        </p:nvSpPr>
        <p:spPr>
          <a:xfrm>
            <a:off x="6115317" y="405685"/>
            <a:ext cx="5464968" cy="1559301"/>
          </a:xfrm>
        </p:spPr>
        <p:txBody>
          <a:bodyPr>
            <a:normAutofit/>
          </a:bodyPr>
          <a:lstStyle/>
          <a:p>
            <a:r>
              <a:rPr lang="nb-NO" sz="4000" dirty="0"/>
              <a:t>Refleksjoner og spørsmål</a:t>
            </a:r>
          </a:p>
        </p:txBody>
      </p:sp>
      <p:sp>
        <p:nvSpPr>
          <p:cNvPr id="3" name="Plassholder for innhold 2">
            <a:extLst>
              <a:ext uri="{FF2B5EF4-FFF2-40B4-BE49-F238E27FC236}">
                <a16:creationId xmlns:a16="http://schemas.microsoft.com/office/drawing/2014/main" id="{0336C9CF-90DF-36FB-1D07-E14A7C30EE0B}"/>
              </a:ext>
            </a:extLst>
          </p:cNvPr>
          <p:cNvSpPr>
            <a:spLocks noGrp="1"/>
          </p:cNvSpPr>
          <p:nvPr>
            <p:ph idx="1"/>
          </p:nvPr>
        </p:nvSpPr>
        <p:spPr>
          <a:xfrm>
            <a:off x="6115317" y="2743200"/>
            <a:ext cx="5247340" cy="3496878"/>
          </a:xfrm>
        </p:spPr>
        <p:txBody>
          <a:bodyPr anchor="ctr">
            <a:normAutofit/>
          </a:bodyPr>
          <a:lstStyle/>
          <a:p>
            <a:r>
              <a:rPr lang="nb-NO" sz="1600" dirty="0"/>
              <a:t>Hva er ett datasystem?</a:t>
            </a:r>
          </a:p>
          <a:p>
            <a:r>
              <a:rPr lang="nb-NO" sz="1600" dirty="0"/>
              <a:t>Hvordan kan vi skille mellom de ulike teknikkene som brukes innenfor en behandling?</a:t>
            </a:r>
          </a:p>
          <a:p>
            <a:r>
              <a:rPr lang="nb-NO" sz="1600" dirty="0"/>
              <a:t>Hvor er det et potensial for maskinlæring i offentlig forvaltning?</a:t>
            </a:r>
          </a:p>
          <a:p>
            <a:pPr lvl="1"/>
            <a:r>
              <a:rPr lang="nb-NO" sz="1200" dirty="0"/>
              <a:t>Når kan slike teknikker absolutt ikke brukes?</a:t>
            </a:r>
          </a:p>
          <a:p>
            <a:r>
              <a:rPr lang="nb-NO" sz="1600" dirty="0"/>
              <a:t>Hva er utfordringene ved konvensjonell teknologi?</a:t>
            </a:r>
          </a:p>
          <a:p>
            <a:endParaRPr lang="nb-NO" sz="1600" dirty="0"/>
          </a:p>
        </p:txBody>
      </p:sp>
    </p:spTree>
    <p:extLst>
      <p:ext uri="{BB962C8B-B14F-4D97-AF65-F5344CB8AC3E}">
        <p14:creationId xmlns:p14="http://schemas.microsoft.com/office/powerpoint/2010/main" val="35921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1479</Words>
  <Application>Microsoft Office PowerPoint</Application>
  <PresentationFormat>Widescreen</PresentationFormat>
  <Paragraphs>162</Paragraphs>
  <Slides>21</Slides>
  <Notes>12</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21</vt:i4>
      </vt:variant>
    </vt:vector>
  </HeadingPairs>
  <TitlesOfParts>
    <vt:vector size="29" baseType="lpstr">
      <vt:lpstr>Abadi</vt:lpstr>
      <vt:lpstr>Arial</vt:lpstr>
      <vt:lpstr>Calibri</vt:lpstr>
      <vt:lpstr>Calibri Light</vt:lpstr>
      <vt:lpstr>Helvetica</vt:lpstr>
      <vt:lpstr>Source Code Pro</vt:lpstr>
      <vt:lpstr>Source Sans Pro</vt:lpstr>
      <vt:lpstr>Office-tema</vt:lpstr>
      <vt:lpstr>Regelbaserte systemer</vt:lpstr>
      <vt:lpstr>Drodling fra et språklig utgangspunkt:</vt:lpstr>
      <vt:lpstr>Forvaltningsinformatikkens «grunnmodell»</vt:lpstr>
      <vt:lpstr>Konteksten til forelesningen i dag</vt:lpstr>
      <vt:lpstr>Definisjoner?</vt:lpstr>
      <vt:lpstr>Høna eller egget?</vt:lpstr>
      <vt:lpstr>Mitt utgangspunkt</vt:lpstr>
      <vt:lpstr>Regelbaserte systemer generelt</vt:lpstr>
      <vt:lpstr>Logikk – «verktøykassa» – for å lage regler</vt:lpstr>
      <vt:lpstr>Regelstruktur «internt»</vt:lpstr>
      <vt:lpstr>Regelstruktur (eksternt)</vt:lpstr>
      <vt:lpstr>Granularitet</vt:lpstr>
      <vt:lpstr>Hvor er reglene i regelbasert datasystem?</vt:lpstr>
      <vt:lpstr>Formalisert fødselsnummer med metadata</vt:lpstr>
      <vt:lpstr>Et lite eksempel på en automatisert rettslig beslutningsprosess</vt:lpstr>
      <vt:lpstr>Logiske variasjoner = ulike teknikker</vt:lpstr>
      <vt:lpstr>Fuzzy-logikk</vt:lpstr>
      <vt:lpstr>Regelbaserte systemer - maskinlæring</vt:lpstr>
      <vt:lpstr>Kvalitet i data</vt:lpstr>
      <vt:lpstr>Anvendelse i offentlig forvaltning</vt:lpstr>
      <vt:lpstr>Refleksjoner og spørsmål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Regelbaserte systemer</dc:title>
  <dc:creator>Asbjørn Korsbakken</dc:creator>
  <cp:lastModifiedBy>dag wiese schartum</cp:lastModifiedBy>
  <cp:revision>3</cp:revision>
  <dcterms:created xsi:type="dcterms:W3CDTF">2023-09-17T09:27:02Z</dcterms:created>
  <dcterms:modified xsi:type="dcterms:W3CDTF">2023-09-18T21:47:05Z</dcterms:modified>
</cp:coreProperties>
</file>