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7" r:id="rId5"/>
    <p:sldId id="875" r:id="rId6"/>
    <p:sldId id="909" r:id="rId7"/>
    <p:sldId id="910" r:id="rId8"/>
    <p:sldId id="908" r:id="rId9"/>
    <p:sldId id="873" r:id="rId10"/>
    <p:sldId id="886" r:id="rId11"/>
    <p:sldId id="281" r:id="rId12"/>
    <p:sldId id="911" r:id="rId13"/>
    <p:sldId id="924" r:id="rId14"/>
    <p:sldId id="922" r:id="rId15"/>
    <p:sldId id="258" r:id="rId16"/>
    <p:sldId id="920" r:id="rId17"/>
    <p:sldId id="921" r:id="rId18"/>
    <p:sldId id="302" r:id="rId19"/>
    <p:sldId id="311" r:id="rId20"/>
    <p:sldId id="294" r:id="rId21"/>
    <p:sldId id="896" r:id="rId22"/>
    <p:sldId id="899" r:id="rId23"/>
    <p:sldId id="884" r:id="rId24"/>
    <p:sldId id="915" r:id="rId25"/>
    <p:sldId id="889" r:id="rId26"/>
    <p:sldId id="917" r:id="rId27"/>
    <p:sldId id="883" r:id="rId28"/>
    <p:sldId id="286" r:id="rId29"/>
    <p:sldId id="918" r:id="rId3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8C6"/>
    <a:srgbClr val="C7D4ED"/>
    <a:srgbClr val="B8D2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9A891F-8E6F-43C0-A1A6-CA17D693EFF3}" v="8" dt="2024-09-01T14:09:38.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90" autoAdjust="0"/>
    <p:restoredTop sz="84398" autoAdjust="0"/>
  </p:normalViewPr>
  <p:slideViewPr>
    <p:cSldViewPr snapToGrid="0">
      <p:cViewPr varScale="1">
        <p:scale>
          <a:sx n="93" d="100"/>
          <a:sy n="93" d="100"/>
        </p:scale>
        <p:origin x="618" y="54"/>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7T17:07:08.581"/>
    </inkml:context>
    <inkml:brush xml:id="br0">
      <inkml:brushProperty name="width" value="0.035" units="cm"/>
      <inkml:brushProperty name="height" value="0.035" units="cm"/>
      <inkml:brushProperty name="color" value="#008C3A"/>
    </inkml:brush>
  </inkml:definitions>
  <inkml:trace contextRef="#ctx0" brushRef="#br0">1 207 6911,'0'0'2224,"7"4"-1360,-2-3-707,-1-1 0,1 0-1,0 0 1,0 0 0,0 0-1,0-1 1,0 0 0,0 0-1,8-3 1,47-22-43,-9 3 91,69-15 270,69-25 74,-177 60-440,1 0 0,-1 1 0,1 1 0,-1 0 0,1 0 0,-1 1 0,1 1 0,-1 0 0,14 3 0,45 2 207,-67-6-315,152 3 254,-117 0-179,-1 1 0,39 10 0,126 41 11,-57-14 10,6 12 350,-34-11-300,-95-36-118,-1-1 0,0-1 0,1-1 0,0-2 0,43-1 0,114-21 571,-119 8-524,-1-2 0,70-28 0,-111 37-102,16-6 31,1 1 0,0 3 1,1 1-1,-1 1 1,1 2-1,1 2 1,-1 1-1,0 2 1,0 1-1,51 11 1,-45-2 24,44 18 1,-32-9 14,-21-9-36,0-2 0,1-1 0,68 7 0,-81-14 21,0-1-1,0-1 1,1-1 0,-1 0-1,0-2 1,-1-1 0,33-10 0,-11-1-25,2 3 0,-1 2 0,2 1 0,-1 3 1,1 1-1,0 3 0,0 1 0,82 9 0,-75-3 56,0-2-1,82-8 1,-37 3 139,128 11 1,-179-5-246,170 5 293,-64-3-240,-86-3 39,0-3 1,-1-3 0,73-13-1,124-9 167,-59 8-68,-77 2-172,199 2-1,-242 15 49,165 8 180,-192-4-177,-1 3 0,76 20 0,-105-21-40,0-1 0,1-1 1,-1-1-1,1-2 0,0-1 1,-1-1-1,29-3 0,312-33 133,-321 31-132,52-7 161,194 2 0,-195 16-153,140 5-42,368-5 731,-424 4-686,64-1 27,-102-11-126,185 22-1,-194-7 167,49 6 93,-149-13-135,0 2 0,-1 0 0,40 17 0,-20-3 48,-20-7 63,0-1-1,0-2 1,60 12-1,115 2 50,-77-11-44,-103-12-126,1-2-1,0-1 1,0-1-1,34-6 1,116-29-170,-75 13 288,102-33-66,-132 33-54,-29 11 30,93-12 0,49 10 18,-132 9-77,-1-4 1,57-15-1,43-8 1,64-9 40,-108 19-1,115-9 0,-159 26-37,1 3 0,-1 3 0,90 12 0,-100-6 68,1-2-1,83-3 0,114-21 233,-28 1-138,-165 15-148,66 7 1,-103-2 25,0 2 1,0 0-1,0 2 1,-1 1 0,35 14-1,43 20 161,123 32 0,-183-61-209,76 34 0,-96-35 19,0 1 0,-1 0-1,0 2 1,34 30 0,-1 8 66,-24-22 5,49 38-1,-75-65-159,0 0 0,0-1 1,1 0-1,-1 1 0,1-2 0,-1 1 0,1 0 0,0-1 0,0 0 1,-1 0-1,1 0 0,0-1 0,0 0 0,0 0 0,0 0 0,0 0 1,0-1-1,0 0 0,-1 0 0,1 0 0,0-1 0,-1 1 1,1-1-1,0 0 0,-1 0 0,5-4 0,9-6-1218,-1 0-1,0-2 1,-1 0 0,24-27-1,-7 4-1436,1-4-1342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C6AC3-6087-4BC6-AF85-87CA6E0AAB19}" type="datetimeFigureOut">
              <a:rPr lang="nb-NO" smtClean="0"/>
              <a:t>02.09.2024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781E96-A909-4B53-A9B8-80AF4D1C2313}" type="slidenum">
              <a:rPr lang="nb-NO" smtClean="0"/>
              <a:t>‹#›</a:t>
            </a:fld>
            <a:endParaRPr lang="nb-NO"/>
          </a:p>
        </p:txBody>
      </p:sp>
    </p:spTree>
    <p:extLst>
      <p:ext uri="{BB962C8B-B14F-4D97-AF65-F5344CB8AC3E}">
        <p14:creationId xmlns:p14="http://schemas.microsoft.com/office/powerpoint/2010/main" val="424313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a:t>
            </a:fld>
            <a:endParaRPr lang="nb-NO" dirty="0"/>
          </a:p>
        </p:txBody>
      </p:sp>
    </p:spTree>
    <p:extLst>
      <p:ext uri="{BB962C8B-B14F-4D97-AF65-F5344CB8AC3E}">
        <p14:creationId xmlns:p14="http://schemas.microsoft.com/office/powerpoint/2010/main" val="424642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2</a:t>
            </a:fld>
            <a:endParaRPr lang="nb-NO" dirty="0"/>
          </a:p>
        </p:txBody>
      </p:sp>
    </p:spTree>
    <p:extLst>
      <p:ext uri="{BB962C8B-B14F-4D97-AF65-F5344CB8AC3E}">
        <p14:creationId xmlns:p14="http://schemas.microsoft.com/office/powerpoint/2010/main" val="23469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3</a:t>
            </a:fld>
            <a:endParaRPr lang="nb-NO" dirty="0"/>
          </a:p>
        </p:txBody>
      </p:sp>
    </p:spTree>
    <p:extLst>
      <p:ext uri="{BB962C8B-B14F-4D97-AF65-F5344CB8AC3E}">
        <p14:creationId xmlns:p14="http://schemas.microsoft.com/office/powerpoint/2010/main" val="3600718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5781E96-A909-4B53-A9B8-80AF4D1C2313}" type="slidenum">
              <a:rPr lang="nb-NO" smtClean="0"/>
              <a:t>4</a:t>
            </a:fld>
            <a:endParaRPr lang="nb-NO"/>
          </a:p>
        </p:txBody>
      </p:sp>
    </p:spTree>
    <p:extLst>
      <p:ext uri="{BB962C8B-B14F-4D97-AF65-F5344CB8AC3E}">
        <p14:creationId xmlns:p14="http://schemas.microsoft.com/office/powerpoint/2010/main" val="647382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«Regelbaserte systemer» vs. «KI» / «maskinlæring» er ikke en klassifisering hvor inndelingen gjensidig utelukker hverandre..</a:t>
            </a:r>
          </a:p>
        </p:txBody>
      </p:sp>
      <p:sp>
        <p:nvSpPr>
          <p:cNvPr id="4" name="Plassholder for lysbildenummer 3"/>
          <p:cNvSpPr>
            <a:spLocks noGrp="1"/>
          </p:cNvSpPr>
          <p:nvPr>
            <p:ph type="sldNum" sz="quarter" idx="5"/>
          </p:nvPr>
        </p:nvSpPr>
        <p:spPr/>
        <p:txBody>
          <a:bodyPr/>
          <a:lstStyle/>
          <a:p>
            <a:fld id="{A5781E96-A909-4B53-A9B8-80AF4D1C2313}" type="slidenum">
              <a:rPr lang="nb-NO" smtClean="0"/>
              <a:t>5</a:t>
            </a:fld>
            <a:endParaRPr lang="nb-NO"/>
          </a:p>
        </p:txBody>
      </p:sp>
    </p:spTree>
    <p:extLst>
      <p:ext uri="{BB962C8B-B14F-4D97-AF65-F5344CB8AC3E}">
        <p14:creationId xmlns:p14="http://schemas.microsoft.com/office/powerpoint/2010/main" val="4137236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a:p>
        </p:txBody>
      </p:sp>
      <p:sp>
        <p:nvSpPr>
          <p:cNvPr id="4" name="Plassholder for lysbildenummer 3"/>
          <p:cNvSpPr>
            <a:spLocks noGrp="1"/>
          </p:cNvSpPr>
          <p:nvPr>
            <p:ph type="sldNum" sz="quarter" idx="5"/>
          </p:nvPr>
        </p:nvSpPr>
        <p:spPr/>
        <p:txBody>
          <a:bodyPr/>
          <a:lstStyle/>
          <a:p>
            <a:fld id="{A5781E96-A909-4B53-A9B8-80AF4D1C2313}" type="slidenum">
              <a:rPr lang="nb-NO" smtClean="0"/>
              <a:t>6</a:t>
            </a:fld>
            <a:endParaRPr lang="nb-NO"/>
          </a:p>
        </p:txBody>
      </p:sp>
    </p:spTree>
    <p:extLst>
      <p:ext uri="{BB962C8B-B14F-4D97-AF65-F5344CB8AC3E}">
        <p14:creationId xmlns:p14="http://schemas.microsoft.com/office/powerpoint/2010/main" val="357420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5781E96-A909-4B53-A9B8-80AF4D1C2313}" type="slidenum">
              <a:rPr lang="nb-NO" smtClean="0"/>
              <a:t>7</a:t>
            </a:fld>
            <a:endParaRPr lang="nb-NO"/>
          </a:p>
        </p:txBody>
      </p:sp>
    </p:spTree>
    <p:extLst>
      <p:ext uri="{BB962C8B-B14F-4D97-AF65-F5344CB8AC3E}">
        <p14:creationId xmlns:p14="http://schemas.microsoft.com/office/powerpoint/2010/main" val="410402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5781E96-A909-4B53-A9B8-80AF4D1C2313}" type="slidenum">
              <a:rPr lang="nb-NO" smtClean="0"/>
              <a:t>9</a:t>
            </a:fld>
            <a:endParaRPr lang="nb-NO"/>
          </a:p>
        </p:txBody>
      </p:sp>
    </p:spTree>
    <p:extLst>
      <p:ext uri="{BB962C8B-B14F-4D97-AF65-F5344CB8AC3E}">
        <p14:creationId xmlns:p14="http://schemas.microsoft.com/office/powerpoint/2010/main" val="2636012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Om antecedent inneholder flere regeltermer sammenstilt med ‘OG'-koblinger som en konjunktiv antecedent (jf. kumulative vilkår), </a:t>
            </a:r>
          </a:p>
          <a:p>
            <a:r>
              <a:rPr lang="nb-NO" sz="1200" dirty="0"/>
              <a:t>En antecedent som består av flere regeltermer koblet sammen med ‘ELLER'-koblinger navngis som disjunktiv antecedent (jf. alternative vilkår).</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10</a:t>
            </a:fld>
            <a:endParaRPr lang="nb-NO"/>
          </a:p>
        </p:txBody>
      </p:sp>
    </p:spTree>
    <p:extLst>
      <p:ext uri="{BB962C8B-B14F-4D97-AF65-F5344CB8AC3E}">
        <p14:creationId xmlns:p14="http://schemas.microsoft.com/office/powerpoint/2010/main" val="1397594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Egenskaper ved data: beregning eller ikke, f.eks. «alder» vs. «fødselsdato»</a:t>
            </a:r>
          </a:p>
        </p:txBody>
      </p:sp>
      <p:sp>
        <p:nvSpPr>
          <p:cNvPr id="4" name="Plassholder for lysbildenummer 3"/>
          <p:cNvSpPr>
            <a:spLocks noGrp="1"/>
          </p:cNvSpPr>
          <p:nvPr>
            <p:ph type="sldNum" sz="quarter" idx="5"/>
          </p:nvPr>
        </p:nvSpPr>
        <p:spPr/>
        <p:txBody>
          <a:bodyPr/>
          <a:lstStyle/>
          <a:p>
            <a:fld id="{A5781E96-A909-4B53-A9B8-80AF4D1C2313}" type="slidenum">
              <a:rPr lang="nb-NO" smtClean="0"/>
              <a:t>12</a:t>
            </a:fld>
            <a:endParaRPr lang="nb-NO"/>
          </a:p>
        </p:txBody>
      </p:sp>
    </p:spTree>
    <p:extLst>
      <p:ext uri="{BB962C8B-B14F-4D97-AF65-F5344CB8AC3E}">
        <p14:creationId xmlns:p14="http://schemas.microsoft.com/office/powerpoint/2010/main" val="2152423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a:p>
        </p:txBody>
      </p:sp>
      <p:sp>
        <p:nvSpPr>
          <p:cNvPr id="4" name="Plassholder for lysbildenummer 3"/>
          <p:cNvSpPr>
            <a:spLocks noGrp="1"/>
          </p:cNvSpPr>
          <p:nvPr>
            <p:ph type="sldNum" sz="quarter" idx="5"/>
          </p:nvPr>
        </p:nvSpPr>
        <p:spPr/>
        <p:txBody>
          <a:bodyPr/>
          <a:lstStyle/>
          <a:p>
            <a:fld id="{A5781E96-A909-4B53-A9B8-80AF4D1C2313}" type="slidenum">
              <a:rPr lang="nb-NO" smtClean="0"/>
              <a:t>15</a:t>
            </a:fld>
            <a:endParaRPr lang="nb-NO"/>
          </a:p>
        </p:txBody>
      </p:sp>
    </p:spTree>
    <p:extLst>
      <p:ext uri="{BB962C8B-B14F-4D97-AF65-F5344CB8AC3E}">
        <p14:creationId xmlns:p14="http://schemas.microsoft.com/office/powerpoint/2010/main" val="1607585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A5781E96-A909-4B53-A9B8-80AF4D1C2313}" type="slidenum">
              <a:rPr lang="nb-NO" smtClean="0"/>
              <a:t>18</a:t>
            </a:fld>
            <a:endParaRPr lang="nb-NO"/>
          </a:p>
        </p:txBody>
      </p:sp>
    </p:spTree>
    <p:extLst>
      <p:ext uri="{BB962C8B-B14F-4D97-AF65-F5344CB8AC3E}">
        <p14:creationId xmlns:p14="http://schemas.microsoft.com/office/powerpoint/2010/main" val="4261813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5781E96-A909-4B53-A9B8-80AF4D1C2313}" type="slidenum">
              <a:rPr lang="nb-NO" smtClean="0"/>
              <a:t>20</a:t>
            </a:fld>
            <a:endParaRPr lang="nb-NO"/>
          </a:p>
        </p:txBody>
      </p:sp>
    </p:spTree>
    <p:extLst>
      <p:ext uri="{BB962C8B-B14F-4D97-AF65-F5344CB8AC3E}">
        <p14:creationId xmlns:p14="http://schemas.microsoft.com/office/powerpoint/2010/main" val="3689932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p:txBody>
      </p:sp>
      <p:sp>
        <p:nvSpPr>
          <p:cNvPr id="4" name="Plassholder for lysbildenummer 3"/>
          <p:cNvSpPr>
            <a:spLocks noGrp="1"/>
          </p:cNvSpPr>
          <p:nvPr>
            <p:ph type="sldNum" sz="quarter" idx="5"/>
          </p:nvPr>
        </p:nvSpPr>
        <p:spPr/>
        <p:txBody>
          <a:bodyPr/>
          <a:lstStyle/>
          <a:p>
            <a:fld id="{A5781E96-A909-4B53-A9B8-80AF4D1C2313}" type="slidenum">
              <a:rPr lang="nb-NO" smtClean="0"/>
              <a:t>22</a:t>
            </a:fld>
            <a:endParaRPr lang="nb-NO"/>
          </a:p>
        </p:txBody>
      </p:sp>
    </p:spTree>
    <p:extLst>
      <p:ext uri="{BB962C8B-B14F-4D97-AF65-F5344CB8AC3E}">
        <p14:creationId xmlns:p14="http://schemas.microsoft.com/office/powerpoint/2010/main" val="379745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Hva er ett datasystem?</a:t>
            </a:r>
          </a:p>
          <a:p>
            <a:r>
              <a:rPr lang="nb-NO" sz="1600" dirty="0"/>
              <a:t>Hvordan kan vi skille mellom de ulike teknikkene som brukes innenfor en behandling?</a:t>
            </a:r>
          </a:p>
          <a:p>
            <a:r>
              <a:rPr lang="nb-NO" sz="1600" dirty="0"/>
              <a:t>Hvor er det et potensial for maskinlæring i offentlig forvaltning?</a:t>
            </a:r>
          </a:p>
          <a:p>
            <a:r>
              <a:rPr lang="nb-NO" sz="1200" dirty="0"/>
              <a:t>Når kan slike teknikker absolutt ikke brukes?</a:t>
            </a:r>
          </a:p>
          <a:p>
            <a:r>
              <a:rPr lang="nb-NO" sz="1600" dirty="0"/>
              <a:t>Hva er utfordringene ved konvensjonell teknologi?</a:t>
            </a:r>
          </a:p>
        </p:txBody>
      </p:sp>
      <p:sp>
        <p:nvSpPr>
          <p:cNvPr id="4" name="Plassholder for lysbildenummer 3"/>
          <p:cNvSpPr>
            <a:spLocks noGrp="1"/>
          </p:cNvSpPr>
          <p:nvPr>
            <p:ph type="sldNum" sz="quarter" idx="5"/>
          </p:nvPr>
        </p:nvSpPr>
        <p:spPr/>
        <p:txBody>
          <a:bodyPr/>
          <a:lstStyle/>
          <a:p>
            <a:fld id="{A5781E96-A909-4B53-A9B8-80AF4D1C2313}" type="slidenum">
              <a:rPr lang="nb-NO" smtClean="0"/>
              <a:t>24</a:t>
            </a:fld>
            <a:endParaRPr lang="nb-NO"/>
          </a:p>
        </p:txBody>
      </p:sp>
    </p:spTree>
    <p:extLst>
      <p:ext uri="{BB962C8B-B14F-4D97-AF65-F5344CB8AC3E}">
        <p14:creationId xmlns:p14="http://schemas.microsoft.com/office/powerpoint/2010/main" val="70765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9969C-4086-E18F-A8FB-99720E56E73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B7804DE-96B0-02D2-06D4-DE1A470998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59A1674-CB0F-E509-3ACB-49F1B280463A}"/>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80B0A0EF-AAEC-C138-53D0-27617AFDEA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F91819D-C546-9CD7-E296-B7E59A23528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432094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DDDB90-36E6-033F-BBD7-EBF03AD182C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17C73A7-90B9-3856-288B-8198472B3EF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AD72347-C492-EA5E-7560-021CDB9E20A2}"/>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ADAB9FD2-6484-66AA-B78C-91B79F656CC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C375855-5D1C-5407-42FF-E51DE936A20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699019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1A8063-A85D-D012-C0F9-F26949A1781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FCA3CEE-F114-D87D-98E7-899E79EA03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B6F1C12-D5D3-1452-3C70-83487815BA11}"/>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1032A53E-CC46-FD62-2BA0-F9800F72ED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AAFA799-7882-65DC-F18C-20807C1993D4}"/>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918150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42C1E8-81B6-756C-61DB-4928AF67168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C505442-F32B-A095-EFE7-CFBBE82ABF8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3B1F1E4-A032-33C3-D196-B620AA4BA5FE}"/>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20AC335-691D-91BA-2E8E-A78759CEACAD}"/>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6" name="Plassholder for bunntekst 5">
            <a:extLst>
              <a:ext uri="{FF2B5EF4-FFF2-40B4-BE49-F238E27FC236}">
                <a16:creationId xmlns:a16="http://schemas.microsoft.com/office/drawing/2014/main" id="{71B71FB1-FB15-C9B7-EFC6-3BF1E812512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00B7446-D3D8-E233-522B-56718E2A64FD}"/>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3272731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02D026-824F-B721-1C63-6B85C354DF6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5648C16-BF74-02B7-51A7-F81CE30F10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959F8D4-0005-3AD4-BCE4-90874B7FF98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B018D7B-43BC-2DE4-F23B-3BE8BF0D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65EF282-089B-7D21-F4DD-56217DEBE13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381E853-3C04-FF9B-EA6A-0ED4362669C3}"/>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8" name="Plassholder for bunntekst 7">
            <a:extLst>
              <a:ext uri="{FF2B5EF4-FFF2-40B4-BE49-F238E27FC236}">
                <a16:creationId xmlns:a16="http://schemas.microsoft.com/office/drawing/2014/main" id="{F5E03B8F-E5DB-C0C2-9782-600379400D2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E9BEE8C-53F2-894D-13D6-445720D13CA9}"/>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751332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FE9115-D867-B65A-DE25-57BD1A0490B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8E545F4B-EF47-042F-903A-AB1862BF7CE0}"/>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4" name="Plassholder for bunntekst 3">
            <a:extLst>
              <a:ext uri="{FF2B5EF4-FFF2-40B4-BE49-F238E27FC236}">
                <a16:creationId xmlns:a16="http://schemas.microsoft.com/office/drawing/2014/main" id="{A0950186-8BD5-BD8A-D5C2-C2D8A727CEE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C6C860E-C4F6-3B4F-4DEA-59A38F37DA87}"/>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43656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40D7F5E-2F60-8ECE-A62E-6822D21545CA}"/>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3" name="Plassholder for bunntekst 2">
            <a:extLst>
              <a:ext uri="{FF2B5EF4-FFF2-40B4-BE49-F238E27FC236}">
                <a16:creationId xmlns:a16="http://schemas.microsoft.com/office/drawing/2014/main" id="{4C6B47D8-0AAB-A940-8EEA-5762AEC8CEF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18FDCFD-BEB2-F2D5-9B4E-94C073752019}"/>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64866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FE288F-A362-7583-1DBC-2EDE74D3495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3CDAE9DD-66FA-2F07-1811-C5D888B0B6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1270207-C52F-A445-3446-103E9057A8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63AAFBE-8B0B-FDAC-F258-3ACC07EFBE4C}"/>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6" name="Plassholder for bunntekst 5">
            <a:extLst>
              <a:ext uri="{FF2B5EF4-FFF2-40B4-BE49-F238E27FC236}">
                <a16:creationId xmlns:a16="http://schemas.microsoft.com/office/drawing/2014/main" id="{D95A394A-059C-4BB8-77AD-1175DA40EE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7965846-403F-15F3-90A1-DB1F64ACFB0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25705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D43DE-6948-0DCA-00ED-B9100B038C0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620F760-4613-E761-D791-123A137E3A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B568C5F-F881-F0BA-6054-D7BB7684C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22A63A5-FD80-0E85-5D82-0A8DAD5F2F90}"/>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6" name="Plassholder for bunntekst 5">
            <a:extLst>
              <a:ext uri="{FF2B5EF4-FFF2-40B4-BE49-F238E27FC236}">
                <a16:creationId xmlns:a16="http://schemas.microsoft.com/office/drawing/2014/main" id="{B82DF9A3-31C2-3C9D-42ED-279D38717E7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E17FF1E-A1F3-0E00-A0ED-587CB82AF561}"/>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37514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589C06-A9BF-EE36-8312-E2CCDCBA70B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8FF489B-E54B-7500-FBD3-01D4987AC70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39D11A2-ACF5-5B0F-40CE-6DB5C2A8890B}"/>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89265FD3-8860-B840-423B-3CF9E9286A1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C0CE381-89E8-E45A-AF40-6C04C4D37FF5}"/>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863220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30E3A64-AF80-BE55-EE76-76CB48D8A4DF}"/>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B8458B-64A4-CCDA-9E25-ECF992BF95B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33CE653-8978-8F41-464C-4002DB3EE7D7}"/>
              </a:ext>
            </a:extLst>
          </p:cNvPr>
          <p:cNvSpPr>
            <a:spLocks noGrp="1"/>
          </p:cNvSpPr>
          <p:nvPr>
            <p:ph type="dt" sz="half" idx="10"/>
          </p:nvPr>
        </p:nvSpPr>
        <p:spPr/>
        <p:txBody>
          <a:body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A72F2B8C-C2ED-FCB8-3498-E20DD4D1C3D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758BB1-827E-3029-2B98-9636B93FAAE2}"/>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57450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83220C6-8084-4FF5-5869-F4A4113E7C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5DFB917-76E0-4DC4-96B3-2E7200177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FB40BD9-2AA2-1F56-ED8D-B283D7594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FA6DE-E63A-4447-8D6D-5619F9C37FCB}" type="datetimeFigureOut">
              <a:rPr lang="nb-NO" smtClean="0"/>
              <a:t>02.09.2024</a:t>
            </a:fld>
            <a:endParaRPr lang="nb-NO"/>
          </a:p>
        </p:txBody>
      </p:sp>
      <p:sp>
        <p:nvSpPr>
          <p:cNvPr id="5" name="Plassholder for bunntekst 4">
            <a:extLst>
              <a:ext uri="{FF2B5EF4-FFF2-40B4-BE49-F238E27FC236}">
                <a16:creationId xmlns:a16="http://schemas.microsoft.com/office/drawing/2014/main" id="{5E0B05D5-D89D-B42F-8617-8006586ADD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53D65AC-C473-343E-355D-CEBF6D2E49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85EF9-118E-46E5-BCC1-57C58AF00D42}" type="slidenum">
              <a:rPr lang="nb-NO" smtClean="0"/>
              <a:t>‹#›</a:t>
            </a:fld>
            <a:endParaRPr lang="nb-NO"/>
          </a:p>
        </p:txBody>
      </p:sp>
    </p:spTree>
    <p:extLst>
      <p:ext uri="{BB962C8B-B14F-4D97-AF65-F5344CB8AC3E}">
        <p14:creationId xmlns:p14="http://schemas.microsoft.com/office/powerpoint/2010/main" val="2790438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naob.no/ordbok/rege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naob.no/ordbok/syste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nl.no/symbolsk_logikk"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www.digdir.no/samhandling/rammeverk-digital-samhandling/2148"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7DD095-977E-2591-F26E-DC34D27F0728}"/>
              </a:ext>
            </a:extLst>
          </p:cNvPr>
          <p:cNvSpPr>
            <a:spLocks noGrp="1"/>
          </p:cNvSpPr>
          <p:nvPr>
            <p:ph type="ctrTitle"/>
          </p:nvPr>
        </p:nvSpPr>
        <p:spPr>
          <a:xfrm>
            <a:off x="2704286" y="3216636"/>
            <a:ext cx="5209431" cy="1005896"/>
          </a:xfrm>
        </p:spPr>
        <p:txBody>
          <a:bodyPr anchor="ctr">
            <a:normAutofit fontScale="90000"/>
          </a:bodyPr>
          <a:lstStyle/>
          <a:p>
            <a:pPr defTabSz="658368"/>
            <a:r>
              <a:rPr lang="nb-NO" sz="4320" b="1" kern="1200" dirty="0">
                <a:solidFill>
                  <a:schemeClr val="tx1"/>
                </a:solidFill>
                <a:latin typeface="+mj-lt"/>
                <a:ea typeface="+mj-ea"/>
                <a:cs typeface="+mj-cs"/>
              </a:rPr>
              <a:t>Regelbaserte systemer</a:t>
            </a:r>
            <a:endParaRPr lang="nb-NO" b="1" dirty="0"/>
          </a:p>
        </p:txBody>
      </p:sp>
      <p:sp>
        <p:nvSpPr>
          <p:cNvPr id="3" name="Undertittel 2">
            <a:extLst>
              <a:ext uri="{FF2B5EF4-FFF2-40B4-BE49-F238E27FC236}">
                <a16:creationId xmlns:a16="http://schemas.microsoft.com/office/drawing/2014/main" id="{9F1E0D43-DFCD-900C-161D-8B0F73917604}"/>
              </a:ext>
            </a:extLst>
          </p:cNvPr>
          <p:cNvSpPr>
            <a:spLocks noGrp="1"/>
          </p:cNvSpPr>
          <p:nvPr>
            <p:ph type="subTitle" idx="1"/>
          </p:nvPr>
        </p:nvSpPr>
        <p:spPr>
          <a:xfrm>
            <a:off x="2894543" y="2104216"/>
            <a:ext cx="4895827" cy="346849"/>
          </a:xfrm>
        </p:spPr>
        <p:txBody>
          <a:bodyPr anchor="ctr">
            <a:noAutofit/>
          </a:bodyPr>
          <a:lstStyle/>
          <a:p>
            <a:pPr algn="l" defTabSz="658368">
              <a:spcBef>
                <a:spcPts val="720"/>
              </a:spcBef>
            </a:pPr>
            <a:r>
              <a:rPr lang="nb-NO" sz="2000" dirty="0"/>
              <a:t>Forelesning i FINF4011</a:t>
            </a:r>
          </a:p>
        </p:txBody>
      </p:sp>
      <p:sp>
        <p:nvSpPr>
          <p:cNvPr id="22" name="TekstSylinder 21">
            <a:extLst>
              <a:ext uri="{FF2B5EF4-FFF2-40B4-BE49-F238E27FC236}">
                <a16:creationId xmlns:a16="http://schemas.microsoft.com/office/drawing/2014/main" id="{9D603B7D-5CF5-2B4D-FABC-590A645F711C}"/>
              </a:ext>
            </a:extLst>
          </p:cNvPr>
          <p:cNvSpPr txBox="1"/>
          <p:nvPr/>
        </p:nvSpPr>
        <p:spPr>
          <a:xfrm>
            <a:off x="544228" y="6179218"/>
            <a:ext cx="4417399" cy="291747"/>
          </a:xfrm>
          <a:prstGeom prst="rect">
            <a:avLst/>
          </a:prstGeom>
          <a:noFill/>
        </p:spPr>
        <p:txBody>
          <a:bodyPr wrap="square">
            <a:spAutoFit/>
          </a:bodyPr>
          <a:lstStyle/>
          <a:p>
            <a:pPr defTabSz="658368">
              <a:spcAft>
                <a:spcPts val="600"/>
              </a:spcAft>
            </a:pPr>
            <a:r>
              <a:rPr lang="nb-NO" sz="1296" kern="1200" dirty="0">
                <a:solidFill>
                  <a:schemeClr val="tx1"/>
                </a:solidFill>
                <a:latin typeface="+mn-lt"/>
                <a:ea typeface="+mn-ea"/>
                <a:cs typeface="+mn-cs"/>
              </a:rPr>
              <a:t>Høsten 2024</a:t>
            </a:r>
            <a:endParaRPr lang="nb-NO" sz="1600" dirty="0"/>
          </a:p>
        </p:txBody>
      </p:sp>
      <p:sp>
        <p:nvSpPr>
          <p:cNvPr id="24" name="TekstSylinder 23">
            <a:extLst>
              <a:ext uri="{FF2B5EF4-FFF2-40B4-BE49-F238E27FC236}">
                <a16:creationId xmlns:a16="http://schemas.microsoft.com/office/drawing/2014/main" id="{F108CE66-A329-C1B9-7A84-D1C317B10DB5}"/>
              </a:ext>
            </a:extLst>
          </p:cNvPr>
          <p:cNvSpPr txBox="1"/>
          <p:nvPr/>
        </p:nvSpPr>
        <p:spPr>
          <a:xfrm>
            <a:off x="10172758" y="6179218"/>
            <a:ext cx="1759384" cy="291747"/>
          </a:xfrm>
          <a:prstGeom prst="rect">
            <a:avLst/>
          </a:prstGeom>
          <a:noFill/>
        </p:spPr>
        <p:txBody>
          <a:bodyPr wrap="square">
            <a:spAutoFit/>
          </a:bodyPr>
          <a:lstStyle/>
          <a:p>
            <a:pPr defTabSz="658368">
              <a:spcAft>
                <a:spcPts val="600"/>
              </a:spcAft>
            </a:pPr>
            <a:r>
              <a:rPr lang="nb-NO" sz="1296" kern="1200" dirty="0">
                <a:solidFill>
                  <a:schemeClr val="tx1"/>
                </a:solidFill>
                <a:latin typeface="+mn-lt"/>
                <a:ea typeface="+mn-ea"/>
                <a:cs typeface="+mn-cs"/>
              </a:rPr>
              <a:t>Asbjørn Korsbakken</a:t>
            </a:r>
            <a:endParaRPr lang="nb-NO" sz="1800" dirty="0"/>
          </a:p>
        </p:txBody>
      </p:sp>
      <mc:AlternateContent xmlns:mc="http://schemas.openxmlformats.org/markup-compatibility/2006" xmlns:p14="http://schemas.microsoft.com/office/powerpoint/2010/main">
        <mc:Choice Requires="p14">
          <p:contentPart p14:bwMode="auto" r:id="rId3">
            <p14:nvContentPartPr>
              <p14:cNvPr id="4" name="Håndskrift 3">
                <a:extLst>
                  <a:ext uri="{FF2B5EF4-FFF2-40B4-BE49-F238E27FC236}">
                    <a16:creationId xmlns:a16="http://schemas.microsoft.com/office/drawing/2014/main" id="{88EED2A8-7DDA-A07B-718A-ECB55A4AEF9C}"/>
                  </a:ext>
                </a:extLst>
              </p14:cNvPr>
              <p14:cNvContentPartPr/>
              <p14:nvPr/>
            </p14:nvContentPartPr>
            <p14:xfrm>
              <a:off x="2568321" y="3129156"/>
              <a:ext cx="5481360" cy="174960"/>
            </p14:xfrm>
          </p:contentPart>
        </mc:Choice>
        <mc:Fallback xmlns="">
          <p:pic>
            <p:nvPicPr>
              <p:cNvPr id="4" name="Håndskrift 3">
                <a:extLst>
                  <a:ext uri="{FF2B5EF4-FFF2-40B4-BE49-F238E27FC236}">
                    <a16:creationId xmlns:a16="http://schemas.microsoft.com/office/drawing/2014/main" id="{88EED2A8-7DDA-A07B-718A-ECB55A4AEF9C}"/>
                  </a:ext>
                </a:extLst>
              </p:cNvPr>
              <p:cNvPicPr/>
              <p:nvPr/>
            </p:nvPicPr>
            <p:blipFill>
              <a:blip r:embed="rId4"/>
              <a:stretch>
                <a:fillRect/>
              </a:stretch>
            </p:blipFill>
            <p:spPr>
              <a:xfrm>
                <a:off x="2562201" y="3123036"/>
                <a:ext cx="5493600" cy="187200"/>
              </a:xfrm>
              <a:prstGeom prst="rect">
                <a:avLst/>
              </a:prstGeom>
            </p:spPr>
          </p:pic>
        </mc:Fallback>
      </mc:AlternateContent>
      <p:sp>
        <p:nvSpPr>
          <p:cNvPr id="8" name="TekstSylinder 7">
            <a:extLst>
              <a:ext uri="{FF2B5EF4-FFF2-40B4-BE49-F238E27FC236}">
                <a16:creationId xmlns:a16="http://schemas.microsoft.com/office/drawing/2014/main" id="{23EABFAE-182A-F0BA-9FED-6A38C93DBB57}"/>
              </a:ext>
            </a:extLst>
          </p:cNvPr>
          <p:cNvSpPr txBox="1"/>
          <p:nvPr/>
        </p:nvSpPr>
        <p:spPr>
          <a:xfrm>
            <a:off x="2894543" y="2464387"/>
            <a:ext cx="6096928" cy="461665"/>
          </a:xfrm>
          <a:prstGeom prst="rect">
            <a:avLst/>
          </a:prstGeom>
          <a:noFill/>
        </p:spPr>
        <p:txBody>
          <a:bodyPr wrap="square">
            <a:spAutoFit/>
          </a:bodyPr>
          <a:lstStyle/>
          <a:p>
            <a:pPr algn="l" fontAlgn="base"/>
            <a:r>
              <a:rPr lang="nb-NO" sz="2400" b="0" i="0" dirty="0">
                <a:solidFill>
                  <a:srgbClr val="000000"/>
                </a:solidFill>
                <a:effectLst/>
                <a:latin typeface="Helvetica" panose="020B0604020202020204" pitchFamily="34" charset="0"/>
              </a:rPr>
              <a:t>Digital teknologi i offentlig forvaltning</a:t>
            </a:r>
          </a:p>
        </p:txBody>
      </p:sp>
    </p:spTree>
    <p:extLst>
      <p:ext uri="{BB962C8B-B14F-4D97-AF65-F5344CB8AC3E}">
        <p14:creationId xmlns:p14="http://schemas.microsoft.com/office/powerpoint/2010/main" val="22779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CF6189-3BAF-9C5F-59A8-13CF3B682BB1}"/>
              </a:ext>
            </a:extLst>
          </p:cNvPr>
          <p:cNvSpPr>
            <a:spLocks noGrp="1"/>
          </p:cNvSpPr>
          <p:nvPr>
            <p:ph type="title"/>
          </p:nvPr>
        </p:nvSpPr>
        <p:spPr>
          <a:xfrm>
            <a:off x="447472" y="365126"/>
            <a:ext cx="11297056" cy="850832"/>
          </a:xfrm>
        </p:spPr>
        <p:txBody>
          <a:bodyPr>
            <a:normAutofit/>
          </a:bodyPr>
          <a:lstStyle/>
          <a:p>
            <a:r>
              <a:rPr lang="nb-NO" sz="3200" dirty="0"/>
              <a:t>Drodling fra et språklig utgangspunkt:</a:t>
            </a:r>
          </a:p>
        </p:txBody>
      </p:sp>
      <p:sp>
        <p:nvSpPr>
          <p:cNvPr id="3" name="Plassholder for innhold 2">
            <a:extLst>
              <a:ext uri="{FF2B5EF4-FFF2-40B4-BE49-F238E27FC236}">
                <a16:creationId xmlns:a16="http://schemas.microsoft.com/office/drawing/2014/main" id="{573B9AB6-0FAB-9D9A-1534-592AB9E82844}"/>
              </a:ext>
            </a:extLst>
          </p:cNvPr>
          <p:cNvSpPr>
            <a:spLocks noGrp="1"/>
          </p:cNvSpPr>
          <p:nvPr>
            <p:ph idx="1"/>
          </p:nvPr>
        </p:nvSpPr>
        <p:spPr>
          <a:xfrm>
            <a:off x="447473" y="1215958"/>
            <a:ext cx="11297056" cy="5199433"/>
          </a:xfrm>
        </p:spPr>
        <p:txBody>
          <a:bodyPr>
            <a:normAutofit fontScale="85000" lnSpcReduction="10000"/>
          </a:bodyPr>
          <a:lstStyle/>
          <a:p>
            <a:r>
              <a:rPr lang="nb-NO" dirty="0">
                <a:hlinkClick r:id="rId3"/>
              </a:rPr>
              <a:t>Regel</a:t>
            </a:r>
            <a:r>
              <a:rPr lang="nb-NO" dirty="0"/>
              <a:t>:</a:t>
            </a:r>
          </a:p>
          <a:p>
            <a:pPr lvl="1"/>
            <a:r>
              <a:rPr lang="nb-NO" dirty="0"/>
              <a:t>1: bestemmelse om eller norm for hvordan man skal handle, opptre, gå frem i en bestemt type situasjon eller sammenheng ; prinsipp som man er pålagt å følge ; retningslinje ; forskrift  </a:t>
            </a:r>
          </a:p>
          <a:p>
            <a:pPr lvl="2"/>
            <a:r>
              <a:rPr lang="nb-NO" dirty="0"/>
              <a:t> jf. også sammensetninger som lovregel, rettsregel, trafikkregel, spilleregel, kommaregel</a:t>
            </a:r>
          </a:p>
          <a:p>
            <a:pPr lvl="1"/>
            <a:r>
              <a:rPr lang="nb-NO" dirty="0"/>
              <a:t>2: (læresetning om) forhold som (etter det man observerer, erfarer) stadig gjentar seg eller stadig er det normale (slik at det kan forutses) ; regelmessighet ; lovmessighet</a:t>
            </a:r>
          </a:p>
          <a:p>
            <a:r>
              <a:rPr lang="nb-NO" dirty="0">
                <a:hlinkClick r:id="rId4"/>
              </a:rPr>
              <a:t>System</a:t>
            </a:r>
            <a:r>
              <a:rPr lang="nb-NO" dirty="0"/>
              <a:t>:</a:t>
            </a:r>
          </a:p>
          <a:p>
            <a:pPr lvl="1"/>
            <a:r>
              <a:rPr lang="nb-NO" dirty="0"/>
              <a:t>1: gruppe, helhet av enkelte deler (som naturlig hører sammen) ; hele</a:t>
            </a:r>
          </a:p>
          <a:p>
            <a:pPr lvl="2"/>
            <a:r>
              <a:rPr lang="nb-NO" dirty="0"/>
              <a:t>jf. nervesystem, planetsystem, solsystem, vannsystem, linjesystem</a:t>
            </a:r>
          </a:p>
          <a:p>
            <a:pPr lvl="1"/>
            <a:r>
              <a:rPr lang="nb-NO" dirty="0"/>
              <a:t>2: planmessig sammenstilling, klassifikasjon  </a:t>
            </a:r>
          </a:p>
          <a:p>
            <a:pPr lvl="2"/>
            <a:r>
              <a:rPr lang="nb-NO" dirty="0"/>
              <a:t>jf. krystallsystem, notesystem, tallsystem, titallssystem, periodesystem</a:t>
            </a:r>
          </a:p>
          <a:p>
            <a:pPr lvl="1"/>
            <a:r>
              <a:rPr lang="nb-NO" dirty="0"/>
              <a:t>3: (administrativ) ordning, især med tanke på de prinsipper som noe synes å være bestemt av</a:t>
            </a:r>
          </a:p>
          <a:p>
            <a:pPr lvl="2"/>
            <a:r>
              <a:rPr lang="nb-NO" dirty="0"/>
              <a:t>jf. samfunnssystem</a:t>
            </a:r>
          </a:p>
          <a:p>
            <a:pPr lvl="1"/>
            <a:r>
              <a:rPr lang="nb-NO" dirty="0"/>
              <a:t>4: planmessig fremgangsmåte ; metode</a:t>
            </a:r>
          </a:p>
          <a:p>
            <a:pPr lvl="2"/>
            <a:endParaRPr lang="nb-NO" dirty="0"/>
          </a:p>
          <a:p>
            <a:r>
              <a:rPr lang="nb-NO" dirty="0"/>
              <a:t>Er det alltid system rundt en regel, og er det alltid (minst) en regel i et system?</a:t>
            </a:r>
          </a:p>
        </p:txBody>
      </p:sp>
    </p:spTree>
    <p:extLst>
      <p:ext uri="{BB962C8B-B14F-4D97-AF65-F5344CB8AC3E}">
        <p14:creationId xmlns:p14="http://schemas.microsoft.com/office/powerpoint/2010/main" val="777300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3FFF15-A69D-37DA-A2B4-BEC48DC52A59}"/>
              </a:ext>
            </a:extLst>
          </p:cNvPr>
          <p:cNvSpPr>
            <a:spLocks noGrp="1"/>
          </p:cNvSpPr>
          <p:nvPr>
            <p:ph type="title"/>
          </p:nvPr>
        </p:nvSpPr>
        <p:spPr/>
        <p:txBody>
          <a:bodyPr/>
          <a:lstStyle/>
          <a:p>
            <a:r>
              <a:rPr lang="nb-NO" dirty="0"/>
              <a:t>Forvaltningsinformatikkens «grunnmodell»</a:t>
            </a:r>
          </a:p>
        </p:txBody>
      </p:sp>
      <p:pic>
        <p:nvPicPr>
          <p:cNvPr id="4" name="Plassholder for innhold 3">
            <a:extLst>
              <a:ext uri="{FF2B5EF4-FFF2-40B4-BE49-F238E27FC236}">
                <a16:creationId xmlns:a16="http://schemas.microsoft.com/office/drawing/2014/main" id="{43B6E662-CBDC-23EF-00C6-C19188E1976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22079" y="2577754"/>
            <a:ext cx="5547841" cy="2847079"/>
          </a:xfrm>
          <a:prstGeom prst="rect">
            <a:avLst/>
          </a:prstGeom>
          <a:noFill/>
        </p:spPr>
      </p:pic>
      <p:sp>
        <p:nvSpPr>
          <p:cNvPr id="6" name="Frihåndsform: figur 5">
            <a:extLst>
              <a:ext uri="{FF2B5EF4-FFF2-40B4-BE49-F238E27FC236}">
                <a16:creationId xmlns:a16="http://schemas.microsoft.com/office/drawing/2014/main" id="{75E64183-6EAA-FCAB-A72D-4D354BBB83CE}"/>
              </a:ext>
            </a:extLst>
          </p:cNvPr>
          <p:cNvSpPr/>
          <p:nvPr/>
        </p:nvSpPr>
        <p:spPr>
          <a:xfrm>
            <a:off x="3448367" y="2081718"/>
            <a:ext cx="3891152" cy="3157457"/>
          </a:xfrm>
          <a:custGeom>
            <a:avLst/>
            <a:gdLst>
              <a:gd name="connsiteX0" fmla="*/ 2923250 w 4894343"/>
              <a:gd name="connsiteY0" fmla="*/ 0 h 3925111"/>
              <a:gd name="connsiteX1" fmla="*/ 2923250 w 4894343"/>
              <a:gd name="connsiteY1" fmla="*/ 0 h 3925111"/>
              <a:gd name="connsiteX2" fmla="*/ 2830838 w 4894343"/>
              <a:gd name="connsiteY2" fmla="*/ 87549 h 3925111"/>
              <a:gd name="connsiteX3" fmla="*/ 2422276 w 4894343"/>
              <a:gd name="connsiteY3" fmla="*/ 573932 h 3925111"/>
              <a:gd name="connsiteX4" fmla="*/ 2310408 w 4894343"/>
              <a:gd name="connsiteY4" fmla="*/ 661481 h 3925111"/>
              <a:gd name="connsiteX5" fmla="*/ 2028306 w 4894343"/>
              <a:gd name="connsiteY5" fmla="*/ 831715 h 3925111"/>
              <a:gd name="connsiteX6" fmla="*/ 1590561 w 4894343"/>
              <a:gd name="connsiteY6" fmla="*/ 1035996 h 3925111"/>
              <a:gd name="connsiteX7" fmla="*/ 1323050 w 4894343"/>
              <a:gd name="connsiteY7" fmla="*/ 1186774 h 3925111"/>
              <a:gd name="connsiteX8" fmla="*/ 1211182 w 4894343"/>
              <a:gd name="connsiteY8" fmla="*/ 1347281 h 3925111"/>
              <a:gd name="connsiteX9" fmla="*/ 977719 w 4894343"/>
              <a:gd name="connsiteY9" fmla="*/ 1595336 h 3925111"/>
              <a:gd name="connsiteX10" fmla="*/ 447561 w 4894343"/>
              <a:gd name="connsiteY10" fmla="*/ 2086583 h 3925111"/>
              <a:gd name="connsiteX11" fmla="*/ 121685 w 4894343"/>
              <a:gd name="connsiteY11" fmla="*/ 2543783 h 3925111"/>
              <a:gd name="connsiteX12" fmla="*/ 34136 w 4894343"/>
              <a:gd name="connsiteY12" fmla="*/ 2733472 h 3925111"/>
              <a:gd name="connsiteX13" fmla="*/ 89 w 4894343"/>
              <a:gd name="connsiteY13" fmla="*/ 2908570 h 3925111"/>
              <a:gd name="connsiteX14" fmla="*/ 209233 w 4894343"/>
              <a:gd name="connsiteY14" fmla="*/ 3278221 h 3925111"/>
              <a:gd name="connsiteX15" fmla="*/ 311374 w 4894343"/>
              <a:gd name="connsiteY15" fmla="*/ 3429000 h 3925111"/>
              <a:gd name="connsiteX16" fmla="*/ 646978 w 4894343"/>
              <a:gd name="connsiteY16" fmla="*/ 3672191 h 3925111"/>
              <a:gd name="connsiteX17" fmla="*/ 1138225 w 4894343"/>
              <a:gd name="connsiteY17" fmla="*/ 3818106 h 3925111"/>
              <a:gd name="connsiteX18" fmla="*/ 1216046 w 4894343"/>
              <a:gd name="connsiteY18" fmla="*/ 3822970 h 3925111"/>
              <a:gd name="connsiteX19" fmla="*/ 1804570 w 4894343"/>
              <a:gd name="connsiteY19" fmla="*/ 3925111 h 3925111"/>
              <a:gd name="connsiteX20" fmla="*/ 2480642 w 4894343"/>
              <a:gd name="connsiteY20" fmla="*/ 3891064 h 3925111"/>
              <a:gd name="connsiteX21" fmla="*/ 2592510 w 4894343"/>
              <a:gd name="connsiteY21" fmla="*/ 3818106 h 3925111"/>
              <a:gd name="connsiteX22" fmla="*/ 2660604 w 4894343"/>
              <a:gd name="connsiteY22" fmla="*/ 3735421 h 3925111"/>
              <a:gd name="connsiteX23" fmla="*/ 2718970 w 4894343"/>
              <a:gd name="connsiteY23" fmla="*/ 3613825 h 3925111"/>
              <a:gd name="connsiteX24" fmla="*/ 2923250 w 4894343"/>
              <a:gd name="connsiteY24" fmla="*/ 3433864 h 3925111"/>
              <a:gd name="connsiteX25" fmla="*/ 3103212 w 4894343"/>
              <a:gd name="connsiteY25" fmla="*/ 3210128 h 3925111"/>
              <a:gd name="connsiteX26" fmla="*/ 3278310 w 4894343"/>
              <a:gd name="connsiteY26" fmla="*/ 2976664 h 3925111"/>
              <a:gd name="connsiteX27" fmla="*/ 3297765 w 4894343"/>
              <a:gd name="connsiteY27" fmla="*/ 2864796 h 3925111"/>
              <a:gd name="connsiteX28" fmla="*/ 3438816 w 4894343"/>
              <a:gd name="connsiteY28" fmla="*/ 2227634 h 3925111"/>
              <a:gd name="connsiteX29" fmla="*/ 3536093 w 4894343"/>
              <a:gd name="connsiteY29" fmla="*/ 2154677 h 3925111"/>
              <a:gd name="connsiteX30" fmla="*/ 3891153 w 4894343"/>
              <a:gd name="connsiteY30" fmla="*/ 1935804 h 3925111"/>
              <a:gd name="connsiteX31" fmla="*/ 4139208 w 4894343"/>
              <a:gd name="connsiteY31" fmla="*/ 1785025 h 3925111"/>
              <a:gd name="connsiteX32" fmla="*/ 4401855 w 4894343"/>
              <a:gd name="connsiteY32" fmla="*/ 1609928 h 3925111"/>
              <a:gd name="connsiteX33" fmla="*/ 4698548 w 4894343"/>
              <a:gd name="connsiteY33" fmla="*/ 1425102 h 3925111"/>
              <a:gd name="connsiteX34" fmla="*/ 4834736 w 4894343"/>
              <a:gd name="connsiteY34" fmla="*/ 1327825 h 3925111"/>
              <a:gd name="connsiteX35" fmla="*/ 4888238 w 4894343"/>
              <a:gd name="connsiteY35" fmla="*/ 1245140 h 3925111"/>
              <a:gd name="connsiteX36" fmla="*/ 4893102 w 4894343"/>
              <a:gd name="connsiteY36" fmla="*/ 1162455 h 3925111"/>
              <a:gd name="connsiteX37" fmla="*/ 4883374 w 4894343"/>
              <a:gd name="connsiteY37" fmla="*/ 1011677 h 3925111"/>
              <a:gd name="connsiteX38" fmla="*/ 4674229 w 4894343"/>
              <a:gd name="connsiteY38" fmla="*/ 676072 h 3925111"/>
              <a:gd name="connsiteX39" fmla="*/ 4572089 w 4894343"/>
              <a:gd name="connsiteY39" fmla="*/ 535021 h 3925111"/>
              <a:gd name="connsiteX40" fmla="*/ 4411582 w 4894343"/>
              <a:gd name="connsiteY40" fmla="*/ 359923 h 3925111"/>
              <a:gd name="connsiteX41" fmla="*/ 4358080 w 4894343"/>
              <a:gd name="connsiteY41" fmla="*/ 301557 h 3925111"/>
              <a:gd name="connsiteX42" fmla="*/ 4299714 w 4894343"/>
              <a:gd name="connsiteY42" fmla="*/ 262647 h 3925111"/>
              <a:gd name="connsiteX43" fmla="*/ 4095433 w 4894343"/>
              <a:gd name="connsiteY43" fmla="*/ 184825 h 3925111"/>
              <a:gd name="connsiteX44" fmla="*/ 3706327 w 4894343"/>
              <a:gd name="connsiteY44" fmla="*/ 97277 h 3925111"/>
              <a:gd name="connsiteX45" fmla="*/ 3604187 w 4894343"/>
              <a:gd name="connsiteY45" fmla="*/ 77821 h 3925111"/>
              <a:gd name="connsiteX46" fmla="*/ 3429089 w 4894343"/>
              <a:gd name="connsiteY46" fmla="*/ 68094 h 3925111"/>
              <a:gd name="connsiteX47" fmla="*/ 3336676 w 4894343"/>
              <a:gd name="connsiteY47" fmla="*/ 63230 h 3925111"/>
              <a:gd name="connsiteX48" fmla="*/ 2923250 w 4894343"/>
              <a:gd name="connsiteY48" fmla="*/ 0 h 392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94343" h="3925111">
                <a:moveTo>
                  <a:pt x="2923250" y="0"/>
                </a:moveTo>
                <a:lnTo>
                  <a:pt x="2923250" y="0"/>
                </a:lnTo>
                <a:cubicBezTo>
                  <a:pt x="2892446" y="29183"/>
                  <a:pt x="2857948" y="54906"/>
                  <a:pt x="2830838" y="87549"/>
                </a:cubicBezTo>
                <a:cubicBezTo>
                  <a:pt x="2671207" y="279759"/>
                  <a:pt x="2641578" y="402304"/>
                  <a:pt x="2422276" y="573932"/>
                </a:cubicBezTo>
                <a:cubicBezTo>
                  <a:pt x="2384987" y="603115"/>
                  <a:pt x="2349048" y="634111"/>
                  <a:pt x="2310408" y="661481"/>
                </a:cubicBezTo>
                <a:cubicBezTo>
                  <a:pt x="2243068" y="709180"/>
                  <a:pt x="2094200" y="796628"/>
                  <a:pt x="2028306" y="831715"/>
                </a:cubicBezTo>
                <a:cubicBezTo>
                  <a:pt x="1596247" y="1061772"/>
                  <a:pt x="2035606" y="818531"/>
                  <a:pt x="1590561" y="1035996"/>
                </a:cubicBezTo>
                <a:cubicBezTo>
                  <a:pt x="1469746" y="1095031"/>
                  <a:pt x="1418874" y="1127807"/>
                  <a:pt x="1323050" y="1186774"/>
                </a:cubicBezTo>
                <a:cubicBezTo>
                  <a:pt x="1285761" y="1240276"/>
                  <a:pt x="1254716" y="1298724"/>
                  <a:pt x="1211182" y="1347281"/>
                </a:cubicBezTo>
                <a:cubicBezTo>
                  <a:pt x="1131149" y="1436549"/>
                  <a:pt x="1065391" y="1515047"/>
                  <a:pt x="977719" y="1595336"/>
                </a:cubicBezTo>
                <a:cubicBezTo>
                  <a:pt x="871792" y="1692343"/>
                  <a:pt x="572841" y="1942163"/>
                  <a:pt x="447561" y="2086583"/>
                </a:cubicBezTo>
                <a:cubicBezTo>
                  <a:pt x="360397" y="2187064"/>
                  <a:pt x="188898" y="2425817"/>
                  <a:pt x="121685" y="2543783"/>
                </a:cubicBezTo>
                <a:cubicBezTo>
                  <a:pt x="87210" y="2604290"/>
                  <a:pt x="63319" y="2670242"/>
                  <a:pt x="34136" y="2733472"/>
                </a:cubicBezTo>
                <a:cubicBezTo>
                  <a:pt x="22787" y="2791838"/>
                  <a:pt x="-1659" y="2849137"/>
                  <a:pt x="89" y="2908570"/>
                </a:cubicBezTo>
                <a:cubicBezTo>
                  <a:pt x="4921" y="3072853"/>
                  <a:pt x="116881" y="3152286"/>
                  <a:pt x="209233" y="3278221"/>
                </a:cubicBezTo>
                <a:cubicBezTo>
                  <a:pt x="245132" y="3327175"/>
                  <a:pt x="266251" y="3388390"/>
                  <a:pt x="311374" y="3429000"/>
                </a:cubicBezTo>
                <a:cubicBezTo>
                  <a:pt x="414061" y="3521418"/>
                  <a:pt x="525425" y="3606535"/>
                  <a:pt x="646978" y="3672191"/>
                </a:cubicBezTo>
                <a:cubicBezTo>
                  <a:pt x="790895" y="3749927"/>
                  <a:pt x="973441" y="3794565"/>
                  <a:pt x="1138225" y="3818106"/>
                </a:cubicBezTo>
                <a:cubicBezTo>
                  <a:pt x="1163955" y="3821782"/>
                  <a:pt x="1190106" y="3821349"/>
                  <a:pt x="1216046" y="3822970"/>
                </a:cubicBezTo>
                <a:cubicBezTo>
                  <a:pt x="1660855" y="3915397"/>
                  <a:pt x="1463871" y="3886394"/>
                  <a:pt x="1804570" y="3925111"/>
                </a:cubicBezTo>
                <a:cubicBezTo>
                  <a:pt x="1968445" y="3921800"/>
                  <a:pt x="2282704" y="3932145"/>
                  <a:pt x="2480642" y="3891064"/>
                </a:cubicBezTo>
                <a:cubicBezTo>
                  <a:pt x="2524917" y="3881875"/>
                  <a:pt x="2563038" y="3850034"/>
                  <a:pt x="2592510" y="3818106"/>
                </a:cubicBezTo>
                <a:cubicBezTo>
                  <a:pt x="2616728" y="3791870"/>
                  <a:pt x="2641810" y="3765780"/>
                  <a:pt x="2660604" y="3735421"/>
                </a:cubicBezTo>
                <a:cubicBezTo>
                  <a:pt x="2684269" y="3697194"/>
                  <a:pt x="2689442" y="3647728"/>
                  <a:pt x="2718970" y="3613825"/>
                </a:cubicBezTo>
                <a:cubicBezTo>
                  <a:pt x="2778571" y="3545394"/>
                  <a:pt x="2875153" y="3510817"/>
                  <a:pt x="2923250" y="3433864"/>
                </a:cubicBezTo>
                <a:cubicBezTo>
                  <a:pt x="3031470" y="3260716"/>
                  <a:pt x="2898163" y="3463998"/>
                  <a:pt x="3103212" y="3210128"/>
                </a:cubicBezTo>
                <a:cubicBezTo>
                  <a:pt x="3164334" y="3134452"/>
                  <a:pt x="3219944" y="3054485"/>
                  <a:pt x="3278310" y="2976664"/>
                </a:cubicBezTo>
                <a:cubicBezTo>
                  <a:pt x="3284795" y="2939375"/>
                  <a:pt x="3293070" y="2902353"/>
                  <a:pt x="3297765" y="2864796"/>
                </a:cubicBezTo>
                <a:cubicBezTo>
                  <a:pt x="3329045" y="2614554"/>
                  <a:pt x="3288740" y="2421152"/>
                  <a:pt x="3438816" y="2227634"/>
                </a:cubicBezTo>
                <a:cubicBezTo>
                  <a:pt x="3463655" y="2195605"/>
                  <a:pt x="3502034" y="2176650"/>
                  <a:pt x="3536093" y="2154677"/>
                </a:cubicBezTo>
                <a:cubicBezTo>
                  <a:pt x="3652922" y="2079303"/>
                  <a:pt x="3772269" y="2007893"/>
                  <a:pt x="3891153" y="1935804"/>
                </a:cubicBezTo>
                <a:cubicBezTo>
                  <a:pt x="4127347" y="1792580"/>
                  <a:pt x="3836739" y="1981070"/>
                  <a:pt x="4139208" y="1785025"/>
                </a:cubicBezTo>
                <a:cubicBezTo>
                  <a:pt x="4181248" y="1757777"/>
                  <a:pt x="4371192" y="1629397"/>
                  <a:pt x="4401855" y="1609928"/>
                </a:cubicBezTo>
                <a:cubicBezTo>
                  <a:pt x="4486664" y="1556081"/>
                  <a:pt x="4614846" y="1484889"/>
                  <a:pt x="4698548" y="1425102"/>
                </a:cubicBezTo>
                <a:lnTo>
                  <a:pt x="4834736" y="1327825"/>
                </a:lnTo>
                <a:cubicBezTo>
                  <a:pt x="4852570" y="1300263"/>
                  <a:pt x="4877312" y="1276097"/>
                  <a:pt x="4888238" y="1245140"/>
                </a:cubicBezTo>
                <a:cubicBezTo>
                  <a:pt x="4897427" y="1219105"/>
                  <a:pt x="4893677" y="1190058"/>
                  <a:pt x="4893102" y="1162455"/>
                </a:cubicBezTo>
                <a:cubicBezTo>
                  <a:pt x="4892053" y="1112102"/>
                  <a:pt x="4894496" y="1060798"/>
                  <a:pt x="4883374" y="1011677"/>
                </a:cubicBezTo>
                <a:cubicBezTo>
                  <a:pt x="4860745" y="911730"/>
                  <a:pt x="4703887" y="718537"/>
                  <a:pt x="4674229" y="676072"/>
                </a:cubicBezTo>
                <a:cubicBezTo>
                  <a:pt x="4644420" y="633391"/>
                  <a:pt x="4607181" y="575010"/>
                  <a:pt x="4572089" y="535021"/>
                </a:cubicBezTo>
                <a:cubicBezTo>
                  <a:pt x="4519864" y="475509"/>
                  <a:pt x="4465084" y="418289"/>
                  <a:pt x="4411582" y="359923"/>
                </a:cubicBezTo>
                <a:cubicBezTo>
                  <a:pt x="4393748" y="340468"/>
                  <a:pt x="4380040" y="316197"/>
                  <a:pt x="4358080" y="301557"/>
                </a:cubicBezTo>
                <a:cubicBezTo>
                  <a:pt x="4338625" y="288587"/>
                  <a:pt x="4320325" y="273689"/>
                  <a:pt x="4299714" y="262647"/>
                </a:cubicBezTo>
                <a:cubicBezTo>
                  <a:pt x="4250027" y="236029"/>
                  <a:pt x="4139942" y="197990"/>
                  <a:pt x="4095433" y="184825"/>
                </a:cubicBezTo>
                <a:cubicBezTo>
                  <a:pt x="3869551" y="118015"/>
                  <a:pt x="3913911" y="134346"/>
                  <a:pt x="3706327" y="97277"/>
                </a:cubicBezTo>
                <a:cubicBezTo>
                  <a:pt x="3672208" y="91184"/>
                  <a:pt x="3638430" y="83172"/>
                  <a:pt x="3604187" y="77821"/>
                </a:cubicBezTo>
                <a:cubicBezTo>
                  <a:pt x="3562628" y="71327"/>
                  <a:pt x="3450015" y="69045"/>
                  <a:pt x="3429089" y="68094"/>
                </a:cubicBezTo>
                <a:lnTo>
                  <a:pt x="3336676" y="63230"/>
                </a:lnTo>
                <a:cubicBezTo>
                  <a:pt x="3135792" y="24965"/>
                  <a:pt x="2992154" y="10538"/>
                  <a:pt x="2923250" y="0"/>
                </a:cubicBezTo>
                <a:close/>
              </a:path>
            </a:pathLst>
          </a:cu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48095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98E9DA-69A3-3DDC-2BA8-97925154BB2F}"/>
              </a:ext>
            </a:extLst>
          </p:cNvPr>
          <p:cNvSpPr>
            <a:spLocks noGrp="1"/>
          </p:cNvSpPr>
          <p:nvPr>
            <p:ph type="title"/>
          </p:nvPr>
        </p:nvSpPr>
        <p:spPr>
          <a:xfrm>
            <a:off x="403697" y="365125"/>
            <a:ext cx="10950103" cy="845969"/>
          </a:xfrm>
        </p:spPr>
        <p:txBody>
          <a:bodyPr>
            <a:normAutofit/>
          </a:bodyPr>
          <a:lstStyle/>
          <a:p>
            <a:r>
              <a:rPr lang="nb-NO" sz="3600" dirty="0"/>
              <a:t>Konteksten til forelesningen i dag</a:t>
            </a:r>
          </a:p>
        </p:txBody>
      </p:sp>
      <p:sp>
        <p:nvSpPr>
          <p:cNvPr id="3" name="Plassholder for innhold 2">
            <a:extLst>
              <a:ext uri="{FF2B5EF4-FFF2-40B4-BE49-F238E27FC236}">
                <a16:creationId xmlns:a16="http://schemas.microsoft.com/office/drawing/2014/main" id="{02C43189-54FA-3E2B-069D-A723772A75D6}"/>
              </a:ext>
            </a:extLst>
          </p:cNvPr>
          <p:cNvSpPr>
            <a:spLocks noGrp="1"/>
          </p:cNvSpPr>
          <p:nvPr>
            <p:ph sz="half" idx="1"/>
          </p:nvPr>
        </p:nvSpPr>
        <p:spPr>
          <a:xfrm>
            <a:off x="403697" y="1279187"/>
            <a:ext cx="6264613" cy="4897776"/>
          </a:xfrm>
        </p:spPr>
        <p:txBody>
          <a:bodyPr>
            <a:normAutofit fontScale="70000" lnSpcReduction="20000"/>
          </a:bodyPr>
          <a:lstStyle/>
          <a:p>
            <a:r>
              <a:rPr lang="nb-NO" dirty="0"/>
              <a:t>Fokus er på </a:t>
            </a:r>
            <a:r>
              <a:rPr lang="nb-NO" b="1" i="1" dirty="0"/>
              <a:t>datasystemer</a:t>
            </a:r>
            <a:r>
              <a:rPr lang="nb-NO" i="1" dirty="0"/>
              <a:t> </a:t>
            </a:r>
            <a:r>
              <a:rPr lang="nb-NO" dirty="0"/>
              <a:t>som på en eller annen måte er basert på </a:t>
            </a:r>
            <a:r>
              <a:rPr lang="nb-NO" b="1" dirty="0"/>
              <a:t>regler</a:t>
            </a:r>
          </a:p>
          <a:p>
            <a:pPr lvl="1"/>
            <a:r>
              <a:rPr lang="nb-NO" dirty="0"/>
              <a:t>Jf. figuren til høyre fra Arild Jansen. Har dere sett den før?</a:t>
            </a:r>
          </a:p>
          <a:p>
            <a:r>
              <a:rPr lang="nb-NO" dirty="0"/>
              <a:t>Pensum</a:t>
            </a:r>
          </a:p>
          <a:p>
            <a:pPr lvl="1"/>
            <a:r>
              <a:rPr lang="nb-NO" b="0" i="0" dirty="0">
                <a:solidFill>
                  <a:srgbClr val="000000"/>
                </a:solidFill>
                <a:effectLst/>
                <a:latin typeface="Source Sans Pro" panose="020B0503030403020204" pitchFamily="34" charset="0"/>
              </a:rPr>
              <a:t>Schartum, D. W. (2021). Jus og digitalisering. </a:t>
            </a:r>
            <a:r>
              <a:rPr lang="nb-NO" b="0" i="1" dirty="0">
                <a:solidFill>
                  <a:srgbClr val="000000"/>
                </a:solidFill>
                <a:effectLst/>
                <a:latin typeface="Source Sans Pro" panose="020B0503030403020204" pitchFamily="34" charset="0"/>
              </a:rPr>
              <a:t>Lov og rett</a:t>
            </a:r>
            <a:endParaRPr lang="nb-NO" b="0" i="0" dirty="0">
              <a:solidFill>
                <a:srgbClr val="000000"/>
              </a:solidFill>
              <a:effectLst/>
              <a:latin typeface="Source Sans Pro" panose="020B0503030403020204" pitchFamily="34" charset="0"/>
            </a:endParaRPr>
          </a:p>
          <a:p>
            <a:pPr lvl="1"/>
            <a:r>
              <a:rPr lang="en-GB" b="0" i="0" dirty="0">
                <a:solidFill>
                  <a:srgbClr val="000000"/>
                </a:solidFill>
                <a:effectLst/>
                <a:latin typeface="Source Sans Pro" panose="020B0503030403020204" pitchFamily="34" charset="0"/>
              </a:rPr>
              <a:t>Liu, H., </a:t>
            </a:r>
            <a:r>
              <a:rPr lang="en-GB" b="0" i="0" dirty="0" err="1">
                <a:solidFill>
                  <a:srgbClr val="000000"/>
                </a:solidFill>
                <a:effectLst/>
                <a:latin typeface="Source Sans Pro" panose="020B0503030403020204" pitchFamily="34" charset="0"/>
              </a:rPr>
              <a:t>Gegov</a:t>
            </a:r>
            <a:r>
              <a:rPr lang="en-GB" b="0" i="0">
                <a:solidFill>
                  <a:srgbClr val="000000"/>
                </a:solidFill>
                <a:effectLst/>
                <a:latin typeface="Source Sans Pro" panose="020B0503030403020204" pitchFamily="34" charset="0"/>
              </a:rPr>
              <a:t>, A., &amp; </a:t>
            </a:r>
            <a:r>
              <a:rPr lang="en-GB" b="0" i="0" err="1">
                <a:solidFill>
                  <a:srgbClr val="000000"/>
                </a:solidFill>
                <a:effectLst/>
                <a:latin typeface="Source Sans Pro" panose="020B0503030403020204" pitchFamily="34" charset="0"/>
              </a:rPr>
              <a:t>Cocea</a:t>
            </a:r>
            <a:r>
              <a:rPr lang="en-GB" b="0" i="0">
                <a:solidFill>
                  <a:srgbClr val="000000"/>
                </a:solidFill>
                <a:effectLst/>
                <a:latin typeface="Source Sans Pro" panose="020B0503030403020204" pitchFamily="34" charset="0"/>
              </a:rPr>
              <a:t>, M. (2016). Rule-based systems: a granular computing perspective. Granular Computing</a:t>
            </a:r>
          </a:p>
          <a:p>
            <a:r>
              <a:rPr lang="nb-NO"/>
              <a:t>Obligatorisk oppgave</a:t>
            </a:r>
          </a:p>
          <a:p>
            <a:pPr lvl="1"/>
            <a:r>
              <a:rPr lang="nb-NO"/>
              <a:t>Målet om at offentlig sektor skal «digitaliseres på en åpen, inkluderende og tillitvekkende måte»:</a:t>
            </a:r>
          </a:p>
          <a:p>
            <a:pPr marL="1371600" lvl="2" indent="-457200">
              <a:buFont typeface="+mj-lt"/>
              <a:buAutoNum type="arabicParenR"/>
            </a:pPr>
            <a:r>
              <a:rPr lang="nb-NO"/>
              <a:t>Forklar hvordan du forstår det nevnte målet, og </a:t>
            </a:r>
          </a:p>
          <a:p>
            <a:pPr marL="1371600" lvl="2" indent="-457200">
              <a:buFont typeface="+mj-lt"/>
              <a:buAutoNum type="arabicParenR"/>
            </a:pPr>
            <a:r>
              <a:rPr lang="nb-NO"/>
              <a:t>angi det du mener er de viktigste forutsetningene for å realisere målet. </a:t>
            </a:r>
          </a:p>
          <a:p>
            <a:pPr marL="1371600" lvl="2" indent="-457200">
              <a:buFont typeface="+mj-lt"/>
              <a:buAutoNum type="arabicParenR"/>
            </a:pPr>
            <a:r>
              <a:rPr lang="nb-NO"/>
              <a:t>Hva er etter din mening de viktigste utfordringene med å nå det nevnte målet når digitaliseringen går ut på å bruke KI/maskinlæring? </a:t>
            </a:r>
          </a:p>
          <a:p>
            <a:pPr marL="914400" lvl="2" indent="0">
              <a:buNone/>
            </a:pPr>
            <a:r>
              <a:rPr lang="nb-NO"/>
              <a:t>I svaret på 2 og 3 skal du gi korte begrunnelser. I alle deler av svaret bør du også ta med noen korte eksempler (virkelige eller konstruerte). Husk at det ikke er fasitsvar på disse spørsmålene!</a:t>
            </a:r>
            <a:endParaRPr lang="nb-NO" i="1"/>
          </a:p>
        </p:txBody>
      </p:sp>
      <p:pic>
        <p:nvPicPr>
          <p:cNvPr id="6" name="Plassholder for innhold 5">
            <a:extLst>
              <a:ext uri="{FF2B5EF4-FFF2-40B4-BE49-F238E27FC236}">
                <a16:creationId xmlns:a16="http://schemas.microsoft.com/office/drawing/2014/main" id="{A6E39E4F-DC1E-B77D-1D16-FC29BDDF6D2B}"/>
              </a:ext>
            </a:extLst>
          </p:cNvPr>
          <p:cNvPicPr>
            <a:picLocks noGrp="1" noChangeAspect="1"/>
          </p:cNvPicPr>
          <p:nvPr>
            <p:ph sz="half" idx="2"/>
          </p:nvPr>
        </p:nvPicPr>
        <p:blipFill>
          <a:blip r:embed="rId3"/>
          <a:stretch>
            <a:fillRect/>
          </a:stretch>
        </p:blipFill>
        <p:spPr>
          <a:xfrm>
            <a:off x="6668310" y="1459088"/>
            <a:ext cx="5181600" cy="4119725"/>
          </a:xfrm>
        </p:spPr>
      </p:pic>
    </p:spTree>
    <p:extLst>
      <p:ext uri="{BB962C8B-B14F-4D97-AF65-F5344CB8AC3E}">
        <p14:creationId xmlns:p14="http://schemas.microsoft.com/office/powerpoint/2010/main" val="25497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5BD9EB-E93B-10EA-4706-58BF1CF836C1}"/>
              </a:ext>
            </a:extLst>
          </p:cNvPr>
          <p:cNvSpPr>
            <a:spLocks noGrp="1"/>
          </p:cNvSpPr>
          <p:nvPr>
            <p:ph type="title"/>
          </p:nvPr>
        </p:nvSpPr>
        <p:spPr>
          <a:xfrm>
            <a:off x="228601" y="253258"/>
            <a:ext cx="3915382" cy="841104"/>
          </a:xfrm>
        </p:spPr>
        <p:txBody>
          <a:bodyPr>
            <a:normAutofit/>
          </a:bodyPr>
          <a:lstStyle/>
          <a:p>
            <a:r>
              <a:rPr lang="nb-NO" sz="3600"/>
              <a:t>Definisjoner?</a:t>
            </a:r>
          </a:p>
        </p:txBody>
      </p:sp>
      <p:sp>
        <p:nvSpPr>
          <p:cNvPr id="3" name="Plassholder for innhold 2">
            <a:extLst>
              <a:ext uri="{FF2B5EF4-FFF2-40B4-BE49-F238E27FC236}">
                <a16:creationId xmlns:a16="http://schemas.microsoft.com/office/drawing/2014/main" id="{1257028A-7431-5DE4-073C-42992671F245}"/>
              </a:ext>
            </a:extLst>
          </p:cNvPr>
          <p:cNvSpPr>
            <a:spLocks noGrp="1"/>
          </p:cNvSpPr>
          <p:nvPr>
            <p:ph sz="half" idx="1"/>
          </p:nvPr>
        </p:nvSpPr>
        <p:spPr>
          <a:xfrm>
            <a:off x="228601" y="1522379"/>
            <a:ext cx="3093395" cy="4861228"/>
          </a:xfrm>
        </p:spPr>
        <p:txBody>
          <a:bodyPr/>
          <a:lstStyle/>
          <a:p>
            <a:r>
              <a:rPr lang="nb-NO"/>
              <a:t>Vi må forholde oss til «størrelser» uten eksakte omforente definisjoner, som ikke klart avgrenser det ene fra det andre..</a:t>
            </a:r>
          </a:p>
          <a:p>
            <a:endParaRPr lang="nb-NO"/>
          </a:p>
          <a:p>
            <a:endParaRPr lang="nb-NO"/>
          </a:p>
        </p:txBody>
      </p:sp>
      <p:pic>
        <p:nvPicPr>
          <p:cNvPr id="5" name="Plassholder for innhold 4">
            <a:extLst>
              <a:ext uri="{FF2B5EF4-FFF2-40B4-BE49-F238E27FC236}">
                <a16:creationId xmlns:a16="http://schemas.microsoft.com/office/drawing/2014/main" id="{6BA2FF2A-31D5-E526-5576-954AF5A11CF0}"/>
              </a:ext>
            </a:extLst>
          </p:cNvPr>
          <p:cNvPicPr>
            <a:picLocks noGrp="1" noChangeAspect="1"/>
          </p:cNvPicPr>
          <p:nvPr>
            <p:ph sz="half" idx="2"/>
          </p:nvPr>
        </p:nvPicPr>
        <p:blipFill>
          <a:blip r:embed="rId3"/>
          <a:stretch>
            <a:fillRect/>
          </a:stretch>
        </p:blipFill>
        <p:spPr>
          <a:xfrm>
            <a:off x="4218623" y="368164"/>
            <a:ext cx="7663714" cy="4310840"/>
          </a:xfrm>
          <a:prstGeom prst="rect">
            <a:avLst/>
          </a:prstGeom>
          <a:ln>
            <a:solidFill>
              <a:schemeClr val="bg1">
                <a:lumMod val="75000"/>
              </a:schemeClr>
            </a:solidFill>
          </a:ln>
        </p:spPr>
      </p:pic>
      <p:pic>
        <p:nvPicPr>
          <p:cNvPr id="8" name="Bilde 7">
            <a:extLst>
              <a:ext uri="{FF2B5EF4-FFF2-40B4-BE49-F238E27FC236}">
                <a16:creationId xmlns:a16="http://schemas.microsoft.com/office/drawing/2014/main" id="{32522EDC-98B0-7420-B187-EFBA39F31D6A}"/>
              </a:ext>
            </a:extLst>
          </p:cNvPr>
          <p:cNvPicPr>
            <a:picLocks noChangeAspect="1"/>
          </p:cNvPicPr>
          <p:nvPr/>
        </p:nvPicPr>
        <p:blipFill>
          <a:blip r:embed="rId4"/>
          <a:stretch>
            <a:fillRect/>
          </a:stretch>
        </p:blipFill>
        <p:spPr>
          <a:xfrm>
            <a:off x="1571017" y="2047673"/>
            <a:ext cx="7897180" cy="4442164"/>
          </a:xfrm>
          <a:prstGeom prst="rect">
            <a:avLst/>
          </a:prstGeom>
          <a:ln>
            <a:solidFill>
              <a:schemeClr val="bg1">
                <a:lumMod val="65000"/>
              </a:schemeClr>
            </a:solidFill>
          </a:ln>
        </p:spPr>
      </p:pic>
    </p:spTree>
    <p:extLst>
      <p:ext uri="{BB962C8B-B14F-4D97-AF65-F5344CB8AC3E}">
        <p14:creationId xmlns:p14="http://schemas.microsoft.com/office/powerpoint/2010/main" val="12432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AB03AD-CFD4-F5AE-8A12-F2012B0670A8}"/>
              </a:ext>
            </a:extLst>
          </p:cNvPr>
          <p:cNvSpPr>
            <a:spLocks noGrp="1"/>
          </p:cNvSpPr>
          <p:nvPr>
            <p:ph type="title"/>
          </p:nvPr>
        </p:nvSpPr>
        <p:spPr/>
        <p:txBody>
          <a:bodyPr/>
          <a:lstStyle/>
          <a:p>
            <a:r>
              <a:rPr lang="nb-NO"/>
              <a:t>Høna eller egget?</a:t>
            </a:r>
          </a:p>
        </p:txBody>
      </p:sp>
      <p:sp>
        <p:nvSpPr>
          <p:cNvPr id="6" name="TekstSylinder 5">
            <a:extLst>
              <a:ext uri="{FF2B5EF4-FFF2-40B4-BE49-F238E27FC236}">
                <a16:creationId xmlns:a16="http://schemas.microsoft.com/office/drawing/2014/main" id="{C8F8EC16-E1E6-6ADF-D4A0-8569F964FCE4}"/>
              </a:ext>
            </a:extLst>
          </p:cNvPr>
          <p:cNvSpPr txBox="1"/>
          <p:nvPr/>
        </p:nvSpPr>
        <p:spPr>
          <a:xfrm>
            <a:off x="4952159" y="3237441"/>
            <a:ext cx="194066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a:t>Datasystemer</a:t>
            </a:r>
            <a:endParaRPr lang="en-US"/>
          </a:p>
        </p:txBody>
      </p:sp>
      <p:sp>
        <p:nvSpPr>
          <p:cNvPr id="7" name="TekstSylinder 6">
            <a:extLst>
              <a:ext uri="{FF2B5EF4-FFF2-40B4-BE49-F238E27FC236}">
                <a16:creationId xmlns:a16="http://schemas.microsoft.com/office/drawing/2014/main" id="{4FC25198-D2F7-9C10-FEB4-9408B08C4B1C}"/>
              </a:ext>
            </a:extLst>
          </p:cNvPr>
          <p:cNvSpPr txBox="1"/>
          <p:nvPr/>
        </p:nvSpPr>
        <p:spPr>
          <a:xfrm>
            <a:off x="5211588" y="4243200"/>
            <a:ext cx="142631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a:t>Data</a:t>
            </a:r>
            <a:endParaRPr lang="en-US"/>
          </a:p>
        </p:txBody>
      </p:sp>
      <p:sp>
        <p:nvSpPr>
          <p:cNvPr id="10" name="TekstSylinder 9">
            <a:extLst>
              <a:ext uri="{FF2B5EF4-FFF2-40B4-BE49-F238E27FC236}">
                <a16:creationId xmlns:a16="http://schemas.microsoft.com/office/drawing/2014/main" id="{8F657EDA-5BEA-2B4B-B069-D8214F6F743B}"/>
              </a:ext>
            </a:extLst>
          </p:cNvPr>
          <p:cNvSpPr txBox="1"/>
          <p:nvPr/>
        </p:nvSpPr>
        <p:spPr>
          <a:xfrm>
            <a:off x="6074954" y="5189535"/>
            <a:ext cx="3659757" cy="830997"/>
          </a:xfrm>
          <a:prstGeom prst="rect">
            <a:avLst/>
          </a:prstGeom>
          <a:noFill/>
        </p:spPr>
        <p:txBody>
          <a:bodyPr wrap="square" rtlCol="0">
            <a:spAutoFit/>
          </a:bodyPr>
          <a:lstStyle/>
          <a:p>
            <a:pPr algn="ctr"/>
            <a:r>
              <a:rPr lang="nb-NO" sz="1600"/>
              <a:t>Teknikker for å skape modeller og datasystemer basert på (mønstre i) data som allerede er samlet inn</a:t>
            </a:r>
          </a:p>
        </p:txBody>
      </p:sp>
      <p:sp>
        <p:nvSpPr>
          <p:cNvPr id="12" name="Ellipse 11">
            <a:extLst>
              <a:ext uri="{FF2B5EF4-FFF2-40B4-BE49-F238E27FC236}">
                <a16:creationId xmlns:a16="http://schemas.microsoft.com/office/drawing/2014/main" id="{5E9DFC69-1232-478B-0520-C9E39403E019}"/>
              </a:ext>
            </a:extLst>
          </p:cNvPr>
          <p:cNvSpPr/>
          <p:nvPr/>
        </p:nvSpPr>
        <p:spPr>
          <a:xfrm>
            <a:off x="2991435" y="3006323"/>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0146A4C5-5A98-969F-6556-38BD51B039B7}"/>
              </a:ext>
            </a:extLst>
          </p:cNvPr>
          <p:cNvSpPr/>
          <p:nvPr/>
        </p:nvSpPr>
        <p:spPr>
          <a:xfrm>
            <a:off x="6871269" y="3006323"/>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6" name="Pil: bøyd oppover 15">
            <a:extLst>
              <a:ext uri="{FF2B5EF4-FFF2-40B4-BE49-F238E27FC236}">
                <a16:creationId xmlns:a16="http://schemas.microsoft.com/office/drawing/2014/main" id="{C844BB37-B4CE-97CC-F250-AE46EC49284E}"/>
              </a:ext>
            </a:extLst>
          </p:cNvPr>
          <p:cNvSpPr/>
          <p:nvPr/>
        </p:nvSpPr>
        <p:spPr>
          <a:xfrm rot="16200000">
            <a:off x="6577074" y="3495926"/>
            <a:ext cx="1216152" cy="731520"/>
          </a:xfrm>
          <a:prstGeom prst="curved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solidFill>
                <a:schemeClr val="tx1"/>
              </a:solidFill>
            </a:endParaRPr>
          </a:p>
        </p:txBody>
      </p:sp>
      <p:sp>
        <p:nvSpPr>
          <p:cNvPr id="19" name="Pil: bøyd oppover 18">
            <a:extLst>
              <a:ext uri="{FF2B5EF4-FFF2-40B4-BE49-F238E27FC236}">
                <a16:creationId xmlns:a16="http://schemas.microsoft.com/office/drawing/2014/main" id="{44E5B67D-B759-9095-33C5-D411A02A8F4A}"/>
              </a:ext>
            </a:extLst>
          </p:cNvPr>
          <p:cNvSpPr/>
          <p:nvPr/>
        </p:nvSpPr>
        <p:spPr>
          <a:xfrm rot="5400000">
            <a:off x="3978660" y="3575826"/>
            <a:ext cx="1216152" cy="73152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0" name="TekstSylinder 19">
            <a:extLst>
              <a:ext uri="{FF2B5EF4-FFF2-40B4-BE49-F238E27FC236}">
                <a16:creationId xmlns:a16="http://schemas.microsoft.com/office/drawing/2014/main" id="{B71463D7-A917-81F8-F1CF-7679F7B62915}"/>
              </a:ext>
            </a:extLst>
          </p:cNvPr>
          <p:cNvSpPr txBox="1"/>
          <p:nvPr/>
        </p:nvSpPr>
        <p:spPr>
          <a:xfrm>
            <a:off x="2081149" y="5207256"/>
            <a:ext cx="3659757" cy="830997"/>
          </a:xfrm>
          <a:prstGeom prst="rect">
            <a:avLst/>
          </a:prstGeom>
          <a:noFill/>
        </p:spPr>
        <p:txBody>
          <a:bodyPr wrap="square" rtlCol="0">
            <a:spAutoFit/>
          </a:bodyPr>
          <a:lstStyle/>
          <a:p>
            <a:pPr algn="ctr"/>
            <a:r>
              <a:rPr lang="nb-NO" sz="1600"/>
              <a:t>Teknikker for å skape datasystemer basert på menneskelig kunnskap for å behandle data i et domene</a:t>
            </a:r>
          </a:p>
        </p:txBody>
      </p:sp>
      <p:sp>
        <p:nvSpPr>
          <p:cNvPr id="21" name="TekstSylinder 20">
            <a:extLst>
              <a:ext uri="{FF2B5EF4-FFF2-40B4-BE49-F238E27FC236}">
                <a16:creationId xmlns:a16="http://schemas.microsoft.com/office/drawing/2014/main" id="{5616CA67-2924-D92B-0DFE-98479DD39ED4}"/>
              </a:ext>
            </a:extLst>
          </p:cNvPr>
          <p:cNvSpPr txBox="1"/>
          <p:nvPr/>
        </p:nvSpPr>
        <p:spPr>
          <a:xfrm>
            <a:off x="838200" y="1387407"/>
            <a:ext cx="9847634" cy="646331"/>
          </a:xfrm>
          <a:prstGeom prst="rect">
            <a:avLst/>
          </a:prstGeom>
          <a:noFill/>
        </p:spPr>
        <p:txBody>
          <a:bodyPr wrap="square">
            <a:spAutoFit/>
          </a:bodyPr>
          <a:lstStyle/>
          <a:p>
            <a:r>
              <a:rPr lang="nb-NO" i="0">
                <a:effectLst/>
                <a:latin typeface="Abadi" panose="020B0604020104020204" pitchFamily="34" charset="0"/>
              </a:rPr>
              <a:t>Svaret kommer an på om du skal lage hønsefrikassé eller omelett – dvs. problemet som skal løses</a:t>
            </a:r>
            <a:br>
              <a:rPr lang="nb-NO" i="0">
                <a:effectLst/>
                <a:latin typeface="Abadi" panose="020B0604020104020204" pitchFamily="34" charset="0"/>
              </a:rPr>
            </a:br>
            <a:r>
              <a:rPr lang="nb-NO">
                <a:latin typeface="Abadi" panose="020B0604020104020204" pitchFamily="34" charset="0"/>
              </a:rPr>
              <a:t>Reglene kan utformes ved hjelp av ekspertkunnskap (A) eller reelle data (B) </a:t>
            </a:r>
          </a:p>
        </p:txBody>
      </p:sp>
      <p:sp>
        <p:nvSpPr>
          <p:cNvPr id="22" name="TekstSylinder 21">
            <a:extLst>
              <a:ext uri="{FF2B5EF4-FFF2-40B4-BE49-F238E27FC236}">
                <a16:creationId xmlns:a16="http://schemas.microsoft.com/office/drawing/2014/main" id="{BBE7892E-BDCA-E6D3-4B46-F11677C2E32E}"/>
              </a:ext>
            </a:extLst>
          </p:cNvPr>
          <p:cNvSpPr txBox="1"/>
          <p:nvPr/>
        </p:nvSpPr>
        <p:spPr>
          <a:xfrm>
            <a:off x="2527774" y="2518388"/>
            <a:ext cx="2766506" cy="369332"/>
          </a:xfrm>
          <a:prstGeom prst="rect">
            <a:avLst/>
          </a:prstGeom>
          <a:noFill/>
        </p:spPr>
        <p:txBody>
          <a:bodyPr wrap="square">
            <a:spAutoFit/>
          </a:bodyPr>
          <a:lstStyle/>
          <a:p>
            <a:pPr algn="ctr"/>
            <a:r>
              <a:rPr lang="nb-NO"/>
              <a:t>Konvensjonelle teknologier</a:t>
            </a:r>
          </a:p>
        </p:txBody>
      </p:sp>
      <p:sp>
        <p:nvSpPr>
          <p:cNvPr id="23" name="TekstSylinder 22">
            <a:extLst>
              <a:ext uri="{FF2B5EF4-FFF2-40B4-BE49-F238E27FC236}">
                <a16:creationId xmlns:a16="http://schemas.microsoft.com/office/drawing/2014/main" id="{9BA6D52B-4046-ACCE-E92B-AB7812352709}"/>
              </a:ext>
            </a:extLst>
          </p:cNvPr>
          <p:cNvSpPr txBox="1"/>
          <p:nvPr/>
        </p:nvSpPr>
        <p:spPr>
          <a:xfrm>
            <a:off x="6202799" y="2525059"/>
            <a:ext cx="3404066" cy="369332"/>
          </a:xfrm>
          <a:prstGeom prst="rect">
            <a:avLst/>
          </a:prstGeom>
          <a:noFill/>
        </p:spPr>
        <p:txBody>
          <a:bodyPr wrap="square">
            <a:spAutoFit/>
          </a:bodyPr>
          <a:lstStyle/>
          <a:p>
            <a:pPr algn="ctr"/>
            <a:r>
              <a:rPr lang="nb-NO"/>
              <a:t>Teknologier for kunstig intelligens</a:t>
            </a:r>
          </a:p>
        </p:txBody>
      </p:sp>
      <p:sp>
        <p:nvSpPr>
          <p:cNvPr id="25" name="TekstSylinder 24">
            <a:extLst>
              <a:ext uri="{FF2B5EF4-FFF2-40B4-BE49-F238E27FC236}">
                <a16:creationId xmlns:a16="http://schemas.microsoft.com/office/drawing/2014/main" id="{0621ABC9-D640-CD92-4BD8-594D3A3B5147}"/>
              </a:ext>
            </a:extLst>
          </p:cNvPr>
          <p:cNvSpPr txBox="1"/>
          <p:nvPr/>
        </p:nvSpPr>
        <p:spPr>
          <a:xfrm>
            <a:off x="3308447" y="3650670"/>
            <a:ext cx="485340" cy="369332"/>
          </a:xfrm>
          <a:prstGeom prst="rect">
            <a:avLst/>
          </a:prstGeom>
          <a:noFill/>
        </p:spPr>
        <p:txBody>
          <a:bodyPr wrap="square">
            <a:spAutoFit/>
          </a:bodyPr>
          <a:lstStyle/>
          <a:p>
            <a:pPr algn="ctr"/>
            <a:r>
              <a:rPr lang="nb-NO"/>
              <a:t>A</a:t>
            </a:r>
          </a:p>
        </p:txBody>
      </p:sp>
      <p:sp>
        <p:nvSpPr>
          <p:cNvPr id="27" name="TekstSylinder 26">
            <a:extLst>
              <a:ext uri="{FF2B5EF4-FFF2-40B4-BE49-F238E27FC236}">
                <a16:creationId xmlns:a16="http://schemas.microsoft.com/office/drawing/2014/main" id="{4DC9DE3C-17CF-0D7B-4688-8DD692CBA3EC}"/>
              </a:ext>
            </a:extLst>
          </p:cNvPr>
          <p:cNvSpPr txBox="1"/>
          <p:nvPr/>
        </p:nvSpPr>
        <p:spPr>
          <a:xfrm>
            <a:off x="8000360" y="3662974"/>
            <a:ext cx="485340" cy="369332"/>
          </a:xfrm>
          <a:prstGeom prst="rect">
            <a:avLst/>
          </a:prstGeom>
          <a:noFill/>
        </p:spPr>
        <p:txBody>
          <a:bodyPr wrap="square">
            <a:spAutoFit/>
          </a:bodyPr>
          <a:lstStyle/>
          <a:p>
            <a:pPr algn="ctr"/>
            <a:r>
              <a:rPr lang="nb-NO"/>
              <a:t>B</a:t>
            </a:r>
          </a:p>
        </p:txBody>
      </p:sp>
    </p:spTree>
    <p:extLst>
      <p:ext uri="{BB962C8B-B14F-4D97-AF65-F5344CB8AC3E}">
        <p14:creationId xmlns:p14="http://schemas.microsoft.com/office/powerpoint/2010/main" val="228553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6FA4F2-7C50-4A99-9A91-5E9FEE27413F}"/>
              </a:ext>
            </a:extLst>
          </p:cNvPr>
          <p:cNvSpPr>
            <a:spLocks noGrp="1"/>
          </p:cNvSpPr>
          <p:nvPr>
            <p:ph type="title"/>
          </p:nvPr>
        </p:nvSpPr>
        <p:spPr/>
        <p:txBody>
          <a:bodyPr/>
          <a:lstStyle/>
          <a:p>
            <a:r>
              <a:rPr lang="nb-NO"/>
              <a:t>Mitt utgangspunkt</a:t>
            </a:r>
          </a:p>
        </p:txBody>
      </p:sp>
      <p:sp>
        <p:nvSpPr>
          <p:cNvPr id="26" name="Ellipse 25">
            <a:extLst>
              <a:ext uri="{FF2B5EF4-FFF2-40B4-BE49-F238E27FC236}">
                <a16:creationId xmlns:a16="http://schemas.microsoft.com/office/drawing/2014/main" id="{0F345BC6-A687-24AD-D777-76D12C2E90DF}"/>
              </a:ext>
            </a:extLst>
          </p:cNvPr>
          <p:cNvSpPr/>
          <p:nvPr/>
        </p:nvSpPr>
        <p:spPr>
          <a:xfrm>
            <a:off x="4149131" y="2290605"/>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7" name="Ellipse 26">
            <a:extLst>
              <a:ext uri="{FF2B5EF4-FFF2-40B4-BE49-F238E27FC236}">
                <a16:creationId xmlns:a16="http://schemas.microsoft.com/office/drawing/2014/main" id="{9DC5DDD3-C9A6-B282-887A-72B25E4BCF21}"/>
              </a:ext>
            </a:extLst>
          </p:cNvPr>
          <p:cNvSpPr/>
          <p:nvPr/>
        </p:nvSpPr>
        <p:spPr>
          <a:xfrm>
            <a:off x="5197167" y="2290603"/>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8" name="TekstSylinder 27">
            <a:extLst>
              <a:ext uri="{FF2B5EF4-FFF2-40B4-BE49-F238E27FC236}">
                <a16:creationId xmlns:a16="http://schemas.microsoft.com/office/drawing/2014/main" id="{7B5D0275-37D1-4C43-76E4-AF2E0E64D21F}"/>
              </a:ext>
            </a:extLst>
          </p:cNvPr>
          <p:cNvSpPr txBox="1"/>
          <p:nvPr/>
        </p:nvSpPr>
        <p:spPr>
          <a:xfrm>
            <a:off x="1285958" y="3020338"/>
            <a:ext cx="2766506" cy="369332"/>
          </a:xfrm>
          <a:prstGeom prst="rect">
            <a:avLst/>
          </a:prstGeom>
          <a:noFill/>
        </p:spPr>
        <p:txBody>
          <a:bodyPr wrap="square">
            <a:spAutoFit/>
          </a:bodyPr>
          <a:lstStyle/>
          <a:p>
            <a:r>
              <a:rPr lang="nb-NO"/>
              <a:t>Konvensjonelle teknologier</a:t>
            </a:r>
          </a:p>
        </p:txBody>
      </p:sp>
      <p:sp>
        <p:nvSpPr>
          <p:cNvPr id="29" name="TekstSylinder 28">
            <a:extLst>
              <a:ext uri="{FF2B5EF4-FFF2-40B4-BE49-F238E27FC236}">
                <a16:creationId xmlns:a16="http://schemas.microsoft.com/office/drawing/2014/main" id="{48CC3BF4-ED05-3122-DEC3-1FB7E8F5A2D4}"/>
              </a:ext>
            </a:extLst>
          </p:cNvPr>
          <p:cNvSpPr txBox="1"/>
          <p:nvPr/>
        </p:nvSpPr>
        <p:spPr>
          <a:xfrm>
            <a:off x="7426743" y="3020339"/>
            <a:ext cx="3404066" cy="369332"/>
          </a:xfrm>
          <a:prstGeom prst="rect">
            <a:avLst/>
          </a:prstGeom>
          <a:noFill/>
        </p:spPr>
        <p:txBody>
          <a:bodyPr wrap="square">
            <a:spAutoFit/>
          </a:bodyPr>
          <a:lstStyle/>
          <a:p>
            <a:r>
              <a:rPr lang="nb-NO"/>
              <a:t>Teknologier for kunstig intelligens</a:t>
            </a:r>
          </a:p>
        </p:txBody>
      </p:sp>
      <p:sp>
        <p:nvSpPr>
          <p:cNvPr id="30" name="TekstSylinder 29">
            <a:extLst>
              <a:ext uri="{FF2B5EF4-FFF2-40B4-BE49-F238E27FC236}">
                <a16:creationId xmlns:a16="http://schemas.microsoft.com/office/drawing/2014/main" id="{BD934F8F-83FA-6BE0-5C9B-19A1A08139D5}"/>
              </a:ext>
            </a:extLst>
          </p:cNvPr>
          <p:cNvSpPr txBox="1"/>
          <p:nvPr/>
        </p:nvSpPr>
        <p:spPr>
          <a:xfrm>
            <a:off x="4553841" y="4387351"/>
            <a:ext cx="2328762" cy="369332"/>
          </a:xfrm>
          <a:prstGeom prst="rect">
            <a:avLst/>
          </a:prstGeom>
          <a:noFill/>
        </p:spPr>
        <p:txBody>
          <a:bodyPr wrap="square">
            <a:spAutoFit/>
          </a:bodyPr>
          <a:lstStyle/>
          <a:p>
            <a:pPr algn="ctr"/>
            <a:r>
              <a:rPr lang="nb-NO" b="1"/>
              <a:t>Regelbaserte systemer</a:t>
            </a:r>
          </a:p>
        </p:txBody>
      </p:sp>
      <p:cxnSp>
        <p:nvCxnSpPr>
          <p:cNvPr id="31" name="Rett pilkobling 30">
            <a:extLst>
              <a:ext uri="{FF2B5EF4-FFF2-40B4-BE49-F238E27FC236}">
                <a16:creationId xmlns:a16="http://schemas.microsoft.com/office/drawing/2014/main" id="{B2026CB1-A849-0482-8610-AA46C4DECD05}"/>
              </a:ext>
            </a:extLst>
          </p:cNvPr>
          <p:cNvCxnSpPr>
            <a:cxnSpLocks/>
            <a:stCxn id="28" idx="3"/>
          </p:cNvCxnSpPr>
          <p:nvPr/>
        </p:nvCxnSpPr>
        <p:spPr>
          <a:xfrm>
            <a:off x="4052464" y="3205004"/>
            <a:ext cx="70951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Rett pilkobling 31">
            <a:extLst>
              <a:ext uri="{FF2B5EF4-FFF2-40B4-BE49-F238E27FC236}">
                <a16:creationId xmlns:a16="http://schemas.microsoft.com/office/drawing/2014/main" id="{599C9E01-1655-1B27-A5A9-1033E2703F81}"/>
              </a:ext>
            </a:extLst>
          </p:cNvPr>
          <p:cNvCxnSpPr>
            <a:cxnSpLocks/>
            <a:stCxn id="29" idx="1"/>
          </p:cNvCxnSpPr>
          <p:nvPr/>
        </p:nvCxnSpPr>
        <p:spPr>
          <a:xfrm flipH="1" flipV="1">
            <a:off x="6581046" y="3205003"/>
            <a:ext cx="845697" cy="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 name="Rett pilkobling 32">
            <a:extLst>
              <a:ext uri="{FF2B5EF4-FFF2-40B4-BE49-F238E27FC236}">
                <a16:creationId xmlns:a16="http://schemas.microsoft.com/office/drawing/2014/main" id="{8633C641-3D73-5752-7AC2-8D0FE292B86E}"/>
              </a:ext>
            </a:extLst>
          </p:cNvPr>
          <p:cNvCxnSpPr>
            <a:cxnSpLocks/>
            <a:stCxn id="30" idx="0"/>
          </p:cNvCxnSpPr>
          <p:nvPr/>
        </p:nvCxnSpPr>
        <p:spPr>
          <a:xfrm flipV="1">
            <a:off x="5718222" y="3389669"/>
            <a:ext cx="0" cy="99768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6" name="TekstSylinder 5">
            <a:extLst>
              <a:ext uri="{FF2B5EF4-FFF2-40B4-BE49-F238E27FC236}">
                <a16:creationId xmlns:a16="http://schemas.microsoft.com/office/drawing/2014/main" id="{532EA199-B384-192E-C009-B3874D2E7C4E}"/>
              </a:ext>
            </a:extLst>
          </p:cNvPr>
          <p:cNvSpPr txBox="1"/>
          <p:nvPr/>
        </p:nvSpPr>
        <p:spPr>
          <a:xfrm>
            <a:off x="2991601" y="5633719"/>
            <a:ext cx="5453242" cy="646331"/>
          </a:xfrm>
          <a:prstGeom prst="rect">
            <a:avLst/>
          </a:prstGeom>
          <a:noFill/>
        </p:spPr>
        <p:txBody>
          <a:bodyPr wrap="square">
            <a:spAutoFit/>
          </a:bodyPr>
          <a:lstStyle/>
          <a:p>
            <a:pPr algn="ctr"/>
            <a:r>
              <a:rPr lang="nb-NO"/>
              <a:t>Må velges utfra behov og krav (særlig forklarbarhet) til system</a:t>
            </a:r>
            <a:r>
              <a:rPr lang="nb-NO" b="1"/>
              <a:t>et</a:t>
            </a:r>
            <a:r>
              <a:rPr lang="nb-NO"/>
              <a:t> (slik det avgrenses)</a:t>
            </a:r>
          </a:p>
        </p:txBody>
      </p:sp>
      <p:cxnSp>
        <p:nvCxnSpPr>
          <p:cNvPr id="8" name="Rett pil 7">
            <a:extLst>
              <a:ext uri="{FF2B5EF4-FFF2-40B4-BE49-F238E27FC236}">
                <a16:creationId xmlns:a16="http://schemas.microsoft.com/office/drawing/2014/main" id="{4005480A-0829-B047-C6B4-FDBCD8866A6E}"/>
              </a:ext>
            </a:extLst>
          </p:cNvPr>
          <p:cNvCxnSpPr>
            <a:cxnSpLocks/>
            <a:stCxn id="6" idx="0"/>
            <a:endCxn id="29" idx="2"/>
          </p:cNvCxnSpPr>
          <p:nvPr/>
        </p:nvCxnSpPr>
        <p:spPr>
          <a:xfrm flipV="1">
            <a:off x="5718222" y="3389671"/>
            <a:ext cx="3410554" cy="2244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Rett pil 8">
            <a:extLst>
              <a:ext uri="{FF2B5EF4-FFF2-40B4-BE49-F238E27FC236}">
                <a16:creationId xmlns:a16="http://schemas.microsoft.com/office/drawing/2014/main" id="{D67CEA36-533D-01C5-C508-986AAFC7DA4F}"/>
              </a:ext>
            </a:extLst>
          </p:cNvPr>
          <p:cNvCxnSpPr>
            <a:cxnSpLocks/>
            <a:stCxn id="6" idx="0"/>
            <a:endCxn id="28" idx="2"/>
          </p:cNvCxnSpPr>
          <p:nvPr/>
        </p:nvCxnSpPr>
        <p:spPr>
          <a:xfrm flipH="1" flipV="1">
            <a:off x="2669211" y="3389670"/>
            <a:ext cx="3049011" cy="2244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573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7E0E9B-F434-25C3-FBBC-CD93A6B0CD81}"/>
              </a:ext>
            </a:extLst>
          </p:cNvPr>
          <p:cNvSpPr>
            <a:spLocks noGrp="1"/>
          </p:cNvSpPr>
          <p:nvPr>
            <p:ph type="title"/>
          </p:nvPr>
        </p:nvSpPr>
        <p:spPr>
          <a:xfrm>
            <a:off x="838200" y="145083"/>
            <a:ext cx="10515600" cy="920605"/>
          </a:xfrm>
        </p:spPr>
        <p:txBody>
          <a:bodyPr>
            <a:normAutofit/>
          </a:bodyPr>
          <a:lstStyle/>
          <a:p>
            <a:r>
              <a:rPr lang="nb-NO" sz="3200" dirty="0">
                <a:solidFill>
                  <a:srgbClr val="0033CC"/>
                </a:solidFill>
              </a:rPr>
              <a:t>Teknologien</a:t>
            </a:r>
          </a:p>
        </p:txBody>
      </p:sp>
      <p:sp>
        <p:nvSpPr>
          <p:cNvPr id="3" name="TekstSylinder 2">
            <a:extLst>
              <a:ext uri="{FF2B5EF4-FFF2-40B4-BE49-F238E27FC236}">
                <a16:creationId xmlns:a16="http://schemas.microsoft.com/office/drawing/2014/main" id="{5C93E393-1BAB-3F89-7BA0-D917A60A3A72}"/>
              </a:ext>
            </a:extLst>
          </p:cNvPr>
          <p:cNvSpPr txBox="1"/>
          <p:nvPr/>
        </p:nvSpPr>
        <p:spPr>
          <a:xfrm>
            <a:off x="4559770" y="2492812"/>
            <a:ext cx="194066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Datasystemer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Sylinder 3">
            <a:extLst>
              <a:ext uri="{FF2B5EF4-FFF2-40B4-BE49-F238E27FC236}">
                <a16:creationId xmlns:a16="http://schemas.microsoft.com/office/drawing/2014/main" id="{875ABBE2-04CE-9DCF-DE1A-357588EE07E6}"/>
              </a:ext>
            </a:extLst>
          </p:cNvPr>
          <p:cNvSpPr txBox="1"/>
          <p:nvPr/>
        </p:nvSpPr>
        <p:spPr>
          <a:xfrm>
            <a:off x="4819199" y="3498571"/>
            <a:ext cx="142631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Data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Ellipse 5">
            <a:extLst>
              <a:ext uri="{FF2B5EF4-FFF2-40B4-BE49-F238E27FC236}">
                <a16:creationId xmlns:a16="http://schemas.microsoft.com/office/drawing/2014/main" id="{4973AE8A-22D7-09E1-61D6-E6194D1E4C2A}"/>
              </a:ext>
            </a:extLst>
          </p:cNvPr>
          <p:cNvSpPr/>
          <p:nvPr/>
        </p:nvSpPr>
        <p:spPr>
          <a:xfrm>
            <a:off x="2741553" y="2303901"/>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llipse 6">
            <a:extLst>
              <a:ext uri="{FF2B5EF4-FFF2-40B4-BE49-F238E27FC236}">
                <a16:creationId xmlns:a16="http://schemas.microsoft.com/office/drawing/2014/main" id="{BA251748-8C15-FEBC-8697-455B3B5B91BB}"/>
              </a:ext>
            </a:extLst>
          </p:cNvPr>
          <p:cNvSpPr/>
          <p:nvPr/>
        </p:nvSpPr>
        <p:spPr>
          <a:xfrm>
            <a:off x="6379364" y="2298570"/>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Pil: bøyd oppover 7">
            <a:extLst>
              <a:ext uri="{FF2B5EF4-FFF2-40B4-BE49-F238E27FC236}">
                <a16:creationId xmlns:a16="http://schemas.microsoft.com/office/drawing/2014/main" id="{68450278-163C-9B96-9DDE-EDE7C2272E2C}"/>
              </a:ext>
            </a:extLst>
          </p:cNvPr>
          <p:cNvSpPr/>
          <p:nvPr/>
        </p:nvSpPr>
        <p:spPr>
          <a:xfrm rot="16200000">
            <a:off x="6085169" y="2788173"/>
            <a:ext cx="1216152" cy="731520"/>
          </a:xfrm>
          <a:prstGeom prst="curved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Pil: bøyd oppover 8">
            <a:extLst>
              <a:ext uri="{FF2B5EF4-FFF2-40B4-BE49-F238E27FC236}">
                <a16:creationId xmlns:a16="http://schemas.microsoft.com/office/drawing/2014/main" id="{939DDAEC-DB8E-C66C-C62A-A1F209672C49}"/>
              </a:ext>
            </a:extLst>
          </p:cNvPr>
          <p:cNvSpPr/>
          <p:nvPr/>
        </p:nvSpPr>
        <p:spPr>
          <a:xfrm rot="5400000">
            <a:off x="3728778" y="2873404"/>
            <a:ext cx="1216152" cy="73152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kstSylinder 10">
            <a:extLst>
              <a:ext uri="{FF2B5EF4-FFF2-40B4-BE49-F238E27FC236}">
                <a16:creationId xmlns:a16="http://schemas.microsoft.com/office/drawing/2014/main" id="{BE978AFA-7D7D-4745-E652-F2684023ADF1}"/>
              </a:ext>
            </a:extLst>
          </p:cNvPr>
          <p:cNvSpPr txBox="1"/>
          <p:nvPr/>
        </p:nvSpPr>
        <p:spPr>
          <a:xfrm>
            <a:off x="692977" y="970748"/>
            <a:ext cx="503146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mn-cs"/>
              </a:rPr>
              <a:t>A: Konvensjonell teknologi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sng" strike="noStrike" kern="1200" cap="none" spc="0" normalizeH="0" baseline="0" noProof="0" dirty="0">
                <a:ln>
                  <a:noFill/>
                </a:ln>
                <a:solidFill>
                  <a:prstClr val="black"/>
                </a:solidFill>
                <a:effectLst/>
                <a:uLnTx/>
                <a:uFillTx/>
                <a:latin typeface="Calibri" panose="020F0502020204030204"/>
                <a:ea typeface="+mn-ea"/>
                <a:cs typeface="+mn-cs"/>
              </a:rPr>
              <a:t>Logikk</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Basert på regler </a:t>
            </a:r>
            <a:r>
              <a:rPr kumimoji="0" lang="nb-NO" sz="1600" b="0" i="0" u="none" strike="noStrike" kern="1200" cap="none" spc="0" normalizeH="0" baseline="0" noProof="0" dirty="0">
                <a:ln>
                  <a:noFill/>
                </a:ln>
                <a:solidFill>
                  <a:prstClr val="black"/>
                </a:solidFill>
                <a:effectLst/>
                <a:uLnTx/>
                <a:uFillTx/>
                <a:latin typeface="Calibri" panose="020F0502020204030204"/>
                <a:ea typeface="+mn-ea"/>
                <a:cs typeface="+mn-cs"/>
              </a:rPr>
              <a:t>(HVIS – SÅ) </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i lov, avtale mv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sng" strike="noStrike" kern="1200" cap="none" spc="0" normalizeH="0" baseline="0" noProof="0" dirty="0">
                <a:ln>
                  <a:noFill/>
                </a:ln>
                <a:solidFill>
                  <a:prstClr val="black"/>
                </a:solidFill>
                <a:effectLst/>
                <a:uLnTx/>
                <a:uFillTx/>
                <a:latin typeface="Calibri" panose="020F0502020204030204"/>
                <a:ea typeface="+mn-ea"/>
                <a:cs typeface="+mn-cs"/>
              </a:rPr>
              <a:t>Data</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Bruker en begrenset, forhåndsfastsatt mengde formaliserte data</a:t>
            </a:r>
          </a:p>
        </p:txBody>
      </p:sp>
      <p:sp>
        <p:nvSpPr>
          <p:cNvPr id="12" name="TekstSylinder 11">
            <a:extLst>
              <a:ext uri="{FF2B5EF4-FFF2-40B4-BE49-F238E27FC236}">
                <a16:creationId xmlns:a16="http://schemas.microsoft.com/office/drawing/2014/main" id="{AE3E6D2A-A9C8-124B-5484-B7D93EFE5A5F}"/>
              </a:ext>
            </a:extLst>
          </p:cNvPr>
          <p:cNvSpPr txBox="1"/>
          <p:nvPr/>
        </p:nvSpPr>
        <p:spPr>
          <a:xfrm>
            <a:off x="6379364" y="986916"/>
            <a:ext cx="543163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mn-cs"/>
              </a:rPr>
              <a:t>B: Teknologi basert på ML/KI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sng" strike="noStrike" kern="1200" cap="none" spc="0" normalizeH="0" baseline="0" noProof="0" dirty="0">
                <a:ln>
                  <a:noFill/>
                </a:ln>
                <a:solidFill>
                  <a:prstClr val="black"/>
                </a:solidFill>
                <a:effectLst/>
                <a:uLnTx/>
                <a:uFillTx/>
                <a:latin typeface="Calibri" panose="020F0502020204030204"/>
                <a:ea typeface="+mn-ea"/>
                <a:cs typeface="+mn-cs"/>
              </a:rPr>
              <a:t>Logikk</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Basert på statistisk/matematisk modell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sng" strike="noStrike" kern="1200" cap="none" spc="0" normalizeH="0" baseline="0" noProof="0" dirty="0">
                <a:ln>
                  <a:noFill/>
                </a:ln>
                <a:solidFill>
                  <a:prstClr val="black"/>
                </a:solidFill>
                <a:effectLst/>
                <a:uLnTx/>
                <a:uFillTx/>
                <a:latin typeface="Calibri" panose="020F0502020204030204"/>
                <a:ea typeface="+mn-ea"/>
                <a:cs typeface="+mn-cs"/>
              </a:rPr>
              <a:t>Data</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Bruker store mengder formaliserte og ikke-formaliserte sekundærdata</a:t>
            </a:r>
          </a:p>
        </p:txBody>
      </p:sp>
      <p:sp>
        <p:nvSpPr>
          <p:cNvPr id="13" name="TekstSylinder 12">
            <a:extLst>
              <a:ext uri="{FF2B5EF4-FFF2-40B4-BE49-F238E27FC236}">
                <a16:creationId xmlns:a16="http://schemas.microsoft.com/office/drawing/2014/main" id="{15397572-7209-87E7-5382-7881545792D7}"/>
              </a:ext>
            </a:extLst>
          </p:cNvPr>
          <p:cNvSpPr txBox="1"/>
          <p:nvPr/>
        </p:nvSpPr>
        <p:spPr>
          <a:xfrm>
            <a:off x="2630514" y="2868070"/>
            <a:ext cx="48534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 name="TekstSylinder 13">
            <a:extLst>
              <a:ext uri="{FF2B5EF4-FFF2-40B4-BE49-F238E27FC236}">
                <a16:creationId xmlns:a16="http://schemas.microsoft.com/office/drawing/2014/main" id="{527AF3FC-3419-2A0B-C1BC-1EEA115B4E87}"/>
              </a:ext>
            </a:extLst>
          </p:cNvPr>
          <p:cNvSpPr txBox="1"/>
          <p:nvPr/>
        </p:nvSpPr>
        <p:spPr>
          <a:xfrm>
            <a:off x="8299574" y="2880374"/>
            <a:ext cx="48534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 name="TekstSylinder 4">
            <a:extLst>
              <a:ext uri="{FF2B5EF4-FFF2-40B4-BE49-F238E27FC236}">
                <a16:creationId xmlns:a16="http://schemas.microsoft.com/office/drawing/2014/main" id="{F43C3F5E-DD14-4CB1-DD87-65ABF1E42586}"/>
              </a:ext>
            </a:extLst>
          </p:cNvPr>
          <p:cNvSpPr txBox="1"/>
          <p:nvPr/>
        </p:nvSpPr>
        <p:spPr>
          <a:xfrm>
            <a:off x="656217" y="4219389"/>
            <a:ext cx="5005216" cy="2308324"/>
          </a:xfrm>
          <a:prstGeom prst="rect">
            <a:avLst/>
          </a:prstGeom>
          <a:noFill/>
        </p:spPr>
        <p:txBody>
          <a:bodyPr wrap="none" rtlCol="0">
            <a:sp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prstClr val="black"/>
                </a:solidFill>
                <a:latin typeface="Calibri" panose="020F0502020204030204"/>
              </a:rPr>
              <a:t>H</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elt</a:t>
            </a:r>
            <a:r>
              <a:rPr kumimoji="0" lang="nb-NO" sz="1800" b="0" i="0" u="none" strike="noStrike" kern="1200" cap="none" spc="0" normalizeH="0" noProof="0" dirty="0">
                <a:ln>
                  <a:noFill/>
                </a:ln>
                <a:solidFill>
                  <a:prstClr val="black"/>
                </a:solidFill>
                <a:effectLst/>
                <a:uLnTx/>
                <a:uFillTx/>
                <a:latin typeface="Calibri" panose="020F0502020204030204"/>
                <a:ea typeface="+mn-ea"/>
                <a:cs typeface="+mn-cs"/>
              </a:rPr>
              <a:t> </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dominerende i norsk forvaltning og for</a:t>
            </a:r>
            <a:r>
              <a:rPr kumimoji="0" lang="nb-NO" sz="1800" b="0" i="0" u="none" strike="noStrike" kern="1200" cap="none" spc="0" normalizeH="0" noProof="0" dirty="0">
                <a:ln>
                  <a:noFill/>
                </a:ln>
                <a:solidFill>
                  <a:prstClr val="black"/>
                </a:solidFill>
                <a:effectLst/>
                <a:uLnTx/>
                <a:uFillTx/>
                <a:latin typeface="Calibri" panose="020F0502020204030204"/>
                <a:ea typeface="+mn-ea"/>
                <a:cs typeface="+mn-cs"/>
              </a:rPr>
              <a:t> øvrig</a:t>
            </a: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a:solidFill>
                  <a:prstClr val="black"/>
                </a:solidFill>
                <a:latin typeface="Calibri" panose="020F0502020204030204"/>
              </a:rPr>
              <a:t>Forutsetter</a:t>
            </a:r>
            <a:r>
              <a:rPr lang="nb-NO" dirty="0">
                <a:solidFill>
                  <a:prstClr val="black"/>
                </a:solidFill>
                <a:latin typeface="Calibri" panose="020F0502020204030204"/>
              </a:rPr>
              <a:t> rettsanvendelse og transformering</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prstClr val="black"/>
                </a:solidFill>
                <a:latin typeface="Calibri" panose="020F0502020204030204"/>
              </a:rPr>
              <a:t>Kan være</a:t>
            </a:r>
            <a:r>
              <a:rPr lang="nb-NO" noProof="0" dirty="0">
                <a:solidFill>
                  <a:prstClr val="black"/>
                </a:solidFill>
                <a:latin typeface="Calibri" panose="020F0502020204030204"/>
              </a:rPr>
              <a:t> usikkerhet om beslutningene er korrekte</a:t>
            </a:r>
          </a:p>
          <a:p>
            <a:pPr marL="266700" lvl="1" indent="-87313">
              <a:buFont typeface="Arial" panose="020B0604020202020204" pitchFamily="34" charset="0"/>
              <a:buChar char="•"/>
            </a:pPr>
            <a:r>
              <a:rPr lang="nb-NO" noProof="0" dirty="0">
                <a:solidFill>
                  <a:prstClr val="black"/>
                </a:solidFill>
                <a:latin typeface="Calibri" panose="020F0502020204030204"/>
              </a:rPr>
              <a:t>Rettsanvendelsen kan være usikker</a:t>
            </a:r>
          </a:p>
          <a:p>
            <a:pPr marL="266700" lvl="1" indent="-87313">
              <a:buFont typeface="Arial" panose="020B0604020202020204" pitchFamily="34" charset="0"/>
              <a:buChar char="•"/>
            </a:pPr>
            <a:r>
              <a:rPr kumimoji="0" lang="nb-NO" b="0" i="0" u="none" strike="noStrike" kern="1200" cap="none" spc="0" normalizeH="0" baseline="0" dirty="0">
                <a:ln>
                  <a:noFill/>
                </a:ln>
                <a:solidFill>
                  <a:prstClr val="black"/>
                </a:solidFill>
                <a:effectLst/>
                <a:uLnTx/>
                <a:uFillTx/>
                <a:latin typeface="Calibri" panose="020F0502020204030204"/>
                <a:ea typeface="+mn-ea"/>
                <a:cs typeface="+mn-cs"/>
              </a:rPr>
              <a:t>Transformeringen</a:t>
            </a:r>
            <a:r>
              <a:rPr kumimoji="0" lang="nb-NO" b="0" i="0" u="none" strike="noStrike" kern="1200" cap="none" spc="0" normalizeH="0" dirty="0">
                <a:ln>
                  <a:noFill/>
                </a:ln>
                <a:solidFill>
                  <a:prstClr val="black"/>
                </a:solidFill>
                <a:effectLst/>
                <a:uLnTx/>
                <a:uFillTx/>
                <a:latin typeface="Calibri" panose="020F0502020204030204"/>
                <a:ea typeface="+mn-ea"/>
                <a:cs typeface="+mn-cs"/>
              </a:rPr>
              <a:t> kan være usikker/feil</a:t>
            </a:r>
          </a:p>
          <a:p>
            <a:pPr marL="266700" lvl="1" indent="-87313">
              <a:buFont typeface="Arial" panose="020B0604020202020204" pitchFamily="34" charset="0"/>
              <a:buChar char="•"/>
            </a:pPr>
            <a:r>
              <a:rPr lang="nb-NO" dirty="0">
                <a:solidFill>
                  <a:prstClr val="black"/>
                </a:solidFill>
                <a:latin typeface="Calibri" panose="020F0502020204030204"/>
              </a:rPr>
              <a:t>Blir usikkerhet/feil oppdaget? </a:t>
            </a:r>
            <a:endParaRPr kumimoji="0" lang="nb-NO" b="0" i="0" u="none" strike="noStrike" kern="1200" cap="none" spc="0" normalizeH="0" dirty="0">
              <a:ln>
                <a:noFill/>
              </a:ln>
              <a:solidFill>
                <a:prstClr val="black"/>
              </a:solidFill>
              <a:effectLst/>
              <a:uLnTx/>
              <a:uFillTx/>
              <a:latin typeface="Calibri" panose="020F0502020204030204"/>
              <a:ea typeface="+mn-ea"/>
              <a:cs typeface="+mn-cs"/>
            </a:endParaRPr>
          </a:p>
          <a:p>
            <a:pPr marL="87313" indent="-87313">
              <a:buFont typeface="Arial" panose="020B0604020202020204" pitchFamily="34" charset="0"/>
              <a:buChar char="•"/>
            </a:pPr>
            <a:r>
              <a:rPr lang="nb-NO" baseline="0" noProof="0" dirty="0">
                <a:solidFill>
                  <a:prstClr val="black"/>
                </a:solidFill>
                <a:latin typeface="Calibri" panose="020F0502020204030204"/>
              </a:rPr>
              <a:t>Gir stor makt til rettsanvendere</a:t>
            </a:r>
            <a:r>
              <a:rPr lang="nb-NO" dirty="0">
                <a:solidFill>
                  <a:prstClr val="black"/>
                </a:solidFill>
                <a:latin typeface="Calibri" panose="020F0502020204030204"/>
              </a:rPr>
              <a:t> </a:t>
            </a:r>
            <a:r>
              <a:rPr lang="nb-NO" dirty="0">
                <a:solidFill>
                  <a:prstClr val="black"/>
                </a:solidFill>
                <a:latin typeface="Calibri" panose="020F0502020204030204"/>
                <a:sym typeface="Wingdings" panose="05000000000000000000" pitchFamily="2" charset="2"/>
              </a:rPr>
              <a:t> automat-</a:t>
            </a:r>
          </a:p>
          <a:p>
            <a:pPr marL="87313" indent="-87313"/>
            <a:r>
              <a:rPr lang="nb-NO" dirty="0">
                <a:solidFill>
                  <a:prstClr val="black"/>
                </a:solidFill>
                <a:latin typeface="Calibri" panose="020F0502020204030204"/>
                <a:sym typeface="Wingdings" panose="05000000000000000000" pitchFamily="2" charset="2"/>
              </a:rPr>
              <a:t>i</a:t>
            </a:r>
            <a:r>
              <a:rPr kumimoji="0" lang="nb-NO" b="0" i="0" u="none" strike="noStrike" kern="1200" cap="none" spc="0" normalizeH="0" baseline="0" noProof="0" dirty="0" err="1">
                <a:ln>
                  <a:noFill/>
                </a:ln>
                <a:solidFill>
                  <a:prstClr val="black"/>
                </a:solidFill>
                <a:effectLst/>
                <a:uLnTx/>
                <a:uFillTx/>
                <a:latin typeface="Calibri" panose="020F0502020204030204"/>
                <a:ea typeface="+mn-ea"/>
                <a:cs typeface="+mn-cs"/>
                <a:sym typeface="Wingdings" panose="05000000000000000000" pitchFamily="2" charset="2"/>
              </a:rPr>
              <a:t>seringsvennlig</a:t>
            </a:r>
            <a:r>
              <a:rPr kumimoji="0" lang="nb-NO" b="0" i="0" u="none" strike="noStrike" kern="1200" cap="none" spc="0" normalizeH="0" noProof="0" dirty="0">
                <a:ln>
                  <a:noFill/>
                </a:ln>
                <a:solidFill>
                  <a:prstClr val="black"/>
                </a:solidFill>
                <a:effectLst/>
                <a:uLnTx/>
                <a:uFillTx/>
                <a:latin typeface="Calibri" panose="020F0502020204030204"/>
                <a:ea typeface="+mn-ea"/>
                <a:cs typeface="+mn-cs"/>
                <a:sym typeface="Wingdings" panose="05000000000000000000" pitchFamily="2" charset="2"/>
              </a:rPr>
              <a:t> lovgivning</a:t>
            </a:r>
            <a:endParaRPr kumimoji="0" lang="nb-NO"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kstSylinder 9">
            <a:extLst>
              <a:ext uri="{FF2B5EF4-FFF2-40B4-BE49-F238E27FC236}">
                <a16:creationId xmlns:a16="http://schemas.microsoft.com/office/drawing/2014/main" id="{A6C94842-590A-1BC9-F238-D9BD45089623}"/>
              </a:ext>
            </a:extLst>
          </p:cNvPr>
          <p:cNvSpPr txBox="1"/>
          <p:nvPr/>
        </p:nvSpPr>
        <p:spPr>
          <a:xfrm>
            <a:off x="6044586" y="4208871"/>
            <a:ext cx="5737860" cy="2308324"/>
          </a:xfrm>
          <a:prstGeom prst="rect">
            <a:avLst/>
          </a:prstGeom>
          <a:noFill/>
        </p:spPr>
        <p:txBody>
          <a:bodyPr wrap="square" rtlCol="0">
            <a:sp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ML-teknologi er lite brukt i norsk forvaltning</a:t>
            </a: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prstClr val="black"/>
                </a:solidFill>
                <a:latin typeface="Calibri" panose="020F0502020204030204"/>
              </a:rPr>
              <a:t>Beregner hva som </a:t>
            </a:r>
            <a:r>
              <a:rPr lang="nb-NO" i="1" dirty="0">
                <a:solidFill>
                  <a:prstClr val="black"/>
                </a:solidFill>
                <a:latin typeface="Calibri" panose="020F0502020204030204"/>
              </a:rPr>
              <a:t>med sannsynlighet </a:t>
            </a:r>
            <a:r>
              <a:rPr lang="nb-NO" dirty="0">
                <a:solidFill>
                  <a:prstClr val="black"/>
                </a:solidFill>
                <a:latin typeface="Calibri" panose="020F0502020204030204"/>
              </a:rPr>
              <a:t>er rettslig</a:t>
            </a:r>
          </a:p>
          <a:p>
            <a:pPr marL="87313" marR="0" lvl="0" indent="-87313" algn="l" defTabSz="914400" rtl="0" eaLnBrk="1" fontAlgn="auto" latinLnBrk="0" hangingPunct="1">
              <a:lnSpc>
                <a:spcPct val="100000"/>
              </a:lnSpc>
              <a:spcBef>
                <a:spcPts val="0"/>
              </a:spcBef>
              <a:spcAft>
                <a:spcPts val="0"/>
              </a:spcAft>
              <a:buClrTx/>
              <a:buSzTx/>
              <a:tabLst/>
              <a:defRPr/>
            </a:pPr>
            <a:r>
              <a:rPr lang="nb-NO" dirty="0">
                <a:solidFill>
                  <a:prstClr val="black"/>
                </a:solidFill>
                <a:latin typeface="Calibri" panose="020F0502020204030204"/>
              </a:rPr>
              <a:t>      korrekte resultater</a:t>
            </a: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prstClr val="black"/>
                </a:solidFill>
                <a:latin typeface="Calibri" panose="020F0502020204030204"/>
              </a:rPr>
              <a:t>Er ikke basert på juridisk metode (men reflekterer denne)</a:t>
            </a: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Graden</a:t>
            </a:r>
            <a:r>
              <a:rPr kumimoji="0" lang="nb-NO" sz="1800" b="0" i="0" u="none" strike="noStrike" kern="1200" cap="none" spc="0" normalizeH="0" noProof="0" dirty="0">
                <a:ln>
                  <a:noFill/>
                </a:ln>
                <a:solidFill>
                  <a:prstClr val="black"/>
                </a:solidFill>
                <a:effectLst/>
                <a:uLnTx/>
                <a:uFillTx/>
                <a:latin typeface="Calibri" panose="020F0502020204030204"/>
                <a:ea typeface="+mn-ea"/>
                <a:cs typeface="+mn-cs"/>
              </a:rPr>
              <a:t> av u</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sikkerhet er avhengig av datagrunnlaget,</a:t>
            </a:r>
          </a:p>
          <a:p>
            <a:pPr marL="87313" marR="0" lvl="0" indent="-87313" algn="l" defTabSz="914400" rtl="0" eaLnBrk="1" fontAlgn="auto" latinLnBrk="0" hangingPunct="1">
              <a:lnSpc>
                <a:spcPct val="100000"/>
              </a:lnSpc>
              <a:spcBef>
                <a:spcPts val="0"/>
              </a:spcBef>
              <a:spcAft>
                <a:spcPts val="0"/>
              </a:spcAft>
              <a:buClrTx/>
              <a:buSzTx/>
              <a:tabLst/>
              <a:defRPr/>
            </a:pPr>
            <a:r>
              <a:rPr lang="nb-NO" dirty="0">
                <a:solidFill>
                  <a:prstClr val="black"/>
                </a:solidFill>
                <a:latin typeface="Calibri" panose="020F0502020204030204"/>
              </a:rPr>
              <a:t>      og er ofte stor</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Stor fare for rettssikkerheten hvis brukt til å treffe</a:t>
            </a:r>
          </a:p>
          <a:p>
            <a:pPr marR="0" lvl="0" algn="l" defTabSz="914400" rtl="0" eaLnBrk="1" fontAlgn="auto" latinLnBrk="0" hangingPunct="1">
              <a:lnSpc>
                <a:spcPct val="100000"/>
              </a:lnSpc>
              <a:spcBef>
                <a:spcPts val="0"/>
              </a:spcBef>
              <a:spcAft>
                <a:spcPts val="0"/>
              </a:spcAft>
              <a:buClrTx/>
              <a:buSzTx/>
              <a:tabLst/>
              <a:defRPr/>
            </a:pPr>
            <a:r>
              <a:rPr lang="nb-NO" dirty="0">
                <a:solidFill>
                  <a:prstClr val="black"/>
                </a:solidFill>
                <a:latin typeface="Calibri" panose="020F0502020204030204"/>
              </a:rPr>
              <a:t>  </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automatiserte enkeltvedtak</a:t>
            </a:r>
          </a:p>
        </p:txBody>
      </p:sp>
      <p:sp>
        <p:nvSpPr>
          <p:cNvPr id="16" name="TekstSylinder 15">
            <a:extLst>
              <a:ext uri="{FF2B5EF4-FFF2-40B4-BE49-F238E27FC236}">
                <a16:creationId xmlns:a16="http://schemas.microsoft.com/office/drawing/2014/main" id="{9F4A06D6-0861-6EE4-FE72-AC1829B2617F}"/>
              </a:ext>
            </a:extLst>
          </p:cNvPr>
          <p:cNvSpPr txBox="1"/>
          <p:nvPr/>
        </p:nvSpPr>
        <p:spPr>
          <a:xfrm>
            <a:off x="599262" y="2492812"/>
            <a:ext cx="1883593" cy="1200329"/>
          </a:xfrm>
          <a:prstGeom prst="rect">
            <a:avLst/>
          </a:prstGeom>
          <a:noFill/>
          <a:ln w="38100" cmpd="tri">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Kan være egnet til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å automatisere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mn-cs"/>
              </a:rPr>
              <a:t>beslutninger </a:t>
            </a:r>
            <a:r>
              <a:rPr kumimoji="0" lang="nb-NO" sz="1800" i="0" u="none" strike="noStrike" kern="1200" cap="none" spc="0" normalizeH="0" baseline="0" noProof="0" dirty="0">
                <a:ln>
                  <a:noFill/>
                </a:ln>
                <a:solidFill>
                  <a:prstClr val="black"/>
                </a:solidFill>
                <a:effectLst/>
                <a:uLnTx/>
                <a:uFillTx/>
                <a:latin typeface="Calibri" panose="020F0502020204030204"/>
                <a:ea typeface="+mn-ea"/>
                <a:cs typeface="+mn-cs"/>
              </a:rPr>
              <a:t>og gi</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solidFill>
                  <a:prstClr val="black"/>
                </a:solidFill>
                <a:latin typeface="Calibri" panose="020F0502020204030204"/>
              </a:rPr>
              <a:t>beslutningsstøtte</a:t>
            </a:r>
            <a:endParaRPr kumimoji="0" lang="nb-NO" sz="1800" b="1" i="0" u="none" strike="noStrike" kern="1200" cap="none" spc="0" normalizeH="0" baseline="0" noProof="0" dirty="0">
              <a:ln>
                <a:noFill/>
              </a:ln>
              <a:solidFill>
                <a:prstClr val="black"/>
              </a:solidFill>
              <a:effectLst/>
              <a:uLnTx/>
              <a:uFillTx/>
              <a:latin typeface="Calibri" panose="020F0502020204030204"/>
            </a:endParaRPr>
          </a:p>
        </p:txBody>
      </p:sp>
      <p:sp>
        <p:nvSpPr>
          <p:cNvPr id="17" name="TekstSylinder 16">
            <a:extLst>
              <a:ext uri="{FF2B5EF4-FFF2-40B4-BE49-F238E27FC236}">
                <a16:creationId xmlns:a16="http://schemas.microsoft.com/office/drawing/2014/main" id="{B611A2E7-EA08-C2F8-7B3C-74227336A0B4}"/>
              </a:ext>
            </a:extLst>
          </p:cNvPr>
          <p:cNvSpPr txBox="1"/>
          <p:nvPr/>
        </p:nvSpPr>
        <p:spPr>
          <a:xfrm>
            <a:off x="8987712" y="2492812"/>
            <a:ext cx="2794734" cy="1477328"/>
          </a:xfrm>
          <a:prstGeom prst="rect">
            <a:avLst/>
          </a:prstGeom>
          <a:noFill/>
          <a:ln w="38100" cmpd="tri">
            <a:solidFill>
              <a:schemeClr val="accent6">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Kan være egnet til </a:t>
            </a:r>
            <a:r>
              <a:rPr lang="nb-NO" b="1" dirty="0">
                <a:solidFill>
                  <a:prstClr val="black"/>
                </a:solidFill>
                <a:latin typeface="Calibri" panose="020F0502020204030204"/>
              </a:rPr>
              <a:t>b</a:t>
            </a:r>
            <a:r>
              <a:rPr kumimoji="0" lang="nb-NO" sz="1800" b="1" i="0" u="none" strike="noStrike" kern="1200" cap="none" spc="0" normalizeH="0" baseline="0" noProof="0" dirty="0" err="1">
                <a:ln>
                  <a:noFill/>
                </a:ln>
                <a:solidFill>
                  <a:prstClr val="black"/>
                </a:solidFill>
                <a:effectLst/>
                <a:uLnTx/>
                <a:uFillTx/>
                <a:latin typeface="Calibri" panose="020F0502020204030204"/>
                <a:ea typeface="+mn-ea"/>
                <a:cs typeface="+mn-cs"/>
              </a:rPr>
              <a:t>eslut-nings</a:t>
            </a:r>
            <a:r>
              <a:rPr kumimoji="0" lang="nb-NO" sz="1800" b="1" i="1" u="none" strike="noStrike" kern="1200" cap="none" spc="0" normalizeH="0" baseline="0" noProof="0" dirty="0" err="1">
                <a:ln>
                  <a:noFill/>
                </a:ln>
                <a:solidFill>
                  <a:prstClr val="black"/>
                </a:solidFill>
                <a:effectLst/>
                <a:uLnTx/>
                <a:uFillTx/>
                <a:latin typeface="Calibri" panose="020F0502020204030204"/>
                <a:ea typeface="+mn-ea"/>
                <a:cs typeface="+mn-cs"/>
              </a:rPr>
              <a:t>støtte</a:t>
            </a:r>
            <a:r>
              <a:rPr kumimoji="0" lang="nb-NO" sz="18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800" u="none" strike="noStrike" kern="1200" cap="none" spc="0" normalizeH="0" baseline="0" noProof="0" dirty="0">
                <a:ln>
                  <a:noFill/>
                </a:ln>
                <a:solidFill>
                  <a:prstClr val="black"/>
                </a:solidFill>
                <a:effectLst/>
                <a:uLnTx/>
                <a:uFillTx/>
                <a:latin typeface="Calibri" panose="020F0502020204030204"/>
                <a:ea typeface="+mn-ea"/>
                <a:cs typeface="+mn-cs"/>
              </a:rPr>
              <a:t>og</a:t>
            </a:r>
            <a:r>
              <a:rPr kumimoji="0" lang="nb-NO" sz="18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800" b="1" u="none" strike="noStrike" kern="1200" cap="none" spc="0" normalizeH="0" baseline="0" noProof="0" dirty="0">
                <a:ln>
                  <a:noFill/>
                </a:ln>
                <a:solidFill>
                  <a:prstClr val="black"/>
                </a:solidFill>
                <a:effectLst/>
                <a:uLnTx/>
                <a:uFillTx/>
                <a:latin typeface="Calibri" panose="020F0502020204030204"/>
                <a:ea typeface="+mn-ea"/>
                <a:cs typeface="+mn-cs"/>
              </a:rPr>
              <a:t>prosess-ledende beslutninger</a:t>
            </a:r>
            <a:r>
              <a:rPr kumimoji="0" lang="nb-NO" sz="1800" b="1" u="none" strike="noStrike" kern="1200" cap="none" spc="0" normalizeH="0" noProof="0" dirty="0">
                <a:ln>
                  <a:noFill/>
                </a:ln>
                <a:solidFill>
                  <a:prstClr val="black"/>
                </a:solidFill>
                <a:effectLst/>
                <a:uLnTx/>
                <a:uFillTx/>
                <a:latin typeface="Calibri" panose="020F0502020204030204"/>
                <a:ea typeface="+mn-ea"/>
                <a:cs typeface="+mn-cs"/>
              </a:rPr>
              <a:t> </a:t>
            </a:r>
            <a:r>
              <a:rPr kumimoji="0" lang="nb-NO" sz="1800" u="none" strike="noStrike" kern="1200" cap="none" spc="0" normalizeH="0" baseline="0" noProof="0" dirty="0">
                <a:ln>
                  <a:noFill/>
                </a:ln>
                <a:solidFill>
                  <a:prstClr val="black"/>
                </a:solidFill>
                <a:effectLst/>
                <a:uLnTx/>
                <a:uFillTx/>
                <a:latin typeface="Calibri" panose="020F0502020204030204"/>
                <a:ea typeface="+mn-ea"/>
                <a:cs typeface="+mn-cs"/>
              </a:rPr>
              <a:t>(</a:t>
            </a:r>
            <a:r>
              <a:rPr lang="nb-NO" dirty="0">
                <a:solidFill>
                  <a:prstClr val="black"/>
                </a:solidFill>
                <a:latin typeface="Calibri" panose="020F0502020204030204"/>
              </a:rPr>
              <a:t>men ikke bindende beslutninger (enkeltvedtak))</a:t>
            </a:r>
            <a:endParaRPr kumimoji="0" lang="nb-NO" sz="180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ktangel 14">
            <a:extLst>
              <a:ext uri="{FF2B5EF4-FFF2-40B4-BE49-F238E27FC236}">
                <a16:creationId xmlns:a16="http://schemas.microsoft.com/office/drawing/2014/main" id="{74128333-812B-17AF-C42A-19BB317DADC6}"/>
              </a:ext>
            </a:extLst>
          </p:cNvPr>
          <p:cNvSpPr/>
          <p:nvPr/>
        </p:nvSpPr>
        <p:spPr>
          <a:xfrm>
            <a:off x="6379364" y="199723"/>
            <a:ext cx="5424835" cy="707886"/>
          </a:xfrm>
          <a:prstGeom prst="rect">
            <a:avLst/>
          </a:prstGeom>
          <a:noFill/>
        </p:spPr>
        <p:txBody>
          <a:bodyPr wrap="square" lIns="91440" tIns="45720" rIns="91440" bIns="45720">
            <a:spAutoFit/>
          </a:bodyPr>
          <a:lstStyle/>
          <a:p>
            <a:pPr algn="ctr"/>
            <a:r>
              <a:rPr lang="nb-NO" sz="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Dag sin forelesing 26/8</a:t>
            </a:r>
          </a:p>
        </p:txBody>
      </p:sp>
    </p:spTree>
    <p:extLst>
      <p:ext uri="{BB962C8B-B14F-4D97-AF65-F5344CB8AC3E}">
        <p14:creationId xmlns:p14="http://schemas.microsoft.com/office/powerpoint/2010/main" val="266765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CAEC53-FB48-F803-75E6-2D9199336884}"/>
              </a:ext>
            </a:extLst>
          </p:cNvPr>
          <p:cNvSpPr>
            <a:spLocks noGrp="1"/>
          </p:cNvSpPr>
          <p:nvPr>
            <p:ph type="title"/>
          </p:nvPr>
        </p:nvSpPr>
        <p:spPr>
          <a:xfrm>
            <a:off x="5787957" y="1138036"/>
            <a:ext cx="5948464" cy="1402470"/>
          </a:xfrm>
        </p:spPr>
        <p:txBody>
          <a:bodyPr anchor="t">
            <a:normAutofit/>
          </a:bodyPr>
          <a:lstStyle/>
          <a:p>
            <a:r>
              <a:rPr lang="nb-NO" sz="3200"/>
              <a:t>Regelbaserte systemer generelt</a:t>
            </a:r>
          </a:p>
        </p:txBody>
      </p:sp>
      <p:pic>
        <p:nvPicPr>
          <p:cNvPr id="23" name="Picture 4" descr="Mange spørsmålstegn på svart bakgrunn">
            <a:extLst>
              <a:ext uri="{FF2B5EF4-FFF2-40B4-BE49-F238E27FC236}">
                <a16:creationId xmlns:a16="http://schemas.microsoft.com/office/drawing/2014/main" id="{C7921578-4335-2DAE-7191-DC4E5A692028}"/>
              </a:ext>
            </a:extLst>
          </p:cNvPr>
          <p:cNvPicPr>
            <a:picLocks noChangeAspect="1"/>
          </p:cNvPicPr>
          <p:nvPr/>
        </p:nvPicPr>
        <p:blipFill rotWithShape="1">
          <a:blip r:embed="rId3"/>
          <a:srcRect l="54181" r="2" b="2"/>
          <a:stretch/>
        </p:blipFill>
        <p:spPr>
          <a:xfrm>
            <a:off x="-1" y="10"/>
            <a:ext cx="5151179" cy="6857990"/>
          </a:xfrm>
          <a:prstGeom prst="rect">
            <a:avLst/>
          </a:prstGeom>
        </p:spPr>
      </p:pic>
      <p:cxnSp>
        <p:nvCxnSpPr>
          <p:cNvPr id="24"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5" name="Plassholder for innhold 2">
            <a:extLst>
              <a:ext uri="{FF2B5EF4-FFF2-40B4-BE49-F238E27FC236}">
                <a16:creationId xmlns:a16="http://schemas.microsoft.com/office/drawing/2014/main" id="{F9B77ED5-DD70-1FC2-D17D-642C539D28EB}"/>
              </a:ext>
            </a:extLst>
          </p:cNvPr>
          <p:cNvSpPr>
            <a:spLocks noGrp="1"/>
          </p:cNvSpPr>
          <p:nvPr>
            <p:ph idx="1"/>
          </p:nvPr>
        </p:nvSpPr>
        <p:spPr>
          <a:xfrm>
            <a:off x="5787957" y="2551176"/>
            <a:ext cx="5948464" cy="3591207"/>
          </a:xfrm>
        </p:spPr>
        <p:txBody>
          <a:bodyPr>
            <a:normAutofit/>
          </a:bodyPr>
          <a:lstStyle/>
          <a:p>
            <a:r>
              <a:rPr lang="nb-NO" sz="2000"/>
              <a:t>Datasystemer som uttrykker regler og fakta om et problemdomene.</a:t>
            </a:r>
          </a:p>
          <a:p>
            <a:r>
              <a:rPr lang="nb-NO" sz="2000"/>
              <a:t>En regel er et utsagn med formen: </a:t>
            </a:r>
            <a:r>
              <a:rPr lang="nb-NO" sz="2000" b="1"/>
              <a:t>HVIS</a:t>
            </a:r>
            <a:r>
              <a:rPr lang="nb-NO" sz="2000"/>
              <a:t> [x], </a:t>
            </a:r>
            <a:r>
              <a:rPr lang="nb-NO" sz="2000" b="1"/>
              <a:t>SÅ</a:t>
            </a:r>
            <a:r>
              <a:rPr lang="nb-NO" sz="2000"/>
              <a:t> [y].</a:t>
            </a:r>
          </a:p>
          <a:p>
            <a:pPr lvl="1"/>
            <a:r>
              <a:rPr lang="nb-NO" sz="1600"/>
              <a:t>Synonymer til HVIS-siden: betingelse, antecedent, vilkår mv.</a:t>
            </a:r>
          </a:p>
          <a:p>
            <a:pPr lvl="1"/>
            <a:r>
              <a:rPr lang="nb-NO" sz="1600"/>
              <a:t>Synonymer til SÅ-siden: konsekvens, rettsfølge mv.</a:t>
            </a:r>
          </a:p>
          <a:p>
            <a:r>
              <a:rPr lang="nb-NO" sz="2000"/>
              <a:t>Hver av reglene kan bestå av en rekke regeltermer med regeloperasjoner, og reglene kan inngå i større regelsett.</a:t>
            </a:r>
          </a:p>
          <a:p>
            <a:endParaRPr lang="nb-NO" sz="2000"/>
          </a:p>
          <a:p>
            <a:endParaRPr lang="nb-NO" sz="2000"/>
          </a:p>
        </p:txBody>
      </p:sp>
    </p:spTree>
    <p:extLst>
      <p:ext uri="{BB962C8B-B14F-4D97-AF65-F5344CB8AC3E}">
        <p14:creationId xmlns:p14="http://schemas.microsoft.com/office/powerpoint/2010/main" val="2205405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59501-FD30-5139-E43B-E36108EDA107}"/>
              </a:ext>
            </a:extLst>
          </p:cNvPr>
          <p:cNvSpPr>
            <a:spLocks noGrp="1"/>
          </p:cNvSpPr>
          <p:nvPr>
            <p:ph type="title"/>
          </p:nvPr>
        </p:nvSpPr>
        <p:spPr>
          <a:xfrm>
            <a:off x="677023" y="365125"/>
            <a:ext cx="5328361" cy="1325563"/>
          </a:xfrm>
        </p:spPr>
        <p:txBody>
          <a:bodyPr/>
          <a:lstStyle/>
          <a:p>
            <a:r>
              <a:rPr lang="nb-NO" sz="4400" dirty="0"/>
              <a:t>Struktur i </a:t>
            </a:r>
            <a:r>
              <a:rPr lang="nb-NO" sz="4400" dirty="0" err="1"/>
              <a:t>regeler</a:t>
            </a:r>
            <a:endParaRPr lang="nb-NO" dirty="0"/>
          </a:p>
        </p:txBody>
      </p:sp>
      <p:sp>
        <p:nvSpPr>
          <p:cNvPr id="3" name="Plassholder for innhold 2">
            <a:extLst>
              <a:ext uri="{FF2B5EF4-FFF2-40B4-BE49-F238E27FC236}">
                <a16:creationId xmlns:a16="http://schemas.microsoft.com/office/drawing/2014/main" id="{B3FCD64B-830B-B22E-830D-0C402C630416}"/>
              </a:ext>
            </a:extLst>
          </p:cNvPr>
          <p:cNvSpPr>
            <a:spLocks noGrp="1"/>
          </p:cNvSpPr>
          <p:nvPr>
            <p:ph sz="half" idx="1"/>
          </p:nvPr>
        </p:nvSpPr>
        <p:spPr>
          <a:xfrm>
            <a:off x="677024" y="1560385"/>
            <a:ext cx="5167184" cy="1868615"/>
          </a:xfrm>
        </p:spPr>
        <p:txBody>
          <a:bodyPr>
            <a:normAutofit/>
          </a:bodyPr>
          <a:lstStyle/>
          <a:p>
            <a:r>
              <a:rPr lang="nb-NO" sz="2600" dirty="0"/>
              <a:t>Både venstre side (HVIS) og høyre side (SÅ) av en regel kan inneholde flere termer som knyttes sammen med logiske uttrykk.</a:t>
            </a:r>
          </a:p>
        </p:txBody>
      </p:sp>
      <p:sp>
        <p:nvSpPr>
          <p:cNvPr id="6" name="TekstSylinder 5">
            <a:extLst>
              <a:ext uri="{FF2B5EF4-FFF2-40B4-BE49-F238E27FC236}">
                <a16:creationId xmlns:a16="http://schemas.microsoft.com/office/drawing/2014/main" id="{B338CB73-FA87-C694-4520-9DB604315C73}"/>
              </a:ext>
            </a:extLst>
          </p:cNvPr>
          <p:cNvSpPr txBox="1"/>
          <p:nvPr/>
        </p:nvSpPr>
        <p:spPr>
          <a:xfrm>
            <a:off x="677022" y="6030120"/>
            <a:ext cx="5167185" cy="236398"/>
          </a:xfrm>
          <a:prstGeom prst="rect">
            <a:avLst/>
          </a:prstGeom>
          <a:solidFill>
            <a:srgbClr val="000000">
              <a:alpha val="50000"/>
            </a:srgbClr>
          </a:solidFill>
          <a:ln>
            <a:noFill/>
          </a:ln>
        </p:spPr>
        <p:txBody>
          <a:bodyPr wrap="square">
            <a:noAutofit/>
          </a:bodyPr>
          <a:lstStyle/>
          <a:p>
            <a:pPr algn="ctr">
              <a:lnSpc>
                <a:spcPct val="90000"/>
              </a:lnSpc>
              <a:spcAft>
                <a:spcPts val="600"/>
              </a:spcAft>
            </a:pPr>
            <a:r>
              <a:rPr lang="en-US" sz="1300">
                <a:solidFill>
                  <a:srgbClr val="FFFFFF"/>
                </a:solidFill>
                <a:hlinkClick r:id="rId3">
                  <a:extLst>
                    <a:ext uri="{A12FA001-AC4F-418D-AE19-62706E023703}">
                      <ahyp:hlinkClr xmlns:ahyp="http://schemas.microsoft.com/office/drawing/2018/hyperlinkcolor" val="tx"/>
                    </a:ext>
                  </a:extLst>
                </a:hlinkClick>
              </a:rPr>
              <a:t>https://snl.no/symbolsk_logikk</a:t>
            </a:r>
            <a:endParaRPr lang="en-US" sz="1300">
              <a:solidFill>
                <a:srgbClr val="FFFFFF"/>
              </a:solidFill>
            </a:endParaRPr>
          </a:p>
        </p:txBody>
      </p:sp>
      <p:pic>
        <p:nvPicPr>
          <p:cNvPr id="5" name="Plassholder for innhold 4" descr="Et bilde som inneholder tekst, skjermbilde, Font, nummer&#10;&#10;Automatisk generert beskrivelse">
            <a:extLst>
              <a:ext uri="{FF2B5EF4-FFF2-40B4-BE49-F238E27FC236}">
                <a16:creationId xmlns:a16="http://schemas.microsoft.com/office/drawing/2014/main" id="{004B1636-307F-9256-3B97-37FAB82BDB45}"/>
              </a:ext>
            </a:extLst>
          </p:cNvPr>
          <p:cNvPicPr>
            <a:picLocks noChangeAspect="1"/>
          </p:cNvPicPr>
          <p:nvPr/>
        </p:nvPicPr>
        <p:blipFill>
          <a:blip r:embed="rId4"/>
          <a:stretch>
            <a:fillRect/>
          </a:stretch>
        </p:blipFill>
        <p:spPr>
          <a:xfrm>
            <a:off x="677023" y="3361843"/>
            <a:ext cx="5167185" cy="2363987"/>
          </a:xfrm>
          <a:prstGeom prst="rect">
            <a:avLst/>
          </a:prstGeom>
        </p:spPr>
      </p:pic>
      <p:pic>
        <p:nvPicPr>
          <p:cNvPr id="8" name="Picture 4" descr="Dataskript på en skjerm">
            <a:extLst>
              <a:ext uri="{FF2B5EF4-FFF2-40B4-BE49-F238E27FC236}">
                <a16:creationId xmlns:a16="http://schemas.microsoft.com/office/drawing/2014/main" id="{8EC7B9B0-9DF6-D670-EADF-51FBDF4F9153}"/>
              </a:ext>
            </a:extLst>
          </p:cNvPr>
          <p:cNvPicPr>
            <a:picLocks noChangeAspect="1"/>
          </p:cNvPicPr>
          <p:nvPr/>
        </p:nvPicPr>
        <p:blipFill rotWithShape="1">
          <a:blip r:embed="rId5"/>
          <a:srcRect l="638" r="41324" b="-1"/>
          <a:stretch/>
        </p:blipFill>
        <p:spPr>
          <a:xfrm>
            <a:off x="6005384" y="0"/>
            <a:ext cx="6186616"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42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57A03ABB-A26E-3C3C-775D-6C1C3DFCB1F9}"/>
              </a:ext>
            </a:extLst>
          </p:cNvPr>
          <p:cNvSpPr>
            <a:spLocks noGrp="1"/>
          </p:cNvSpPr>
          <p:nvPr>
            <p:ph type="title"/>
          </p:nvPr>
        </p:nvSpPr>
        <p:spPr>
          <a:xfrm>
            <a:off x="640080" y="677785"/>
            <a:ext cx="5959503" cy="1123175"/>
          </a:xfrm>
        </p:spPr>
        <p:txBody>
          <a:bodyPr vert="horz" lIns="91440" tIns="45720" rIns="91440" bIns="45720" rtlCol="0" anchor="b">
            <a:normAutofit/>
          </a:bodyPr>
          <a:lstStyle/>
          <a:p>
            <a:r>
              <a:rPr lang="en-US" sz="5400" dirty="0" err="1"/>
              <a:t>Struktur</a:t>
            </a:r>
            <a:r>
              <a:rPr lang="en-US" sz="5400" dirty="0"/>
              <a:t> </a:t>
            </a:r>
            <a:r>
              <a:rPr lang="en-US" sz="5400" dirty="0" err="1"/>
              <a:t>i</a:t>
            </a:r>
            <a:r>
              <a:rPr lang="en-US" sz="5400" dirty="0"/>
              <a:t> </a:t>
            </a:r>
            <a:r>
              <a:rPr lang="en-US" sz="5400" dirty="0" err="1"/>
              <a:t>regelsett</a:t>
            </a:r>
            <a:endParaRPr lang="en-US" sz="5400" dirty="0"/>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ssholder for innhold 4">
            <a:extLst>
              <a:ext uri="{FF2B5EF4-FFF2-40B4-BE49-F238E27FC236}">
                <a16:creationId xmlns:a16="http://schemas.microsoft.com/office/drawing/2014/main" id="{75D65F65-F475-F109-74E3-41D362637D0E}"/>
              </a:ext>
            </a:extLst>
          </p:cNvPr>
          <p:cNvSpPr>
            <a:spLocks noGrp="1"/>
          </p:cNvSpPr>
          <p:nvPr>
            <p:ph sz="half" idx="1"/>
          </p:nvPr>
        </p:nvSpPr>
        <p:spPr>
          <a:xfrm>
            <a:off x="640080" y="3134929"/>
            <a:ext cx="5710164" cy="3490124"/>
          </a:xfrm>
        </p:spPr>
        <p:txBody>
          <a:bodyPr vert="horz" lIns="91440" tIns="45720" rIns="91440" bIns="45720" rtlCol="0">
            <a:normAutofit fontScale="85000" lnSpcReduction="20000"/>
          </a:bodyPr>
          <a:lstStyle/>
          <a:p>
            <a:r>
              <a:rPr lang="en-US" sz="2300" dirty="0" err="1"/>
              <a:t>Reglene</a:t>
            </a:r>
            <a:r>
              <a:rPr lang="en-US" sz="2300" dirty="0"/>
              <a:t> </a:t>
            </a:r>
            <a:r>
              <a:rPr lang="en-US" sz="2300" dirty="0" err="1"/>
              <a:t>relateres</a:t>
            </a:r>
            <a:r>
              <a:rPr lang="en-US" sz="2300" dirty="0"/>
              <a:t> </a:t>
            </a:r>
            <a:r>
              <a:rPr lang="en-US" sz="2300" dirty="0" err="1"/>
              <a:t>til</a:t>
            </a:r>
            <a:r>
              <a:rPr lang="en-US" sz="2300" dirty="0"/>
              <a:t> </a:t>
            </a:r>
            <a:r>
              <a:rPr lang="en-US" sz="2300" dirty="0" err="1"/>
              <a:t>hverandre</a:t>
            </a:r>
            <a:endParaRPr lang="en-US" sz="2300" dirty="0"/>
          </a:p>
          <a:p>
            <a:pPr lvl="1"/>
            <a:r>
              <a:rPr lang="en-US" sz="1900" dirty="0"/>
              <a:t>I </a:t>
            </a:r>
            <a:r>
              <a:rPr lang="en-US" sz="1900" dirty="0" err="1"/>
              <a:t>strukturen</a:t>
            </a:r>
            <a:r>
              <a:rPr lang="en-US" sz="1900" dirty="0"/>
              <a:t> </a:t>
            </a:r>
            <a:r>
              <a:rPr lang="en-US" sz="1900" dirty="0" err="1"/>
              <a:t>har</a:t>
            </a:r>
            <a:r>
              <a:rPr lang="en-US" sz="1900" dirty="0"/>
              <a:t> </a:t>
            </a:r>
            <a:r>
              <a:rPr lang="en-US" sz="1900" dirty="0" err="1"/>
              <a:t>én</a:t>
            </a:r>
            <a:r>
              <a:rPr lang="en-US" sz="1900" dirty="0"/>
              <a:t> regel to </a:t>
            </a:r>
            <a:r>
              <a:rPr lang="en-US" sz="1900" dirty="0" err="1"/>
              <a:t>mulige</a:t>
            </a:r>
            <a:r>
              <a:rPr lang="en-US" sz="1900" dirty="0"/>
              <a:t> </a:t>
            </a:r>
            <a:r>
              <a:rPr lang="en-US" sz="1900" dirty="0" err="1"/>
              <a:t>utfall</a:t>
            </a:r>
            <a:r>
              <a:rPr lang="en-US" sz="1900" dirty="0"/>
              <a:t>:</a:t>
            </a:r>
          </a:p>
          <a:p>
            <a:pPr lvl="2"/>
            <a:r>
              <a:rPr lang="en-US" sz="1900" dirty="0"/>
              <a:t>Ja / </a:t>
            </a:r>
            <a:r>
              <a:rPr lang="en-US" sz="1900" dirty="0" err="1"/>
              <a:t>sant</a:t>
            </a:r>
            <a:endParaRPr lang="en-US" sz="1900" dirty="0"/>
          </a:p>
          <a:p>
            <a:pPr lvl="2"/>
            <a:r>
              <a:rPr lang="en-US" sz="1900" dirty="0" err="1"/>
              <a:t>Nei</a:t>
            </a:r>
            <a:r>
              <a:rPr lang="en-US" sz="1900" dirty="0"/>
              <a:t> / </a:t>
            </a:r>
            <a:r>
              <a:rPr lang="en-US" sz="1900" dirty="0" err="1"/>
              <a:t>usant</a:t>
            </a:r>
            <a:endParaRPr lang="en-US" sz="1900" dirty="0"/>
          </a:p>
          <a:p>
            <a:pPr lvl="1"/>
            <a:r>
              <a:rPr lang="en-US" sz="1900" dirty="0" err="1"/>
              <a:t>Rekkefølgen</a:t>
            </a:r>
            <a:r>
              <a:rPr lang="en-US" sz="1900" dirty="0"/>
              <a:t> er </a:t>
            </a:r>
            <a:r>
              <a:rPr lang="en-US" sz="1900" dirty="0" err="1"/>
              <a:t>vesentlig</a:t>
            </a:r>
            <a:endParaRPr lang="en-US" sz="1900" dirty="0"/>
          </a:p>
          <a:p>
            <a:pPr lvl="2"/>
            <a:endParaRPr lang="en-US" sz="1700" dirty="0"/>
          </a:p>
          <a:p>
            <a:r>
              <a:rPr lang="en-US" sz="2300" dirty="0"/>
              <a:t>Kan </a:t>
            </a:r>
            <a:r>
              <a:rPr lang="en-US" sz="2300" dirty="0" err="1"/>
              <a:t>datamaskinen</a:t>
            </a:r>
            <a:r>
              <a:rPr lang="en-US" sz="2300" dirty="0"/>
              <a:t> </a:t>
            </a:r>
            <a:r>
              <a:rPr lang="en-US" sz="2300" dirty="0" err="1"/>
              <a:t>konkludere</a:t>
            </a:r>
            <a:r>
              <a:rPr lang="en-US" sz="2300" dirty="0"/>
              <a:t> </a:t>
            </a:r>
            <a:r>
              <a:rPr lang="en-US" sz="2300" dirty="0" err="1"/>
              <a:t>på</a:t>
            </a:r>
            <a:r>
              <a:rPr lang="en-US" sz="2300" dirty="0"/>
              <a:t> (sett av) </a:t>
            </a:r>
            <a:r>
              <a:rPr lang="en-US" sz="2300" dirty="0" err="1"/>
              <a:t>vilkår</a:t>
            </a:r>
            <a:r>
              <a:rPr lang="en-US" sz="2300" dirty="0"/>
              <a:t> </a:t>
            </a:r>
            <a:r>
              <a:rPr lang="en-US" sz="2300" dirty="0" err="1"/>
              <a:t>uten</a:t>
            </a:r>
            <a:r>
              <a:rPr lang="en-US" sz="2300" dirty="0"/>
              <a:t> </a:t>
            </a:r>
            <a:r>
              <a:rPr lang="en-US" sz="2300" dirty="0" err="1"/>
              <a:t>inngripen</a:t>
            </a:r>
            <a:r>
              <a:rPr lang="en-US" sz="2300" dirty="0"/>
              <a:t> av </a:t>
            </a:r>
            <a:r>
              <a:rPr lang="en-US" sz="2300" dirty="0" err="1"/>
              <a:t>en</a:t>
            </a:r>
            <a:r>
              <a:rPr lang="en-US" sz="2300" dirty="0"/>
              <a:t> person?</a:t>
            </a:r>
          </a:p>
          <a:p>
            <a:pPr lvl="1"/>
            <a:r>
              <a:rPr lang="en-US" sz="1900" dirty="0" err="1"/>
              <a:t>Vilkårenes</a:t>
            </a:r>
            <a:r>
              <a:rPr lang="en-US" sz="1900" dirty="0"/>
              <a:t> «</a:t>
            </a:r>
            <a:r>
              <a:rPr lang="en-US" sz="1900" dirty="0" err="1"/>
              <a:t>egenart</a:t>
            </a:r>
            <a:r>
              <a:rPr lang="en-US" sz="1900" dirty="0"/>
              <a:t>» </a:t>
            </a:r>
            <a:r>
              <a:rPr lang="en-US" sz="1900" dirty="0" err="1"/>
              <a:t>og</a:t>
            </a:r>
            <a:r>
              <a:rPr lang="en-US" sz="1900" dirty="0"/>
              <a:t> </a:t>
            </a:r>
            <a:r>
              <a:rPr lang="en-US" sz="1900" dirty="0" err="1"/>
              <a:t>tilgjengelige</a:t>
            </a:r>
            <a:r>
              <a:rPr lang="en-US" sz="1900" dirty="0"/>
              <a:t> </a:t>
            </a:r>
            <a:r>
              <a:rPr lang="en-US" sz="1900" dirty="0" err="1"/>
              <a:t>fakta</a:t>
            </a:r>
            <a:r>
              <a:rPr lang="en-US" sz="1900" dirty="0"/>
              <a:t> (data) </a:t>
            </a:r>
            <a:r>
              <a:rPr lang="en-US" sz="1900" dirty="0" err="1"/>
              <a:t>avgjør</a:t>
            </a:r>
            <a:endParaRPr lang="en-US" sz="1900" dirty="0"/>
          </a:p>
          <a:p>
            <a:pPr lvl="2"/>
            <a:r>
              <a:rPr lang="en-US" sz="1900" dirty="0"/>
              <a:t>«Er </a:t>
            </a:r>
            <a:r>
              <a:rPr lang="en-US" sz="1900" dirty="0" err="1"/>
              <a:t>inntekten</a:t>
            </a:r>
            <a:r>
              <a:rPr lang="en-US" sz="1900" dirty="0"/>
              <a:t> </a:t>
            </a:r>
            <a:r>
              <a:rPr lang="en-US" sz="1900" dirty="0" err="1"/>
              <a:t>større</a:t>
            </a:r>
            <a:r>
              <a:rPr lang="en-US" sz="1900" dirty="0"/>
              <a:t> </a:t>
            </a:r>
            <a:r>
              <a:rPr lang="en-US" sz="1900" dirty="0" err="1"/>
              <a:t>enn</a:t>
            </a:r>
            <a:r>
              <a:rPr lang="en-US" sz="1900" dirty="0"/>
              <a:t> </a:t>
            </a:r>
            <a:r>
              <a:rPr lang="en-US" sz="1900" dirty="0" err="1"/>
              <a:t>grunnbeløpet</a:t>
            </a:r>
            <a:r>
              <a:rPr lang="en-US" sz="1900" dirty="0"/>
              <a:t>»?</a:t>
            </a:r>
          </a:p>
          <a:p>
            <a:pPr lvl="3"/>
            <a:r>
              <a:rPr lang="en-US" sz="1900" dirty="0"/>
              <a:t>[Kr 423.000] &gt; G = JA</a:t>
            </a:r>
          </a:p>
          <a:p>
            <a:pPr lvl="2"/>
            <a:r>
              <a:rPr lang="en-US" sz="1900" dirty="0"/>
              <a:t>«Er </a:t>
            </a:r>
            <a:r>
              <a:rPr lang="en-US" sz="1900" dirty="0" err="1"/>
              <a:t>barnets</a:t>
            </a:r>
            <a:r>
              <a:rPr lang="en-US" sz="1900" dirty="0"/>
              <a:t> </a:t>
            </a:r>
            <a:r>
              <a:rPr lang="en-US" sz="1900" dirty="0" err="1"/>
              <a:t>beste</a:t>
            </a:r>
            <a:r>
              <a:rPr lang="en-US" sz="1900" dirty="0"/>
              <a:t> </a:t>
            </a:r>
            <a:r>
              <a:rPr lang="en-US" sz="1900" dirty="0" err="1"/>
              <a:t>i</a:t>
            </a:r>
            <a:r>
              <a:rPr lang="en-US" sz="1900" dirty="0"/>
              <a:t> </a:t>
            </a:r>
            <a:r>
              <a:rPr lang="en-US" sz="1900" dirty="0" err="1"/>
              <a:t>varetatt</a:t>
            </a:r>
            <a:r>
              <a:rPr lang="en-US" sz="1900" dirty="0"/>
              <a:t>?»</a:t>
            </a:r>
          </a:p>
          <a:p>
            <a:pPr lvl="3"/>
            <a:r>
              <a:rPr lang="en-US" sz="1900" dirty="0"/>
              <a:t>[JA]</a:t>
            </a:r>
          </a:p>
        </p:txBody>
      </p:sp>
      <p:pic>
        <p:nvPicPr>
          <p:cNvPr id="13" name="Plassholder for innhold 3" descr="Et bilde som inneholder tekst, diagram, skjermbilde, line&#10;&#10;Automatisk generert beskrivelse">
            <a:extLst>
              <a:ext uri="{FF2B5EF4-FFF2-40B4-BE49-F238E27FC236}">
                <a16:creationId xmlns:a16="http://schemas.microsoft.com/office/drawing/2014/main" id="{8269C83E-AA76-3834-5198-1533211D4ED9}"/>
              </a:ext>
            </a:extLst>
          </p:cNvPr>
          <p:cNvPicPr>
            <a:picLocks noChangeAspect="1"/>
          </p:cNvPicPr>
          <p:nvPr/>
        </p:nvPicPr>
        <p:blipFill rotWithShape="1">
          <a:blip r:embed="rId2"/>
          <a:srcRect l="13093" t="4744" r="13435" b="2049"/>
          <a:stretch/>
        </p:blipFill>
        <p:spPr bwMode="auto">
          <a:xfrm>
            <a:off x="6481836" y="232946"/>
            <a:ext cx="5710164" cy="639210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870821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2B5AC689-64EB-AB21-5086-559E9C3C45F2}"/>
              </a:ext>
            </a:extLst>
          </p:cNvPr>
          <p:cNvSpPr>
            <a:spLocks noGrp="1"/>
          </p:cNvSpPr>
          <p:nvPr>
            <p:ph type="title"/>
          </p:nvPr>
        </p:nvSpPr>
        <p:spPr/>
        <p:txBody>
          <a:bodyPr/>
          <a:lstStyle/>
          <a:p>
            <a:r>
              <a:rPr lang="nb-NO"/>
              <a:t>Granularitet (-&gt; arkitektur)</a:t>
            </a:r>
          </a:p>
        </p:txBody>
      </p:sp>
      <p:sp>
        <p:nvSpPr>
          <p:cNvPr id="10" name="Plassholder for innhold 9">
            <a:extLst>
              <a:ext uri="{FF2B5EF4-FFF2-40B4-BE49-F238E27FC236}">
                <a16:creationId xmlns:a16="http://schemas.microsoft.com/office/drawing/2014/main" id="{4159B15A-B546-55BD-ADB5-6B856ACAF710}"/>
              </a:ext>
            </a:extLst>
          </p:cNvPr>
          <p:cNvSpPr>
            <a:spLocks noGrp="1"/>
          </p:cNvSpPr>
          <p:nvPr>
            <p:ph sz="half" idx="1"/>
          </p:nvPr>
        </p:nvSpPr>
        <p:spPr/>
        <p:txBody>
          <a:bodyPr>
            <a:normAutofit/>
          </a:bodyPr>
          <a:lstStyle/>
          <a:p>
            <a:r>
              <a:rPr lang="nb-NO"/>
              <a:t>Betyr å løse opp en helhet i flere distinkte deler.</a:t>
            </a:r>
          </a:p>
          <a:p>
            <a:r>
              <a:rPr lang="nb-NO"/>
              <a:t>For regler handler det om grovheten i regelstrukturen, dvs. hvorvidt en regel skal deles inn i flere underliggende regler.</a:t>
            </a:r>
          </a:p>
          <a:p>
            <a:r>
              <a:rPr lang="nb-NO"/>
              <a:t>Sammenlign med arkitekturprinsipper som dere trolig er kjent med, se foil fra Arild Jansen.</a:t>
            </a:r>
          </a:p>
          <a:p>
            <a:endParaRPr lang="nb-NO"/>
          </a:p>
          <a:p>
            <a:endParaRPr lang="nb-NO"/>
          </a:p>
        </p:txBody>
      </p:sp>
      <p:pic>
        <p:nvPicPr>
          <p:cNvPr id="12" name="Plassholder for innhold 7">
            <a:extLst>
              <a:ext uri="{FF2B5EF4-FFF2-40B4-BE49-F238E27FC236}">
                <a16:creationId xmlns:a16="http://schemas.microsoft.com/office/drawing/2014/main" id="{2ABE5E1E-7C23-3327-E033-461A69235F8F}"/>
              </a:ext>
            </a:extLst>
          </p:cNvPr>
          <p:cNvPicPr>
            <a:picLocks noGrp="1" noChangeAspect="1"/>
          </p:cNvPicPr>
          <p:nvPr>
            <p:ph sz="half" idx="2"/>
          </p:nvPr>
        </p:nvPicPr>
        <p:blipFill>
          <a:blip r:embed="rId3"/>
          <a:stretch>
            <a:fillRect/>
          </a:stretch>
        </p:blipFill>
        <p:spPr>
          <a:xfrm>
            <a:off x="6172200" y="1921105"/>
            <a:ext cx="5181600" cy="4160377"/>
          </a:xfrm>
          <a:prstGeom prst="rect">
            <a:avLst/>
          </a:prstGeom>
        </p:spPr>
      </p:pic>
    </p:spTree>
    <p:extLst>
      <p:ext uri="{BB962C8B-B14F-4D97-AF65-F5344CB8AC3E}">
        <p14:creationId xmlns:p14="http://schemas.microsoft.com/office/powerpoint/2010/main" val="646511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D1B40D8-1B19-9282-6868-8DD118A24AB2}"/>
              </a:ext>
            </a:extLst>
          </p:cNvPr>
          <p:cNvSpPr txBox="1"/>
          <p:nvPr/>
        </p:nvSpPr>
        <p:spPr>
          <a:xfrm>
            <a:off x="491319" y="1533098"/>
            <a:ext cx="5395415" cy="2308324"/>
          </a:xfrm>
          <a:prstGeom prst="rect">
            <a:avLst/>
          </a:prstGeom>
          <a:solidFill>
            <a:srgbClr val="FFFF99"/>
          </a:solidFill>
        </p:spPr>
        <p:txBody>
          <a:bodyPr wrap="square" rtlCol="0">
            <a:spAutoFit/>
          </a:bodyPr>
          <a:lstStyle/>
          <a:p>
            <a:r>
              <a:rPr lang="nb-NO" b="1">
                <a:latin typeface="Calibri Light" panose="020F0302020204030204" pitchFamily="34" charset="0"/>
                <a:cs typeface="Calibri Light" panose="020F0302020204030204" pitchFamily="34" charset="0"/>
              </a:rPr>
              <a:t>Virksomhetsarkitekturprinsippene (2020, </a:t>
            </a:r>
            <a:r>
              <a:rPr lang="nb-NO">
                <a:latin typeface="Calibri Light" panose="020F0302020204030204" pitchFamily="34" charset="0"/>
                <a:cs typeface="Calibri Light" panose="020F0302020204030204" pitchFamily="34" charset="0"/>
              </a:rPr>
              <a:t>gjelder</a:t>
            </a:r>
            <a:r>
              <a:rPr lang="nb-NO" b="1">
                <a:latin typeface="Calibri Light" panose="020F0302020204030204" pitchFamily="34" charset="0"/>
                <a:cs typeface="Calibri Light" panose="020F0302020204030204" pitchFamily="34" charset="0"/>
              </a:rPr>
              <a:t>)</a:t>
            </a:r>
          </a:p>
          <a:p>
            <a:r>
              <a:rPr lang="nb-NO">
                <a:latin typeface="Calibri Light" panose="020F0302020204030204" pitchFamily="34" charset="0"/>
                <a:cs typeface="Calibri Light" panose="020F0302020204030204" pitchFamily="34" charset="0"/>
              </a:rPr>
              <a:t>1. Ta utgangspunkt i brukernes behov</a:t>
            </a:r>
          </a:p>
          <a:p>
            <a:r>
              <a:rPr lang="nb-NO">
                <a:latin typeface="Calibri Light" panose="020F0302020204030204" pitchFamily="34" charset="0"/>
                <a:cs typeface="Calibri Light" panose="020F0302020204030204" pitchFamily="34" charset="0"/>
              </a:rPr>
              <a:t>2. Ta arkitekturbeslutninger på rett nivå</a:t>
            </a:r>
          </a:p>
          <a:p>
            <a:r>
              <a:rPr lang="nb-NO">
                <a:latin typeface="Calibri Light" panose="020F0302020204030204" pitchFamily="34" charset="0"/>
                <a:cs typeface="Calibri Light" panose="020F0302020204030204" pitchFamily="34" charset="0"/>
              </a:rPr>
              <a:t>3. Bidra til digitaliseringsvennlige regelverk</a:t>
            </a:r>
          </a:p>
          <a:p>
            <a:r>
              <a:rPr lang="nb-NO">
                <a:latin typeface="Calibri Light" panose="020F0302020204030204" pitchFamily="34" charset="0"/>
                <a:cs typeface="Calibri Light" panose="020F0302020204030204" pitchFamily="34" charset="0"/>
              </a:rPr>
              <a:t>4. Del og gjenbruk data</a:t>
            </a:r>
          </a:p>
          <a:p>
            <a:r>
              <a:rPr lang="nb-NO">
                <a:latin typeface="Calibri Light" panose="020F0302020204030204" pitchFamily="34" charset="0"/>
                <a:cs typeface="Calibri Light" panose="020F0302020204030204" pitchFamily="34" charset="0"/>
              </a:rPr>
              <a:t>5. Del og gjenbruk løsninger</a:t>
            </a:r>
          </a:p>
          <a:p>
            <a:r>
              <a:rPr lang="nb-NO">
                <a:latin typeface="Calibri Light" panose="020F0302020204030204" pitchFamily="34" charset="0"/>
                <a:cs typeface="Calibri Light" panose="020F0302020204030204" pitchFamily="34" charset="0"/>
              </a:rPr>
              <a:t>6. Lag digitale løsninger som støtter samhandling</a:t>
            </a:r>
          </a:p>
          <a:p>
            <a:r>
              <a:rPr lang="nb-NO">
                <a:latin typeface="Calibri Light" panose="020F0302020204030204" pitchFamily="34" charset="0"/>
                <a:cs typeface="Calibri Light" panose="020F0302020204030204" pitchFamily="34" charset="0"/>
              </a:rPr>
              <a:t>7. Sørg for tillit til oppgaveløsningen</a:t>
            </a:r>
          </a:p>
        </p:txBody>
      </p:sp>
      <p:sp>
        <p:nvSpPr>
          <p:cNvPr id="3" name="TekstSylinder 2">
            <a:extLst>
              <a:ext uri="{FF2B5EF4-FFF2-40B4-BE49-F238E27FC236}">
                <a16:creationId xmlns:a16="http://schemas.microsoft.com/office/drawing/2014/main" id="{673C45C5-8AD8-2BE8-8CB8-C06E90048D05}"/>
              </a:ext>
            </a:extLst>
          </p:cNvPr>
          <p:cNvSpPr txBox="1"/>
          <p:nvPr/>
        </p:nvSpPr>
        <p:spPr>
          <a:xfrm>
            <a:off x="6569122" y="1592238"/>
            <a:ext cx="4440071" cy="2308324"/>
          </a:xfrm>
          <a:prstGeom prst="rect">
            <a:avLst/>
          </a:prstGeom>
          <a:solidFill>
            <a:srgbClr val="CC99FF"/>
          </a:solidFill>
        </p:spPr>
        <p:txBody>
          <a:bodyPr wrap="square" rtlCol="0">
            <a:spAutoFit/>
          </a:bodyPr>
          <a:lstStyle/>
          <a:p>
            <a:r>
              <a:rPr lang="nb-NO" b="1">
                <a:latin typeface="Calibri Light" panose="020F0302020204030204" pitchFamily="34" charset="0"/>
                <a:cs typeface="Calibri Light" panose="020F0302020204030204" pitchFamily="34" charset="0"/>
              </a:rPr>
              <a:t>IT-arkitekturprinsippene</a:t>
            </a:r>
            <a:r>
              <a:rPr lang="nb-NO">
                <a:latin typeface="Calibri Light" panose="020F0302020204030204" pitchFamily="34" charset="0"/>
                <a:cs typeface="Calibri Light" panose="020F0302020204030204" pitchFamily="34" charset="0"/>
              </a:rPr>
              <a:t> (2009, gjelder ikke)</a:t>
            </a:r>
          </a:p>
          <a:p>
            <a:pPr marL="342900" indent="-342900">
              <a:buFont typeface="+mj-lt"/>
              <a:buAutoNum type="arabicPeriod"/>
            </a:pPr>
            <a:r>
              <a:rPr lang="nb-NO">
                <a:latin typeface="Calibri Light" panose="020F0302020204030204" pitchFamily="34" charset="0"/>
                <a:cs typeface="Calibri Light" panose="020F0302020204030204" pitchFamily="34" charset="0"/>
              </a:rPr>
              <a:t>Tjenesteorientering</a:t>
            </a:r>
          </a:p>
          <a:p>
            <a:pPr marL="342900" indent="-342900">
              <a:buFont typeface="+mj-lt"/>
              <a:buAutoNum type="arabicPeriod"/>
            </a:pPr>
            <a:r>
              <a:rPr lang="nb-NO">
                <a:latin typeface="Calibri Light" panose="020F0302020204030204" pitchFamily="34" charset="0"/>
                <a:cs typeface="Calibri Light" panose="020F0302020204030204" pitchFamily="34" charset="0"/>
              </a:rPr>
              <a:t>Interoperabilitet</a:t>
            </a:r>
          </a:p>
          <a:p>
            <a:pPr marL="342900" indent="-342900">
              <a:buFont typeface="+mj-lt"/>
              <a:buAutoNum type="arabicPeriod"/>
            </a:pPr>
            <a:r>
              <a:rPr lang="nb-NO">
                <a:latin typeface="Calibri Light" panose="020F0302020204030204" pitchFamily="34" charset="0"/>
                <a:cs typeface="Calibri Light" panose="020F0302020204030204" pitchFamily="34" charset="0"/>
              </a:rPr>
              <a:t>Tilgjengelighet</a:t>
            </a:r>
          </a:p>
          <a:p>
            <a:pPr marL="342900" indent="-342900">
              <a:buFont typeface="+mj-lt"/>
              <a:buAutoNum type="arabicPeriod"/>
            </a:pPr>
            <a:r>
              <a:rPr lang="nb-NO">
                <a:latin typeface="Calibri Light" panose="020F0302020204030204" pitchFamily="34" charset="0"/>
                <a:cs typeface="Calibri Light" panose="020F0302020204030204" pitchFamily="34" charset="0"/>
              </a:rPr>
              <a:t>Sikkerhet</a:t>
            </a:r>
          </a:p>
          <a:p>
            <a:pPr marL="342900" indent="-342900">
              <a:buFont typeface="+mj-lt"/>
              <a:buAutoNum type="arabicPeriod"/>
            </a:pPr>
            <a:r>
              <a:rPr lang="nb-NO">
                <a:latin typeface="Calibri Light" panose="020F0302020204030204" pitchFamily="34" charset="0"/>
                <a:cs typeface="Calibri Light" panose="020F0302020204030204" pitchFamily="34" charset="0"/>
              </a:rPr>
              <a:t>Åpenhet</a:t>
            </a:r>
          </a:p>
          <a:p>
            <a:pPr marL="342900" indent="-342900">
              <a:buFont typeface="+mj-lt"/>
              <a:buAutoNum type="arabicPeriod"/>
            </a:pPr>
            <a:r>
              <a:rPr lang="nb-NO">
                <a:latin typeface="Calibri Light" panose="020F0302020204030204" pitchFamily="34" charset="0"/>
                <a:cs typeface="Calibri Light" panose="020F0302020204030204" pitchFamily="34" charset="0"/>
              </a:rPr>
              <a:t>Fleksibilitet</a:t>
            </a:r>
          </a:p>
          <a:p>
            <a:pPr marL="342900" indent="-342900">
              <a:buFont typeface="+mj-lt"/>
              <a:buAutoNum type="arabicPeriod"/>
            </a:pPr>
            <a:r>
              <a:rPr lang="nb-NO" err="1">
                <a:latin typeface="Calibri Light" panose="020F0302020204030204" pitchFamily="34" charset="0"/>
                <a:cs typeface="Calibri Light" panose="020F0302020204030204" pitchFamily="34" charset="0"/>
              </a:rPr>
              <a:t>Skalerbarhet</a:t>
            </a:r>
            <a:endParaRPr lang="nb-NO">
              <a:latin typeface="Calibri Light" panose="020F0302020204030204" pitchFamily="34" charset="0"/>
              <a:cs typeface="Calibri Light" panose="020F0302020204030204" pitchFamily="34" charset="0"/>
            </a:endParaRPr>
          </a:p>
        </p:txBody>
      </p:sp>
      <p:sp>
        <p:nvSpPr>
          <p:cNvPr id="4" name="TekstSylinder 3">
            <a:extLst>
              <a:ext uri="{FF2B5EF4-FFF2-40B4-BE49-F238E27FC236}">
                <a16:creationId xmlns:a16="http://schemas.microsoft.com/office/drawing/2014/main" id="{E0C5E1EE-E1D2-26EE-525B-4006B4343B23}"/>
              </a:ext>
            </a:extLst>
          </p:cNvPr>
          <p:cNvSpPr txBox="1"/>
          <p:nvPr/>
        </p:nvSpPr>
        <p:spPr>
          <a:xfrm>
            <a:off x="491319" y="4245099"/>
            <a:ext cx="11502638" cy="1754326"/>
          </a:xfrm>
          <a:prstGeom prst="rect">
            <a:avLst/>
          </a:prstGeom>
          <a:noFill/>
        </p:spPr>
        <p:txBody>
          <a:bodyPr wrap="square" rtlCol="0">
            <a:spAutoFit/>
          </a:bodyPr>
          <a:lstStyle/>
          <a:p>
            <a:pPr marL="285750" indent="-285750">
              <a:buFont typeface="Arial" panose="020B0604020202020204" pitchFamily="34" charset="0"/>
              <a:buChar char="•"/>
            </a:pPr>
            <a:r>
              <a:rPr lang="nb-NO">
                <a:latin typeface="Calibri Light" panose="020F0302020204030204" pitchFamily="34" charset="0"/>
                <a:cs typeface="Calibri Light" panose="020F0302020204030204" pitchFamily="34" charset="0"/>
              </a:rPr>
              <a:t>Altså to forskjellige måter å tenke digitalisering og arkitektur på!</a:t>
            </a:r>
          </a:p>
          <a:p>
            <a:pPr marL="285750" indent="-285750">
              <a:buFont typeface="Arial" panose="020B0604020202020204" pitchFamily="34" charset="0"/>
              <a:buChar char="•"/>
            </a:pPr>
            <a:r>
              <a:rPr lang="nb-NO">
                <a:latin typeface="Calibri Light" panose="020F0302020204030204" pitchFamily="34" charset="0"/>
                <a:cs typeface="Calibri Light" panose="020F0302020204030204" pitchFamily="34" charset="0"/>
              </a:rPr>
              <a:t>IT-arkitekturprinsippene gjelder formelt sett ikke lenger, men har trolig fortsatt stor verdi ved utvikling av IT-systemer</a:t>
            </a:r>
          </a:p>
          <a:p>
            <a:pPr marL="285750" indent="-285750">
              <a:buFont typeface="Arial" panose="020B0604020202020204" pitchFamily="34" charset="0"/>
              <a:buChar char="•"/>
            </a:pPr>
            <a:r>
              <a:rPr lang="nb-NO">
                <a:latin typeface="Calibri Light" panose="020F0302020204030204" pitchFamily="34" charset="0"/>
                <a:cs typeface="Calibri Light" panose="020F0302020204030204" pitchFamily="34" charset="0"/>
              </a:rPr>
              <a:t>IT-arkitekturprinsippet om interoperabilitet er erstattet av </a:t>
            </a:r>
            <a:r>
              <a:rPr lang="nb-NO" b="0" i="0" u="sng">
                <a:solidFill>
                  <a:srgbClr val="BC3345"/>
                </a:solidFill>
                <a:effectLst/>
                <a:highlight>
                  <a:srgbClr val="FFFFFF"/>
                </a:highlight>
                <a:latin typeface="Calibri Light" panose="020F0302020204030204" pitchFamily="34" charset="0"/>
                <a:cs typeface="Calibri Light" panose="020F0302020204030204" pitchFamily="34" charset="0"/>
                <a:hlinkClick r:id="rId2"/>
              </a:rPr>
              <a:t>Norsk arkitekturrammeverk for samhandling</a:t>
            </a:r>
            <a:r>
              <a:rPr lang="nb-NO">
                <a:solidFill>
                  <a:srgbClr val="BC3345"/>
                </a:solidFill>
                <a:highlight>
                  <a:srgbClr val="FFFFFF"/>
                </a:highlight>
                <a:latin typeface="Calibri Light" panose="020F0302020204030204" pitchFamily="34" charset="0"/>
                <a:cs typeface="Calibri Light" panose="020F0302020204030204" pitchFamily="34" charset="0"/>
              </a:rPr>
              <a:t> </a:t>
            </a:r>
            <a:r>
              <a:rPr lang="nb-NO" sz="1400">
                <a:solidFill>
                  <a:srgbClr val="BC3345"/>
                </a:solidFill>
                <a:highlight>
                  <a:srgbClr val="FFFFFF"/>
                </a:highlight>
                <a:latin typeface="Calibri Light" panose="020F0302020204030204" pitchFamily="34" charset="0"/>
                <a:cs typeface="Calibri Light" panose="020F0302020204030204" pitchFamily="34" charset="0"/>
              </a:rPr>
              <a:t>(jf. forelesning 14.10)</a:t>
            </a:r>
            <a:endParaRPr lang="nb-NO" sz="1400" b="0" i="0">
              <a:solidFill>
                <a:srgbClr val="BC3345"/>
              </a:solidFill>
              <a:effectLst/>
              <a:highlight>
                <a:srgbClr val="FFFFFF"/>
              </a:highlight>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nb-NO">
                <a:latin typeface="Calibri Light" panose="020F0302020204030204" pitchFamily="34" charset="0"/>
                <a:cs typeface="Calibri Light" panose="020F0302020204030204" pitchFamily="34" charset="0"/>
              </a:rPr>
              <a:t>Virksomhetsarkitekturprinsippene er obligatoriske å bruke i Staten </a:t>
            </a:r>
            <a:r>
              <a:rPr lang="nb-NO" sz="1400">
                <a:latin typeface="Calibri Light" panose="020F0302020204030204" pitchFamily="34" charset="0"/>
                <a:cs typeface="Calibri Light" panose="020F0302020204030204" pitchFamily="34" charset="0"/>
              </a:rPr>
              <a:t>(jf. Digitaliseringsrundskrivet punkt 1.9)</a:t>
            </a:r>
            <a:r>
              <a:rPr lang="nb-NO">
                <a:latin typeface="Calibri Light" panose="020F0302020204030204" pitchFamily="34" charset="0"/>
                <a:cs typeface="Calibri Light" panose="020F0302020204030204" pitchFamily="34" charset="0"/>
              </a:rPr>
              <a:t>, og</a:t>
            </a:r>
          </a:p>
          <a:p>
            <a:r>
              <a:rPr lang="nb-NO">
                <a:latin typeface="Calibri Light" panose="020F0302020204030204" pitchFamily="34" charset="0"/>
                <a:cs typeface="Calibri Light" panose="020F0302020204030204" pitchFamily="34" charset="0"/>
              </a:rPr>
              <a:t>      anbefalt å bruke i kommunene</a:t>
            </a:r>
          </a:p>
          <a:p>
            <a:pPr marL="285750" indent="-285750">
              <a:buFont typeface="Arial" panose="020B0604020202020204" pitchFamily="34" charset="0"/>
              <a:buChar char="•"/>
            </a:pPr>
            <a:r>
              <a:rPr lang="nb-NO">
                <a:latin typeface="Calibri Light" panose="020F0302020204030204" pitchFamily="34" charset="0"/>
                <a:cs typeface="Calibri Light" panose="020F0302020204030204" pitchFamily="34" charset="0"/>
              </a:rPr>
              <a:t>Rammeverket for samhandling er anbefalt å bruke</a:t>
            </a:r>
          </a:p>
        </p:txBody>
      </p:sp>
      <p:sp>
        <p:nvSpPr>
          <p:cNvPr id="5" name="Tittel 4">
            <a:extLst>
              <a:ext uri="{FF2B5EF4-FFF2-40B4-BE49-F238E27FC236}">
                <a16:creationId xmlns:a16="http://schemas.microsoft.com/office/drawing/2014/main" id="{B149DC1C-A7B1-4E5E-5873-B78EEDE55F67}"/>
              </a:ext>
            </a:extLst>
          </p:cNvPr>
          <p:cNvSpPr>
            <a:spLocks noGrp="1"/>
          </p:cNvSpPr>
          <p:nvPr>
            <p:ph type="title"/>
          </p:nvPr>
        </p:nvSpPr>
        <p:spPr>
          <a:xfrm>
            <a:off x="703706" y="207535"/>
            <a:ext cx="10862481" cy="1325563"/>
          </a:xfrm>
        </p:spPr>
        <p:txBody>
          <a:bodyPr>
            <a:normAutofit/>
          </a:bodyPr>
          <a:lstStyle/>
          <a:p>
            <a:r>
              <a:rPr lang="nb-NO" sz="3200" b="1">
                <a:solidFill>
                  <a:srgbClr val="C00000"/>
                </a:solidFill>
                <a:latin typeface="Calibri Light" panose="020F0302020204030204" pitchFamily="34" charset="0"/>
                <a:cs typeface="Calibri Light" panose="020F0302020204030204" pitchFamily="34" charset="0"/>
              </a:rPr>
              <a:t>Sammenligning mellom IT- og virksomhetsarkitekturprinsippene</a:t>
            </a:r>
          </a:p>
        </p:txBody>
      </p:sp>
      <p:sp>
        <p:nvSpPr>
          <p:cNvPr id="6" name="Rektangel 5">
            <a:extLst>
              <a:ext uri="{FF2B5EF4-FFF2-40B4-BE49-F238E27FC236}">
                <a16:creationId xmlns:a16="http://schemas.microsoft.com/office/drawing/2014/main" id="{BA7EAFC7-D5B7-A5A6-3D59-FDC610BB25D3}"/>
              </a:ext>
            </a:extLst>
          </p:cNvPr>
          <p:cNvSpPr/>
          <p:nvPr/>
        </p:nvSpPr>
        <p:spPr>
          <a:xfrm>
            <a:off x="6569122" y="358141"/>
            <a:ext cx="5424835" cy="707886"/>
          </a:xfrm>
          <a:prstGeom prst="rect">
            <a:avLst/>
          </a:prstGeom>
          <a:noFill/>
        </p:spPr>
        <p:txBody>
          <a:bodyPr wrap="square" lIns="91440" tIns="45720" rIns="91440" bIns="45720">
            <a:spAutoFit/>
          </a:bodyPr>
          <a:lstStyle/>
          <a:p>
            <a:pPr algn="ctr"/>
            <a:r>
              <a:rPr lang="nb-NO" sz="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Dag sin forelesing 19/8</a:t>
            </a:r>
          </a:p>
        </p:txBody>
      </p:sp>
    </p:spTree>
    <p:extLst>
      <p:ext uri="{BB962C8B-B14F-4D97-AF65-F5344CB8AC3E}">
        <p14:creationId xmlns:p14="http://schemas.microsoft.com/office/powerpoint/2010/main" val="410245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3939AB-81F6-3C6B-95D6-D508EFA5B9B6}"/>
              </a:ext>
            </a:extLst>
          </p:cNvPr>
          <p:cNvSpPr>
            <a:spLocks noGrp="1"/>
          </p:cNvSpPr>
          <p:nvPr>
            <p:ph type="title"/>
          </p:nvPr>
        </p:nvSpPr>
        <p:spPr/>
        <p:txBody>
          <a:bodyPr/>
          <a:lstStyle/>
          <a:p>
            <a:r>
              <a:rPr lang="nb-NO"/>
              <a:t>Granularitet i regler påvirker databehovet</a:t>
            </a:r>
          </a:p>
        </p:txBody>
      </p:sp>
      <p:pic>
        <p:nvPicPr>
          <p:cNvPr id="9" name="Plassholder for innhold 8">
            <a:extLst>
              <a:ext uri="{FF2B5EF4-FFF2-40B4-BE49-F238E27FC236}">
                <a16:creationId xmlns:a16="http://schemas.microsoft.com/office/drawing/2014/main" id="{921F7176-B03D-8AB1-A77A-C542102A201C}"/>
              </a:ext>
            </a:extLst>
          </p:cNvPr>
          <p:cNvPicPr>
            <a:picLocks noGrp="1" noChangeAspect="1"/>
          </p:cNvPicPr>
          <p:nvPr>
            <p:ph sz="half" idx="1"/>
          </p:nvPr>
        </p:nvPicPr>
        <p:blipFill>
          <a:blip r:embed="rId2"/>
          <a:stretch>
            <a:fillRect/>
          </a:stretch>
        </p:blipFill>
        <p:spPr>
          <a:xfrm>
            <a:off x="428753" y="2090967"/>
            <a:ext cx="4368800" cy="3263900"/>
          </a:xfrm>
          <a:prstGeom prst="rect">
            <a:avLst/>
          </a:prstGeom>
        </p:spPr>
      </p:pic>
      <p:pic>
        <p:nvPicPr>
          <p:cNvPr id="16" name="Plassholder for innhold 15">
            <a:extLst>
              <a:ext uri="{FF2B5EF4-FFF2-40B4-BE49-F238E27FC236}">
                <a16:creationId xmlns:a16="http://schemas.microsoft.com/office/drawing/2014/main" id="{11D3EBEF-5E75-8DD1-FD23-1E4B8098B5E3}"/>
              </a:ext>
            </a:extLst>
          </p:cNvPr>
          <p:cNvPicPr>
            <a:picLocks noGrp="1" noChangeAspect="1"/>
          </p:cNvPicPr>
          <p:nvPr>
            <p:ph sz="half" idx="2"/>
          </p:nvPr>
        </p:nvPicPr>
        <p:blipFill>
          <a:blip r:embed="rId3"/>
          <a:stretch>
            <a:fillRect/>
          </a:stretch>
        </p:blipFill>
        <p:spPr>
          <a:xfrm>
            <a:off x="6646963" y="2324227"/>
            <a:ext cx="5181600" cy="2209545"/>
          </a:xfrm>
          <a:prstGeom prst="rect">
            <a:avLst/>
          </a:prstGeom>
        </p:spPr>
      </p:pic>
      <p:sp>
        <p:nvSpPr>
          <p:cNvPr id="18" name="Pil mot venstre og høyre 17">
            <a:extLst>
              <a:ext uri="{FF2B5EF4-FFF2-40B4-BE49-F238E27FC236}">
                <a16:creationId xmlns:a16="http://schemas.microsoft.com/office/drawing/2014/main" id="{6292E4F1-AA9D-3E2A-CF2F-8C8332911560}"/>
              </a:ext>
            </a:extLst>
          </p:cNvPr>
          <p:cNvSpPr/>
          <p:nvPr/>
        </p:nvSpPr>
        <p:spPr>
          <a:xfrm flipV="1">
            <a:off x="5114182" y="2939142"/>
            <a:ext cx="1216152" cy="48985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Sylinder 18">
            <a:extLst>
              <a:ext uri="{FF2B5EF4-FFF2-40B4-BE49-F238E27FC236}">
                <a16:creationId xmlns:a16="http://schemas.microsoft.com/office/drawing/2014/main" id="{80A694A6-F699-72E4-EE3D-78DB97C78772}"/>
              </a:ext>
            </a:extLst>
          </p:cNvPr>
          <p:cNvSpPr/>
          <p:nvPr/>
        </p:nvSpPr>
        <p:spPr>
          <a:xfrm>
            <a:off x="838200" y="5667924"/>
            <a:ext cx="2621903" cy="1042275"/>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Myndig/umyndig</a:t>
            </a:r>
          </a:p>
        </p:txBody>
      </p:sp>
      <p:sp>
        <p:nvSpPr>
          <p:cNvPr id="20" name="Sylinder 19">
            <a:extLst>
              <a:ext uri="{FF2B5EF4-FFF2-40B4-BE49-F238E27FC236}">
                <a16:creationId xmlns:a16="http://schemas.microsoft.com/office/drawing/2014/main" id="{F9B07158-D143-084B-300B-FC8DFECA924C}"/>
              </a:ext>
            </a:extLst>
          </p:cNvPr>
          <p:cNvSpPr/>
          <p:nvPr/>
        </p:nvSpPr>
        <p:spPr>
          <a:xfrm>
            <a:off x="7926811" y="5667925"/>
            <a:ext cx="2621903" cy="1042275"/>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a:t>
            </a:r>
          </a:p>
        </p:txBody>
      </p:sp>
    </p:spTree>
    <p:extLst>
      <p:ext uri="{BB962C8B-B14F-4D97-AF65-F5344CB8AC3E}">
        <p14:creationId xmlns:p14="http://schemas.microsoft.com/office/powerpoint/2010/main" val="246883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tel 1">
            <a:extLst>
              <a:ext uri="{FF2B5EF4-FFF2-40B4-BE49-F238E27FC236}">
                <a16:creationId xmlns:a16="http://schemas.microsoft.com/office/drawing/2014/main" id="{8A7F8158-7C37-48B5-B70D-AD3571CDDA09}"/>
              </a:ext>
            </a:extLst>
          </p:cNvPr>
          <p:cNvSpPr>
            <a:spLocks noGrp="1"/>
          </p:cNvSpPr>
          <p:nvPr>
            <p:ph type="title"/>
          </p:nvPr>
        </p:nvSpPr>
        <p:spPr>
          <a:xfrm>
            <a:off x="603849" y="614890"/>
            <a:ext cx="9920378" cy="989801"/>
          </a:xfrm>
        </p:spPr>
        <p:txBody>
          <a:bodyPr vert="horz" lIns="91440" tIns="45720" rIns="91440" bIns="45720" rtlCol="0" anchor="ctr">
            <a:normAutofit/>
          </a:bodyPr>
          <a:lstStyle/>
          <a:p>
            <a:r>
              <a:rPr lang="en-US" sz="3600" err="1"/>
              <a:t>Hvor</a:t>
            </a:r>
            <a:r>
              <a:rPr lang="en-US" sz="3600"/>
              <a:t> er </a:t>
            </a:r>
            <a:r>
              <a:rPr lang="en-US" sz="3600" err="1"/>
              <a:t>reglene</a:t>
            </a:r>
            <a:r>
              <a:rPr lang="en-US" sz="3600"/>
              <a:t> </a:t>
            </a:r>
            <a:r>
              <a:rPr lang="en-US" sz="3600" err="1"/>
              <a:t>i</a:t>
            </a:r>
            <a:r>
              <a:rPr lang="en-US" sz="3600"/>
              <a:t> et </a:t>
            </a:r>
            <a:r>
              <a:rPr lang="en-US" sz="3600" err="1"/>
              <a:t>regelbasert</a:t>
            </a:r>
            <a:r>
              <a:rPr lang="en-US" sz="3600"/>
              <a:t> </a:t>
            </a:r>
            <a:r>
              <a:rPr lang="en-US" sz="3600" err="1"/>
              <a:t>datasystem</a:t>
            </a:r>
            <a:r>
              <a:rPr lang="en-US" sz="3600"/>
              <a:t>?</a:t>
            </a:r>
          </a:p>
        </p:txBody>
      </p:sp>
      <p:pic>
        <p:nvPicPr>
          <p:cNvPr id="5" name="Bilde 4">
            <a:extLst>
              <a:ext uri="{FF2B5EF4-FFF2-40B4-BE49-F238E27FC236}">
                <a16:creationId xmlns:a16="http://schemas.microsoft.com/office/drawing/2014/main" id="{51162ECF-BFAB-753A-71CF-95E0A5ADB235}"/>
              </a:ext>
            </a:extLst>
          </p:cNvPr>
          <p:cNvPicPr>
            <a:picLocks noChangeAspect="1"/>
          </p:cNvPicPr>
          <p:nvPr/>
        </p:nvPicPr>
        <p:blipFill>
          <a:blip r:embed="rId3"/>
          <a:stretch>
            <a:fillRect/>
          </a:stretch>
        </p:blipFill>
        <p:spPr>
          <a:xfrm>
            <a:off x="603849" y="1831329"/>
            <a:ext cx="5566915" cy="4411781"/>
          </a:xfrm>
          <a:prstGeom prst="rect">
            <a:avLst/>
          </a:prstGeom>
        </p:spPr>
      </p:pic>
      <p:pic>
        <p:nvPicPr>
          <p:cNvPr id="8" name="Picture 2">
            <a:extLst>
              <a:ext uri="{FF2B5EF4-FFF2-40B4-BE49-F238E27FC236}">
                <a16:creationId xmlns:a16="http://schemas.microsoft.com/office/drawing/2014/main" id="{638E30E4-8893-48CA-A2F9-ED0BD744615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488425" y="1831214"/>
            <a:ext cx="4795539" cy="4411896"/>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a:extLst>
              <a:ext uri="{FF2B5EF4-FFF2-40B4-BE49-F238E27FC236}">
                <a16:creationId xmlns:a16="http://schemas.microsoft.com/office/drawing/2014/main" id="{C5E56B8C-791A-4C0C-9AE6-27DF4EEE2307}"/>
              </a:ext>
            </a:extLst>
          </p:cNvPr>
          <p:cNvSpPr/>
          <p:nvPr/>
        </p:nvSpPr>
        <p:spPr>
          <a:xfrm>
            <a:off x="6488425" y="6395570"/>
            <a:ext cx="4795539" cy="309970"/>
          </a:xfrm>
          <a:prstGeom prst="rect">
            <a:avLst/>
          </a:prstGeom>
          <a:noFill/>
          <a:ln>
            <a:noFill/>
          </a:ln>
        </p:spPr>
        <p:txBody>
          <a:bodyPr wrap="square">
            <a:noAutofit/>
          </a:bodyPr>
          <a:lstStyle/>
          <a:p>
            <a:pPr algn="ctr">
              <a:spcAft>
                <a:spcPts val="600"/>
              </a:spcAft>
            </a:pPr>
            <a:r>
              <a:rPr lang="nb-NO" sz="800"/>
              <a:t>https://no.wikipedia.org/wiki/Fil:Datasystem_oversikt_norwegian.png</a:t>
            </a:r>
          </a:p>
        </p:txBody>
      </p:sp>
    </p:spTree>
    <p:extLst>
      <p:ext uri="{BB962C8B-B14F-4D97-AF65-F5344CB8AC3E}">
        <p14:creationId xmlns:p14="http://schemas.microsoft.com/office/powerpoint/2010/main" val="2460772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0048C22C-AACA-4B28-8F77-6E48E8B9662A}"/>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Formalisert fødselsnummer med metadata</a:t>
            </a:r>
          </a:p>
        </p:txBody>
      </p:sp>
      <p:sp>
        <p:nvSpPr>
          <p:cNvPr id="33" name="Content Placeholder 23">
            <a:extLst>
              <a:ext uri="{FF2B5EF4-FFF2-40B4-BE49-F238E27FC236}">
                <a16:creationId xmlns:a16="http://schemas.microsoft.com/office/drawing/2014/main" id="{B909B306-6E6E-46E8-E117-0859E12569E4}"/>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r>
              <a:rPr lang="en-US" sz="2000" kern="1200" dirty="0" err="1">
                <a:solidFill>
                  <a:srgbClr val="FFFFFF"/>
                </a:solidFill>
                <a:latin typeface="+mn-lt"/>
                <a:ea typeface="+mn-ea"/>
                <a:cs typeface="+mn-cs"/>
              </a:rPr>
              <a:t>Formalisering</a:t>
            </a:r>
            <a:r>
              <a:rPr lang="en-US" sz="2000" kern="1200" dirty="0">
                <a:solidFill>
                  <a:srgbClr val="FFFFFF"/>
                </a:solidFill>
                <a:latin typeface="+mn-lt"/>
                <a:ea typeface="+mn-ea"/>
                <a:cs typeface="+mn-cs"/>
              </a:rPr>
              <a:t> = </a:t>
            </a:r>
            <a:r>
              <a:rPr lang="en-US" sz="2000" kern="1200" dirty="0" err="1">
                <a:solidFill>
                  <a:srgbClr val="FFFFFF"/>
                </a:solidFill>
                <a:latin typeface="+mn-lt"/>
                <a:ea typeface="+mn-ea"/>
                <a:cs typeface="+mn-cs"/>
              </a:rPr>
              <a:t>regler</a:t>
            </a:r>
            <a:r>
              <a:rPr lang="en-US" sz="2000" kern="1200" dirty="0">
                <a:solidFill>
                  <a:srgbClr val="FFFFFF"/>
                </a:solidFill>
                <a:latin typeface="+mn-lt"/>
                <a:ea typeface="+mn-ea"/>
                <a:cs typeface="+mn-cs"/>
              </a:rPr>
              <a:t> </a:t>
            </a:r>
          </a:p>
        </p:txBody>
      </p:sp>
      <p:pic>
        <p:nvPicPr>
          <p:cNvPr id="4" name="Picture 2" descr="File:Personnummer1.jpg">
            <a:extLst>
              <a:ext uri="{FF2B5EF4-FFF2-40B4-BE49-F238E27FC236}">
                <a16:creationId xmlns:a16="http://schemas.microsoft.com/office/drawing/2014/main" id="{51756906-ACDF-438A-847A-9B0300C69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22" r="15223" b="1"/>
          <a:stretch/>
        </p:blipFill>
        <p:spPr bwMode="auto">
          <a:xfrm>
            <a:off x="4502428" y="585166"/>
            <a:ext cx="7225748" cy="568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523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l: høyre 7">
            <a:extLst>
              <a:ext uri="{FF2B5EF4-FFF2-40B4-BE49-F238E27FC236}">
                <a16:creationId xmlns:a16="http://schemas.microsoft.com/office/drawing/2014/main" id="{14443D51-0EBE-4393-9411-6258BAE1AE1F}"/>
              </a:ext>
            </a:extLst>
          </p:cNvPr>
          <p:cNvSpPr/>
          <p:nvPr/>
        </p:nvSpPr>
        <p:spPr>
          <a:xfrm>
            <a:off x="2476346" y="2270812"/>
            <a:ext cx="7646705" cy="1037035"/>
          </a:xfrm>
          <a:prstGeom prst="rightArrow">
            <a:avLst>
              <a:gd name="adj1" fmla="val 91120"/>
              <a:gd name="adj2" fmla="val 131680"/>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0FE72EE6-A3FC-4807-B722-074A7584A49B}"/>
              </a:ext>
            </a:extLst>
          </p:cNvPr>
          <p:cNvSpPr>
            <a:spLocks noGrp="1"/>
          </p:cNvSpPr>
          <p:nvPr>
            <p:ph type="title"/>
          </p:nvPr>
        </p:nvSpPr>
        <p:spPr>
          <a:xfrm>
            <a:off x="152440" y="334239"/>
            <a:ext cx="11887120" cy="684541"/>
          </a:xfrm>
        </p:spPr>
        <p:txBody>
          <a:bodyPr>
            <a:normAutofit/>
          </a:bodyPr>
          <a:lstStyle/>
          <a:p>
            <a:r>
              <a:rPr lang="nb-NO" sz="3200"/>
              <a:t>Et lite eksempel på en automatisert rettslig beslutningsprosess</a:t>
            </a:r>
          </a:p>
        </p:txBody>
      </p:sp>
      <p:sp>
        <p:nvSpPr>
          <p:cNvPr id="12" name="AutoShape 19">
            <a:extLst>
              <a:ext uri="{FF2B5EF4-FFF2-40B4-BE49-F238E27FC236}">
                <a16:creationId xmlns:a16="http://schemas.microsoft.com/office/drawing/2014/main" id="{1147B8EA-9A09-485C-9D1D-0FBE734C34D3}"/>
              </a:ext>
            </a:extLst>
          </p:cNvPr>
          <p:cNvSpPr>
            <a:spLocks noChangeArrowheads="1"/>
          </p:cNvSpPr>
          <p:nvPr/>
        </p:nvSpPr>
        <p:spPr bwMode="auto">
          <a:xfrm>
            <a:off x="152440" y="1135076"/>
            <a:ext cx="2708063" cy="307777"/>
          </a:xfrm>
          <a:prstGeom prst="wedgeRectCallout">
            <a:avLst>
              <a:gd name="adj1" fmla="val -21857"/>
              <a:gd name="adj2" fmla="val 104507"/>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a:ln>
                  <a:noFill/>
                </a:ln>
                <a:solidFill>
                  <a:prstClr val="black"/>
                </a:solidFill>
                <a:effectLst/>
                <a:uLnTx/>
                <a:uFillTx/>
                <a:latin typeface="Abadi" panose="020B0604020104020204" pitchFamily="34" charset="0"/>
                <a:ea typeface="+mn-ea"/>
                <a:cs typeface="+mn-cs"/>
              </a:rPr>
              <a:t>Uriktige data = uriktige vedtak</a:t>
            </a:r>
          </a:p>
        </p:txBody>
      </p:sp>
      <p:sp>
        <p:nvSpPr>
          <p:cNvPr id="13" name="AutoShape 20">
            <a:extLst>
              <a:ext uri="{FF2B5EF4-FFF2-40B4-BE49-F238E27FC236}">
                <a16:creationId xmlns:a16="http://schemas.microsoft.com/office/drawing/2014/main" id="{78EB727D-A5B6-4457-87DE-4E536B51B427}"/>
              </a:ext>
            </a:extLst>
          </p:cNvPr>
          <p:cNvSpPr>
            <a:spLocks noChangeArrowheads="1"/>
          </p:cNvSpPr>
          <p:nvPr/>
        </p:nvSpPr>
        <p:spPr bwMode="auto">
          <a:xfrm>
            <a:off x="2919450" y="1135076"/>
            <a:ext cx="7203601" cy="307777"/>
          </a:xfrm>
          <a:prstGeom prst="wedgeRectCallout">
            <a:avLst>
              <a:gd name="adj1" fmla="val 21494"/>
              <a:gd name="adj2" fmla="val 120778"/>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a:ln>
                  <a:noFill/>
                </a:ln>
                <a:solidFill>
                  <a:prstClr val="black"/>
                </a:solidFill>
                <a:effectLst/>
                <a:uLnTx/>
                <a:uFillTx/>
                <a:latin typeface="Abadi" panose="020B0604020104020204" pitchFamily="34" charset="0"/>
                <a:ea typeface="+mn-ea"/>
                <a:cs typeface="+mn-cs"/>
              </a:rPr>
              <a:t>Uriktige operasjoner = uriktige vedtak</a:t>
            </a:r>
          </a:p>
        </p:txBody>
      </p:sp>
      <p:sp>
        <p:nvSpPr>
          <p:cNvPr id="22" name="TekstSylinder 21">
            <a:extLst>
              <a:ext uri="{FF2B5EF4-FFF2-40B4-BE49-F238E27FC236}">
                <a16:creationId xmlns:a16="http://schemas.microsoft.com/office/drawing/2014/main" id="{7D746C82-278F-4922-A2BF-214DD5AD55A8}"/>
              </a:ext>
            </a:extLst>
          </p:cNvPr>
          <p:cNvSpPr txBox="1"/>
          <p:nvPr/>
        </p:nvSpPr>
        <p:spPr>
          <a:xfrm>
            <a:off x="2945772" y="2412874"/>
            <a:ext cx="5812104" cy="338554"/>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nb-NO"/>
            </a:defPPr>
            <a:lvl1pPr>
              <a:defRPr sz="16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«Faste opplysninger»</a:t>
            </a:r>
          </a:p>
        </p:txBody>
      </p:sp>
      <p:sp>
        <p:nvSpPr>
          <p:cNvPr id="23" name="TekstSylinder 22">
            <a:extLst>
              <a:ext uri="{FF2B5EF4-FFF2-40B4-BE49-F238E27FC236}">
                <a16:creationId xmlns:a16="http://schemas.microsoft.com/office/drawing/2014/main" id="{B73B5818-3B78-4DE4-B34E-8F37D59B0157}"/>
              </a:ext>
            </a:extLst>
          </p:cNvPr>
          <p:cNvSpPr txBox="1"/>
          <p:nvPr/>
        </p:nvSpPr>
        <p:spPr>
          <a:xfrm>
            <a:off x="2938843" y="2819685"/>
            <a:ext cx="5812104" cy="338554"/>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Opplysning som det utføres operasjoner på</a:t>
            </a:r>
          </a:p>
        </p:txBody>
      </p:sp>
      <p:sp>
        <p:nvSpPr>
          <p:cNvPr id="30" name="Magnetplate 29">
            <a:extLst>
              <a:ext uri="{FF2B5EF4-FFF2-40B4-BE49-F238E27FC236}">
                <a16:creationId xmlns:a16="http://schemas.microsoft.com/office/drawing/2014/main" id="{B154CFB7-5D4B-4C21-82D3-F8635B197783}"/>
              </a:ext>
            </a:extLst>
          </p:cNvPr>
          <p:cNvSpPr/>
          <p:nvPr/>
        </p:nvSpPr>
        <p:spPr>
          <a:xfrm>
            <a:off x="648177" y="1772639"/>
            <a:ext cx="1614894" cy="1831489"/>
          </a:xfrm>
          <a:prstGeom prst="flowChartMagneticDisk">
            <a:avLst/>
          </a:prstGeom>
          <a:solidFill>
            <a:schemeClr val="accent6">
              <a:lumMod val="20000"/>
              <a:lumOff val="80000"/>
            </a:schemeClr>
          </a:solidFill>
          <a:ln>
            <a:solidFill>
              <a:schemeClr val="accent6">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Relevante opplysninger</a:t>
            </a:r>
          </a:p>
        </p:txBody>
      </p:sp>
      <p:sp>
        <p:nvSpPr>
          <p:cNvPr id="51" name="TekstSylinder 50">
            <a:extLst>
              <a:ext uri="{FF2B5EF4-FFF2-40B4-BE49-F238E27FC236}">
                <a16:creationId xmlns:a16="http://schemas.microsoft.com/office/drawing/2014/main" id="{F8A4FD63-824B-4A12-93CC-82EF9F1AD726}"/>
              </a:ext>
            </a:extLst>
          </p:cNvPr>
          <p:cNvSpPr txBox="1"/>
          <p:nvPr/>
        </p:nvSpPr>
        <p:spPr>
          <a:xfrm>
            <a:off x="2929146" y="5584123"/>
            <a:ext cx="3587486" cy="246221"/>
          </a:xfrm>
          <a:prstGeom prst="rect">
            <a:avLst/>
          </a:prstGeom>
          <a:solidFill>
            <a:schemeClr val="accent1">
              <a:lumMod val="20000"/>
              <a:lumOff val="80000"/>
            </a:schemeClr>
          </a:solidFill>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defPPr>
              <a:defRPr lang="nb-NO"/>
            </a:defPPr>
            <a:lvl1pPr marR="0" lvl="0" indent="0" eaLnBrk="0" fontAlgn="base" hangingPunct="0">
              <a:lnSpc>
                <a:spcPct val="100000"/>
              </a:lnSpc>
              <a:spcBef>
                <a:spcPct val="0"/>
              </a:spcBef>
              <a:spcAft>
                <a:spcPct val="0"/>
              </a:spcAft>
              <a:buClrTx/>
              <a:buSzTx/>
              <a:buFontTx/>
              <a:buNone/>
              <a:tabLst/>
              <a:defRPr kumimoji="0" sz="1000" b="1" i="0" u="none" strike="noStrike" cap="none" normalizeH="0" baseline="0">
                <a:ln>
                  <a:noFill/>
                </a:ln>
                <a:solidFill>
                  <a:srgbClr val="000080"/>
                </a:solidFill>
                <a:effectLst/>
                <a:latin typeface="Source Code Pro"/>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1000" b="0" i="0" u="none" strike="noStrike" kern="1200" cap="none" spc="0" normalizeH="0" baseline="0" noProof="0">
                <a:ln>
                  <a:noFill/>
                </a:ln>
                <a:solidFill>
                  <a:prstClr val="black"/>
                </a:solidFill>
                <a:effectLst/>
                <a:uLnTx/>
                <a:uFillTx/>
                <a:latin typeface="Source Code Pro"/>
                <a:ea typeface="+mn-ea"/>
                <a:cs typeface="+mn-cs"/>
              </a:rPr>
              <a:t>Aritmetiske: + | - | / | * |</a:t>
            </a:r>
            <a:endParaRPr kumimoji="0" lang="nb-NO" altLang="nb-NO" sz="1000" b="0" i="0" u="none" strike="noStrike" kern="1200" cap="none" spc="0" normalizeH="0" baseline="0" noProof="0">
              <a:ln>
                <a:noFill/>
              </a:ln>
              <a:solidFill>
                <a:prstClr val="black"/>
              </a:solidFill>
              <a:effectLst/>
              <a:uLnTx/>
              <a:uFillTx/>
              <a:latin typeface="Source Code Pro"/>
              <a:ea typeface="+mn-ea"/>
              <a:cs typeface="+mn-cs"/>
              <a:sym typeface="Symbol" panose="05050102010706020507" pitchFamily="18" charset="2"/>
            </a:endParaRPr>
          </a:p>
        </p:txBody>
      </p:sp>
      <p:cxnSp>
        <p:nvCxnSpPr>
          <p:cNvPr id="35" name="Rett pilkobling 34">
            <a:extLst>
              <a:ext uri="{FF2B5EF4-FFF2-40B4-BE49-F238E27FC236}">
                <a16:creationId xmlns:a16="http://schemas.microsoft.com/office/drawing/2014/main" id="{CFCFCCCF-84BF-49C3-9F30-7DA4AD2D0513}"/>
              </a:ext>
            </a:extLst>
          </p:cNvPr>
          <p:cNvCxnSpPr>
            <a:cxnSpLocks/>
            <a:stCxn id="115" idx="0"/>
            <a:endCxn id="30" idx="3"/>
          </p:cNvCxnSpPr>
          <p:nvPr/>
        </p:nvCxnSpPr>
        <p:spPr>
          <a:xfrm flipV="1">
            <a:off x="1455624" y="3604128"/>
            <a:ext cx="0" cy="105100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82" name="Rektangel 81">
            <a:extLst>
              <a:ext uri="{FF2B5EF4-FFF2-40B4-BE49-F238E27FC236}">
                <a16:creationId xmlns:a16="http://schemas.microsoft.com/office/drawing/2014/main" id="{ED28BD38-1BBF-41D6-8347-B973477A9242}"/>
              </a:ext>
            </a:extLst>
          </p:cNvPr>
          <p:cNvSpPr/>
          <p:nvPr/>
        </p:nvSpPr>
        <p:spPr>
          <a:xfrm>
            <a:off x="10181997" y="1775843"/>
            <a:ext cx="1876955" cy="1532004"/>
          </a:xfrm>
          <a:prstGeom prst="rect">
            <a:avLst/>
          </a:prstGeom>
          <a:ln/>
        </p:spPr>
        <p:style>
          <a:lnRef idx="2">
            <a:schemeClr val="accent2"/>
          </a:lnRef>
          <a:fillRef idx="1">
            <a:schemeClr val="lt1"/>
          </a:fillRef>
          <a:effectRef idx="0">
            <a:schemeClr val="accent2"/>
          </a:effectRef>
          <a:fontRef idx="minor">
            <a:schemeClr val="dk1"/>
          </a:fontRef>
        </p:style>
        <p:txBody>
          <a:bodyPr wrap="square" lIns="144000" tIns="72000" rIns="144000" bIns="7200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Til Peder Ås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 010101 12345</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Du har fått innvilget kontantstøtte for ditt barn Peder Ås Jr.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Hilsen Datamaskinen</a:t>
            </a:r>
          </a:p>
        </p:txBody>
      </p:sp>
      <p:sp>
        <p:nvSpPr>
          <p:cNvPr id="93" name="TekstSylinder 92">
            <a:extLst>
              <a:ext uri="{FF2B5EF4-FFF2-40B4-BE49-F238E27FC236}">
                <a16:creationId xmlns:a16="http://schemas.microsoft.com/office/drawing/2014/main" id="{EB38AB7C-2213-4286-BE83-ECB3283786CB}"/>
              </a:ext>
            </a:extLst>
          </p:cNvPr>
          <p:cNvSpPr txBox="1"/>
          <p:nvPr/>
        </p:nvSpPr>
        <p:spPr>
          <a:xfrm>
            <a:off x="6535566" y="5584122"/>
            <a:ext cx="3587485" cy="246221"/>
          </a:xfrm>
          <a:prstGeom prst="rect">
            <a:avLst/>
          </a:prstGeom>
          <a:solidFill>
            <a:schemeClr val="accent1">
              <a:lumMod val="20000"/>
              <a:lumOff val="80000"/>
            </a:schemeClr>
          </a:solidFill>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defPPr>
              <a:defRPr lang="nb-NO"/>
            </a:defPPr>
            <a:lvl1pPr marR="0" lvl="0" indent="0" eaLnBrk="0" fontAlgn="base" hangingPunct="0">
              <a:lnSpc>
                <a:spcPct val="100000"/>
              </a:lnSpc>
              <a:spcBef>
                <a:spcPct val="0"/>
              </a:spcBef>
              <a:spcAft>
                <a:spcPct val="0"/>
              </a:spcAft>
              <a:buClrTx/>
              <a:buSzTx/>
              <a:buFontTx/>
              <a:buNone/>
              <a:tabLst/>
              <a:defRPr kumimoji="0" sz="1000" b="1" i="0" u="none" strike="noStrike" cap="none" normalizeH="0" baseline="0">
                <a:ln>
                  <a:noFill/>
                </a:ln>
                <a:solidFill>
                  <a:srgbClr val="000080"/>
                </a:solidFill>
                <a:effectLst/>
                <a:latin typeface="Source Code Pro"/>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1000" b="0" i="0" u="none" strike="noStrike" kern="1200" cap="none" spc="0" normalizeH="0" baseline="0" noProof="0">
                <a:ln>
                  <a:noFill/>
                </a:ln>
                <a:solidFill>
                  <a:prstClr val="black"/>
                </a:solidFill>
                <a:effectLst/>
                <a:uLnTx/>
                <a:uFillTx/>
                <a:latin typeface="Source Code Pro"/>
                <a:ea typeface="+mn-ea"/>
                <a:cs typeface="+mn-cs"/>
              </a:rPr>
              <a:t>Logiske: </a:t>
            </a:r>
            <a:r>
              <a:rPr kumimoji="0" lang="nb-NO" sz="1000" b="0" i="0" u="none" strike="noStrike" kern="1200" cap="none" spc="0" normalizeH="0" baseline="0" noProof="0" err="1">
                <a:ln>
                  <a:noFill/>
                </a:ln>
                <a:solidFill>
                  <a:prstClr val="black"/>
                </a:solidFill>
                <a:effectLst/>
                <a:uLnTx/>
                <a:uFillTx/>
                <a:latin typeface="Source Code Pro"/>
                <a:ea typeface="+mn-ea"/>
                <a:cs typeface="+mn-cs"/>
              </a:rPr>
              <a:t>if</a:t>
            </a:r>
            <a:r>
              <a:rPr kumimoji="0" lang="nb-NO" sz="1000" b="0" i="0" u="none" strike="noStrike" kern="1200" cap="none" spc="0" normalizeH="0" baseline="0" noProof="0">
                <a:ln>
                  <a:noFill/>
                </a:ln>
                <a:solidFill>
                  <a:prstClr val="black"/>
                </a:solidFill>
                <a:effectLst/>
                <a:uLnTx/>
                <a:uFillTx/>
                <a:latin typeface="Source Code Pro"/>
                <a:ea typeface="+mn-ea"/>
                <a:cs typeface="+mn-cs"/>
              </a:rPr>
              <a:t> | </a:t>
            </a:r>
            <a:r>
              <a:rPr kumimoji="0" lang="nb-NO" sz="1000" b="0" i="0" u="none" strike="noStrike" kern="1200" cap="none" spc="0" normalizeH="0" baseline="0" noProof="0" err="1">
                <a:ln>
                  <a:noFill/>
                </a:ln>
                <a:solidFill>
                  <a:prstClr val="black"/>
                </a:solidFill>
                <a:effectLst/>
                <a:uLnTx/>
                <a:uFillTx/>
                <a:latin typeface="Source Code Pro"/>
                <a:ea typeface="+mn-ea"/>
                <a:cs typeface="+mn-cs"/>
              </a:rPr>
              <a:t>else</a:t>
            </a:r>
            <a:r>
              <a:rPr kumimoji="0" lang="nb-NO" sz="1000" b="0" i="0" u="none" strike="noStrike" kern="1200" cap="none" spc="0" normalizeH="0" baseline="0" noProof="0">
                <a:ln>
                  <a:noFill/>
                </a:ln>
                <a:solidFill>
                  <a:prstClr val="black"/>
                </a:solidFill>
                <a:effectLst/>
                <a:uLnTx/>
                <a:uFillTx/>
                <a:latin typeface="Source Code Pro"/>
                <a:ea typeface="+mn-ea"/>
                <a:cs typeface="+mn-cs"/>
              </a:rPr>
              <a:t> | and | or | …</a:t>
            </a:r>
            <a:endParaRPr kumimoji="0" lang="nb-NO" altLang="nb-NO" sz="1000" b="0" i="0" u="none" strike="noStrike" kern="1200" cap="none" spc="0" normalizeH="0" baseline="0" noProof="0">
              <a:ln>
                <a:noFill/>
              </a:ln>
              <a:solidFill>
                <a:prstClr val="black"/>
              </a:solidFill>
              <a:effectLst/>
              <a:uLnTx/>
              <a:uFillTx/>
              <a:latin typeface="Source Code Pro"/>
              <a:ea typeface="+mn-ea"/>
              <a:cs typeface="+mn-cs"/>
              <a:sym typeface="Symbol" panose="05050102010706020507" pitchFamily="18" charset="2"/>
            </a:endParaRPr>
          </a:p>
        </p:txBody>
      </p:sp>
      <p:sp>
        <p:nvSpPr>
          <p:cNvPr id="98" name="Rectangle 6">
            <a:extLst>
              <a:ext uri="{FF2B5EF4-FFF2-40B4-BE49-F238E27FC236}">
                <a16:creationId xmlns:a16="http://schemas.microsoft.com/office/drawing/2014/main" id="{B47BB54E-B55F-49FA-9845-3F7E7620892B}"/>
              </a:ext>
            </a:extLst>
          </p:cNvPr>
          <p:cNvSpPr>
            <a:spLocks noChangeArrowheads="1"/>
          </p:cNvSpPr>
          <p:nvPr/>
        </p:nvSpPr>
        <p:spPr bwMode="auto">
          <a:xfrm>
            <a:off x="2938843" y="1775843"/>
            <a:ext cx="7184208" cy="400110"/>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def</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hent_faste_opplysninger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return</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identifikator, navn, barn</a:t>
            </a:r>
            <a:endParaRPr kumimoji="0" lang="nb-NO" altLang="nb-NO"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3" name="AutoShape 19">
            <a:extLst>
              <a:ext uri="{FF2B5EF4-FFF2-40B4-BE49-F238E27FC236}">
                <a16:creationId xmlns:a16="http://schemas.microsoft.com/office/drawing/2014/main" id="{D79253F4-7D6D-4A2C-A89C-63A8DB95E228}"/>
              </a:ext>
            </a:extLst>
          </p:cNvPr>
          <p:cNvSpPr>
            <a:spLocks noChangeArrowheads="1"/>
          </p:cNvSpPr>
          <p:nvPr/>
        </p:nvSpPr>
        <p:spPr bwMode="auto">
          <a:xfrm>
            <a:off x="10181997" y="1135076"/>
            <a:ext cx="1876955" cy="307777"/>
          </a:xfrm>
          <a:prstGeom prst="wedgeRectCallout">
            <a:avLst>
              <a:gd name="adj1" fmla="val -21857"/>
              <a:gd name="adj2" fmla="val 10450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a:ln>
                  <a:noFill/>
                </a:ln>
                <a:solidFill>
                  <a:prstClr val="black"/>
                </a:solidFill>
                <a:effectLst/>
                <a:uLnTx/>
                <a:uFillTx/>
                <a:latin typeface="Abadi" panose="020B0604020104020204" pitchFamily="34" charset="0"/>
                <a:ea typeface="+mn-ea"/>
                <a:cs typeface="+mn-cs"/>
              </a:rPr>
              <a:t>Vedtak</a:t>
            </a:r>
          </a:p>
        </p:txBody>
      </p:sp>
      <p:sp>
        <p:nvSpPr>
          <p:cNvPr id="115" name="Rectangle 10">
            <a:extLst>
              <a:ext uri="{FF2B5EF4-FFF2-40B4-BE49-F238E27FC236}">
                <a16:creationId xmlns:a16="http://schemas.microsoft.com/office/drawing/2014/main" id="{3A360995-A020-47DA-83B4-EC4B7F6BEA5B}"/>
              </a:ext>
            </a:extLst>
          </p:cNvPr>
          <p:cNvSpPr>
            <a:spLocks noChangeArrowheads="1"/>
          </p:cNvSpPr>
          <p:nvPr/>
        </p:nvSpPr>
        <p:spPr bwMode="auto">
          <a:xfrm>
            <a:off x="30292" y="4655135"/>
            <a:ext cx="2850663" cy="861774"/>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INSERT INTO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Tabell (identifikator, navn, barn,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bruker_barnehageplass</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rolle)</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VALUES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r>
              <a:rPr kumimoji="0" lang="nb-NO" altLang="nb-NO" sz="1000" b="1" i="0" u="none" strike="noStrike" kern="1200" cap="none" spc="0" normalizeH="0" baseline="0" noProof="0">
                <a:ln>
                  <a:noFill/>
                </a:ln>
                <a:solidFill>
                  <a:srgbClr val="008000"/>
                </a:solidFill>
                <a:effectLst/>
                <a:uLnTx/>
                <a:uFillTx/>
                <a:latin typeface="Source Code Pro"/>
                <a:ea typeface="+mn-ea"/>
                <a:cs typeface="+mn-cs"/>
              </a:rPr>
              <a:t>'010101 12345'</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8000"/>
                </a:solidFill>
                <a:effectLst/>
                <a:uLnTx/>
                <a:uFillTx/>
                <a:latin typeface="Source Code Pro"/>
                <a:ea typeface="+mn-ea"/>
                <a:cs typeface="+mn-cs"/>
              </a:rPr>
              <a:t>'Peder Ås'</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8000"/>
                </a:solidFill>
                <a:effectLst/>
                <a:uLnTx/>
                <a:uFillTx/>
                <a:latin typeface="Source Code Pro"/>
                <a:ea typeface="+mn-ea"/>
                <a:cs typeface="+mn-cs"/>
              </a:rPr>
              <a:t>'Peder Ås Jr.'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FF"/>
                </a:solidFill>
                <a:effectLst/>
                <a:uLnTx/>
                <a:uFillTx/>
                <a:latin typeface="Source Code Pro"/>
                <a:ea typeface="+mn-ea"/>
                <a:cs typeface="+mn-cs"/>
              </a:rPr>
              <a:t>2</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FALSE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8000"/>
                </a:solidFill>
                <a:effectLst/>
                <a:uLnTx/>
                <a:uFillTx/>
                <a:latin typeface="Source Code Pro"/>
                <a:ea typeface="+mn-ea"/>
                <a:cs typeface="+mn-cs"/>
              </a:rPr>
              <a:t>'Far'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endParaRPr kumimoji="0" lang="nb-NO" altLang="nb-NO"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Rektangel 116">
            <a:extLst>
              <a:ext uri="{FF2B5EF4-FFF2-40B4-BE49-F238E27FC236}">
                <a16:creationId xmlns:a16="http://schemas.microsoft.com/office/drawing/2014/main" id="{365940F3-D1F1-42E4-A22E-FEA2EF12FC5A}"/>
              </a:ext>
            </a:extLst>
          </p:cNvPr>
          <p:cNvSpPr/>
          <p:nvPr/>
        </p:nvSpPr>
        <p:spPr>
          <a:xfrm>
            <a:off x="10181997" y="3425377"/>
            <a:ext cx="1876955" cy="1696665"/>
          </a:xfrm>
          <a:prstGeom prst="rect">
            <a:avLst/>
          </a:prstGeom>
          <a:ln/>
        </p:spPr>
        <p:style>
          <a:lnRef idx="2">
            <a:schemeClr val="accent2"/>
          </a:lnRef>
          <a:fillRef idx="1">
            <a:schemeClr val="lt1"/>
          </a:fillRef>
          <a:effectRef idx="0">
            <a:schemeClr val="accent2"/>
          </a:effectRef>
          <a:fontRef idx="minor">
            <a:schemeClr val="dk1"/>
          </a:fontRef>
        </p:style>
        <p:txBody>
          <a:bodyPr wrap="square" lIns="144000" tIns="72000" rIns="144000" bIns="7200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Til Peder Ås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 010101 12345</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Du har ikke rett på kontantstøtte fordi du bruker barnehageplass for Peder Ås Jr.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Hilsen Datamaskinen</a:t>
            </a:r>
          </a:p>
        </p:txBody>
      </p:sp>
      <p:pic>
        <p:nvPicPr>
          <p:cNvPr id="6" name="Grafikk 5" descr="Trist ansikt uten fyll">
            <a:extLst>
              <a:ext uri="{FF2B5EF4-FFF2-40B4-BE49-F238E27FC236}">
                <a16:creationId xmlns:a16="http://schemas.microsoft.com/office/drawing/2014/main" id="{E31CBE7F-92A2-48AC-AAC2-4068F7C52E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66175" y="3498167"/>
            <a:ext cx="360000" cy="360000"/>
          </a:xfrm>
          <a:prstGeom prst="rect">
            <a:avLst/>
          </a:prstGeom>
        </p:spPr>
      </p:pic>
      <p:pic>
        <p:nvPicPr>
          <p:cNvPr id="33" name="Grafikk 32" descr="Smilende ansikt uten fyll">
            <a:extLst>
              <a:ext uri="{FF2B5EF4-FFF2-40B4-BE49-F238E27FC236}">
                <a16:creationId xmlns:a16="http://schemas.microsoft.com/office/drawing/2014/main" id="{A6DD06D7-DE22-4C5F-A384-E6F9CD9A19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85568" y="1819075"/>
            <a:ext cx="360000" cy="360000"/>
          </a:xfrm>
          <a:prstGeom prst="rect">
            <a:avLst/>
          </a:prstGeom>
        </p:spPr>
      </p:pic>
      <p:sp>
        <p:nvSpPr>
          <p:cNvPr id="18" name="Rectangle 1">
            <a:extLst>
              <a:ext uri="{FF2B5EF4-FFF2-40B4-BE49-F238E27FC236}">
                <a16:creationId xmlns:a16="http://schemas.microsoft.com/office/drawing/2014/main" id="{5FB8A502-4ACB-632B-2DB8-38E49112D8BE}"/>
              </a:ext>
            </a:extLst>
          </p:cNvPr>
          <p:cNvSpPr>
            <a:spLocks noChangeArrowheads="1"/>
          </p:cNvSpPr>
          <p:nvPr/>
        </p:nvSpPr>
        <p:spPr bwMode="auto">
          <a:xfrm>
            <a:off x="2929146" y="3425377"/>
            <a:ext cx="7193905" cy="2092881"/>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def</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behandling_opplysninger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rolle </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is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'Far'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in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r>
              <a:rPr kumimoji="0" lang="nb-NO" altLang="nb-NO" sz="1000" b="0" i="0" u="none" strike="noStrike" kern="1200" cap="none" spc="0" normalizeH="0" baseline="0" noProof="0">
                <a:ln>
                  <a:noFill/>
                </a:ln>
                <a:solidFill>
                  <a:srgbClr val="0000FF"/>
                </a:solidFill>
                <a:effectLst/>
                <a:uLnTx/>
                <a:uFillTx/>
                <a:latin typeface="Source Code Pro"/>
                <a:ea typeface="+mn-ea"/>
                <a:cs typeface="+mn-cs"/>
              </a:rPr>
              <a:t>1</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FF"/>
                </a:solidFill>
                <a:effectLst/>
                <a:uLnTx/>
                <a:uFillTx/>
                <a:latin typeface="Source Code Pro"/>
                <a:ea typeface="+mn-ea"/>
                <a:cs typeface="+mn-cs"/>
              </a:rPr>
              <a:t>2</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FF"/>
                </a:solidFill>
                <a:effectLst/>
                <a:uLnTx/>
                <a:uFillTx/>
                <a:latin typeface="Source Code Pro"/>
                <a:ea typeface="+mn-ea"/>
                <a:cs typeface="+mn-cs"/>
              </a:rPr>
              <a:t>3</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bruker_barnehageplass</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is False</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"Du har fått innvilget kontantstøtte"</a:t>
            </a:r>
            <a:b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"Du har ikke rett på kontantstøtte fordi du bruker barnehageplass"</a:t>
            </a:r>
            <a:b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"Du har ikke rett på kontantstøtte fordi barnet er "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err="1">
                <a:ln>
                  <a:noFill/>
                </a:ln>
                <a:solidFill>
                  <a:srgbClr val="000080"/>
                </a:solidFill>
                <a:effectLst/>
                <a:uLnTx/>
                <a:uFillTx/>
                <a:latin typeface="Source Code Pro"/>
                <a:ea typeface="+mn-ea"/>
                <a:cs typeface="+mn-cs"/>
              </a:rPr>
              <a:t>str</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r>
              <a:rPr kumimoji="0" lang="nb-NO" altLang="nb-NO" sz="1000" b="0" i="0" u="none" strike="noStrike" kern="1200" cap="none" spc="0" normalizeH="0" baseline="0" noProof="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 år"</a:t>
            </a:r>
            <a:b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"Du har ikke rett på kontantstøtte fordi du ikke er far til barnet"</a:t>
            </a:r>
            <a:b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err="1">
                <a:ln>
                  <a:noFill/>
                </a:ln>
                <a:solidFill>
                  <a:srgbClr val="000080"/>
                </a:solidFill>
                <a:effectLst/>
                <a:uLnTx/>
                <a:uFillTx/>
                <a:latin typeface="Source Code Pro"/>
                <a:ea typeface="+mn-ea"/>
                <a:cs typeface="+mn-cs"/>
              </a:rPr>
              <a:t>return</a:t>
            </a:r>
            <a:r>
              <a:rPr kumimoji="0" lang="nb-NO" altLang="nb-NO" sz="1000" b="1" i="0" u="none" strike="noStrike" kern="1200" cap="none" spc="0" normalizeH="0" baseline="0" noProof="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a:ln>
                  <a:noFill/>
                </a:ln>
                <a:solidFill>
                  <a:srgbClr val="000000"/>
                </a:solidFill>
                <a:effectLst/>
                <a:uLnTx/>
                <a:uFillTx/>
                <a:latin typeface="Source Code Pro"/>
                <a:ea typeface="+mn-ea"/>
                <a:cs typeface="+mn-cs"/>
              </a:rPr>
              <a:t>vedtak</a:t>
            </a:r>
            <a:endParaRPr kumimoji="0" lang="nb-NO" altLang="nb-NO"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0387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B8EEE8-2410-997E-0138-13DA515DDC30}"/>
              </a:ext>
            </a:extLst>
          </p:cNvPr>
          <p:cNvSpPr>
            <a:spLocks noGrp="1"/>
          </p:cNvSpPr>
          <p:nvPr>
            <p:ph type="title"/>
          </p:nvPr>
        </p:nvSpPr>
        <p:spPr/>
        <p:txBody>
          <a:bodyPr/>
          <a:lstStyle/>
          <a:p>
            <a:r>
              <a:rPr lang="nb-NO"/>
              <a:t>Logiske variasjoner = ulike teknikker</a:t>
            </a:r>
          </a:p>
        </p:txBody>
      </p:sp>
      <p:sp>
        <p:nvSpPr>
          <p:cNvPr id="3" name="Plassholder for innhold 2">
            <a:extLst>
              <a:ext uri="{FF2B5EF4-FFF2-40B4-BE49-F238E27FC236}">
                <a16:creationId xmlns:a16="http://schemas.microsoft.com/office/drawing/2014/main" id="{FA06670F-BB52-E235-DD97-9C2DFCB16E9D}"/>
              </a:ext>
            </a:extLst>
          </p:cNvPr>
          <p:cNvSpPr>
            <a:spLocks noGrp="1"/>
          </p:cNvSpPr>
          <p:nvPr>
            <p:ph sz="half" idx="1"/>
          </p:nvPr>
        </p:nvSpPr>
        <p:spPr/>
        <p:txBody>
          <a:bodyPr>
            <a:normAutofit/>
          </a:bodyPr>
          <a:lstStyle/>
          <a:p>
            <a:pPr marL="0" indent="0" algn="ctr">
              <a:buNone/>
            </a:pPr>
            <a:r>
              <a:rPr lang="nb-NO"/>
              <a:t>Boolsk (deterministisk) logikk</a:t>
            </a:r>
          </a:p>
        </p:txBody>
      </p:sp>
      <p:sp>
        <p:nvSpPr>
          <p:cNvPr id="4" name="Plassholder for innhold 3">
            <a:extLst>
              <a:ext uri="{FF2B5EF4-FFF2-40B4-BE49-F238E27FC236}">
                <a16:creationId xmlns:a16="http://schemas.microsoft.com/office/drawing/2014/main" id="{5CA791C7-7AC9-D4F2-AD34-1747D4C2644A}"/>
              </a:ext>
            </a:extLst>
          </p:cNvPr>
          <p:cNvSpPr>
            <a:spLocks noGrp="1"/>
          </p:cNvSpPr>
          <p:nvPr>
            <p:ph sz="half" idx="2"/>
          </p:nvPr>
        </p:nvSpPr>
        <p:spPr/>
        <p:txBody>
          <a:bodyPr>
            <a:normAutofit/>
          </a:bodyPr>
          <a:lstStyle/>
          <a:p>
            <a:pPr marL="0" indent="0" algn="ctr">
              <a:buNone/>
            </a:pPr>
            <a:r>
              <a:rPr lang="nb-NO"/>
              <a:t>Sannsynlighetslogikk</a:t>
            </a:r>
          </a:p>
        </p:txBody>
      </p:sp>
      <p:sp>
        <p:nvSpPr>
          <p:cNvPr id="5" name="Ellipse 4">
            <a:extLst>
              <a:ext uri="{FF2B5EF4-FFF2-40B4-BE49-F238E27FC236}">
                <a16:creationId xmlns:a16="http://schemas.microsoft.com/office/drawing/2014/main" id="{DD20C42C-CB73-89DE-FF7D-4F0CF1086551}"/>
              </a:ext>
            </a:extLst>
          </p:cNvPr>
          <p:cNvSpPr/>
          <p:nvPr/>
        </p:nvSpPr>
        <p:spPr>
          <a:xfrm>
            <a:off x="2398781" y="2844009"/>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6" name="Pil: bøyd oppover 5">
            <a:extLst>
              <a:ext uri="{FF2B5EF4-FFF2-40B4-BE49-F238E27FC236}">
                <a16:creationId xmlns:a16="http://schemas.microsoft.com/office/drawing/2014/main" id="{46928D32-250A-F701-BEE1-FBDB76DCE012}"/>
              </a:ext>
            </a:extLst>
          </p:cNvPr>
          <p:cNvSpPr/>
          <p:nvPr/>
        </p:nvSpPr>
        <p:spPr>
          <a:xfrm rot="5400000">
            <a:off x="3386006" y="3413512"/>
            <a:ext cx="1216152" cy="73152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TekstSylinder 6">
            <a:extLst>
              <a:ext uri="{FF2B5EF4-FFF2-40B4-BE49-F238E27FC236}">
                <a16:creationId xmlns:a16="http://schemas.microsoft.com/office/drawing/2014/main" id="{53C9B902-E6E6-8FA7-6C60-769F6BA45887}"/>
              </a:ext>
            </a:extLst>
          </p:cNvPr>
          <p:cNvSpPr txBox="1"/>
          <p:nvPr/>
        </p:nvSpPr>
        <p:spPr>
          <a:xfrm>
            <a:off x="1935121" y="2373881"/>
            <a:ext cx="2766506" cy="369332"/>
          </a:xfrm>
          <a:prstGeom prst="rect">
            <a:avLst/>
          </a:prstGeom>
          <a:noFill/>
        </p:spPr>
        <p:txBody>
          <a:bodyPr wrap="square">
            <a:spAutoFit/>
          </a:bodyPr>
          <a:lstStyle/>
          <a:p>
            <a:pPr algn="ctr"/>
            <a:r>
              <a:rPr lang="nb-NO"/>
              <a:t>Konvensjonelle teknologier</a:t>
            </a:r>
          </a:p>
        </p:txBody>
      </p:sp>
      <p:sp>
        <p:nvSpPr>
          <p:cNvPr id="8" name="TekstSylinder 7">
            <a:extLst>
              <a:ext uri="{FF2B5EF4-FFF2-40B4-BE49-F238E27FC236}">
                <a16:creationId xmlns:a16="http://schemas.microsoft.com/office/drawing/2014/main" id="{7C67DC3A-8C24-8F0D-CED9-FCADE834D50A}"/>
              </a:ext>
            </a:extLst>
          </p:cNvPr>
          <p:cNvSpPr txBox="1"/>
          <p:nvPr/>
        </p:nvSpPr>
        <p:spPr>
          <a:xfrm>
            <a:off x="2715793" y="3488356"/>
            <a:ext cx="485340" cy="369332"/>
          </a:xfrm>
          <a:prstGeom prst="rect">
            <a:avLst/>
          </a:prstGeom>
          <a:noFill/>
        </p:spPr>
        <p:txBody>
          <a:bodyPr wrap="square">
            <a:spAutoFit/>
          </a:bodyPr>
          <a:lstStyle/>
          <a:p>
            <a:pPr algn="ctr"/>
            <a:r>
              <a:rPr lang="nb-NO"/>
              <a:t>A</a:t>
            </a:r>
          </a:p>
        </p:txBody>
      </p:sp>
      <p:sp>
        <p:nvSpPr>
          <p:cNvPr id="9" name="Ellipse 8">
            <a:extLst>
              <a:ext uri="{FF2B5EF4-FFF2-40B4-BE49-F238E27FC236}">
                <a16:creationId xmlns:a16="http://schemas.microsoft.com/office/drawing/2014/main" id="{F232AE9C-B83B-E4FE-3195-E6034E52A80C}"/>
              </a:ext>
            </a:extLst>
          </p:cNvPr>
          <p:cNvSpPr/>
          <p:nvPr/>
        </p:nvSpPr>
        <p:spPr>
          <a:xfrm>
            <a:off x="7696909" y="2838101"/>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0" name="Pil: bøyd oppover 9">
            <a:extLst>
              <a:ext uri="{FF2B5EF4-FFF2-40B4-BE49-F238E27FC236}">
                <a16:creationId xmlns:a16="http://schemas.microsoft.com/office/drawing/2014/main" id="{24D85A29-D097-FDB7-9A5A-88209657741C}"/>
              </a:ext>
            </a:extLst>
          </p:cNvPr>
          <p:cNvSpPr/>
          <p:nvPr/>
        </p:nvSpPr>
        <p:spPr>
          <a:xfrm rot="16200000">
            <a:off x="7402714" y="3327704"/>
            <a:ext cx="1216152" cy="731520"/>
          </a:xfrm>
          <a:prstGeom prst="curved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solidFill>
                <a:schemeClr val="tx1"/>
              </a:solidFill>
            </a:endParaRPr>
          </a:p>
        </p:txBody>
      </p:sp>
      <p:sp>
        <p:nvSpPr>
          <p:cNvPr id="11" name="TekstSylinder 10">
            <a:extLst>
              <a:ext uri="{FF2B5EF4-FFF2-40B4-BE49-F238E27FC236}">
                <a16:creationId xmlns:a16="http://schemas.microsoft.com/office/drawing/2014/main" id="{0D28C3E8-DAFF-6876-38C7-9A3D09AF84AC}"/>
              </a:ext>
            </a:extLst>
          </p:cNvPr>
          <p:cNvSpPr txBox="1"/>
          <p:nvPr/>
        </p:nvSpPr>
        <p:spPr>
          <a:xfrm>
            <a:off x="7028644" y="2373881"/>
            <a:ext cx="3404066" cy="369332"/>
          </a:xfrm>
          <a:prstGeom prst="rect">
            <a:avLst/>
          </a:prstGeom>
          <a:noFill/>
        </p:spPr>
        <p:txBody>
          <a:bodyPr wrap="square">
            <a:spAutoFit/>
          </a:bodyPr>
          <a:lstStyle/>
          <a:p>
            <a:pPr algn="ctr"/>
            <a:r>
              <a:rPr lang="nb-NO"/>
              <a:t>Teknologier for kunstig intelligens</a:t>
            </a:r>
          </a:p>
        </p:txBody>
      </p:sp>
      <p:sp>
        <p:nvSpPr>
          <p:cNvPr id="12" name="TekstSylinder 11">
            <a:extLst>
              <a:ext uri="{FF2B5EF4-FFF2-40B4-BE49-F238E27FC236}">
                <a16:creationId xmlns:a16="http://schemas.microsoft.com/office/drawing/2014/main" id="{E924407B-E9D9-09D3-04D8-E0F5A6E9A449}"/>
              </a:ext>
            </a:extLst>
          </p:cNvPr>
          <p:cNvSpPr txBox="1"/>
          <p:nvPr/>
        </p:nvSpPr>
        <p:spPr>
          <a:xfrm>
            <a:off x="8826000" y="3494752"/>
            <a:ext cx="485340" cy="369332"/>
          </a:xfrm>
          <a:prstGeom prst="rect">
            <a:avLst/>
          </a:prstGeom>
          <a:noFill/>
        </p:spPr>
        <p:txBody>
          <a:bodyPr wrap="square">
            <a:spAutoFit/>
          </a:bodyPr>
          <a:lstStyle/>
          <a:p>
            <a:pPr algn="ctr"/>
            <a:r>
              <a:rPr lang="nb-NO"/>
              <a:t>B</a:t>
            </a:r>
          </a:p>
        </p:txBody>
      </p:sp>
      <p:sp>
        <p:nvSpPr>
          <p:cNvPr id="13" name="Plassholder for innhold 2">
            <a:extLst>
              <a:ext uri="{FF2B5EF4-FFF2-40B4-BE49-F238E27FC236}">
                <a16:creationId xmlns:a16="http://schemas.microsoft.com/office/drawing/2014/main" id="{50E29F14-76BF-9102-1F1E-349E524AE9C4}"/>
              </a:ext>
            </a:extLst>
          </p:cNvPr>
          <p:cNvSpPr txBox="1">
            <a:spLocks/>
          </p:cNvSpPr>
          <p:nvPr/>
        </p:nvSpPr>
        <p:spPr>
          <a:xfrm>
            <a:off x="838200" y="4981218"/>
            <a:ext cx="10515600" cy="123107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a:t>Regel med boolsk logikk i et regelbasert system</a:t>
            </a:r>
          </a:p>
          <a:p>
            <a:pPr lvl="1"/>
            <a:r>
              <a:rPr lang="nb-NO"/>
              <a:t>F.eks. Hvis det brenner, så er konsekvensen aske (deterministisk) uten usikkerhet </a:t>
            </a:r>
          </a:p>
          <a:p>
            <a:r>
              <a:rPr lang="nb-NO"/>
              <a:t>Regel med sannsynlighetslogikk i et regelbasert system</a:t>
            </a:r>
          </a:p>
          <a:p>
            <a:pPr lvl="1"/>
            <a:r>
              <a:rPr lang="nb-NO"/>
              <a:t>F.eks. Hvis varmt, lite regn og tørr skog, så sannsynlighet for skogbrannfare</a:t>
            </a:r>
          </a:p>
        </p:txBody>
      </p:sp>
    </p:spTree>
    <p:extLst>
      <p:ext uri="{BB962C8B-B14F-4D97-AF65-F5344CB8AC3E}">
        <p14:creationId xmlns:p14="http://schemas.microsoft.com/office/powerpoint/2010/main" val="120918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A0827B-F868-6AD7-960E-ED515AE045C1}"/>
              </a:ext>
            </a:extLst>
          </p:cNvPr>
          <p:cNvSpPr>
            <a:spLocks noGrp="1"/>
          </p:cNvSpPr>
          <p:nvPr>
            <p:ph type="title"/>
          </p:nvPr>
        </p:nvSpPr>
        <p:spPr/>
        <p:txBody>
          <a:bodyPr/>
          <a:lstStyle/>
          <a:p>
            <a:r>
              <a:rPr lang="nb-NO"/>
              <a:t>Fuzzy-logikk</a:t>
            </a:r>
          </a:p>
        </p:txBody>
      </p:sp>
      <p:sp>
        <p:nvSpPr>
          <p:cNvPr id="3" name="Plassholder for innhold 2">
            <a:extLst>
              <a:ext uri="{FF2B5EF4-FFF2-40B4-BE49-F238E27FC236}">
                <a16:creationId xmlns:a16="http://schemas.microsoft.com/office/drawing/2014/main" id="{574CB64C-56FC-6DBF-3E45-54CC8AE5E101}"/>
              </a:ext>
            </a:extLst>
          </p:cNvPr>
          <p:cNvSpPr>
            <a:spLocks noGrp="1"/>
          </p:cNvSpPr>
          <p:nvPr>
            <p:ph sz="half" idx="1"/>
          </p:nvPr>
        </p:nvSpPr>
        <p:spPr/>
        <p:txBody>
          <a:bodyPr/>
          <a:lstStyle/>
          <a:p>
            <a:r>
              <a:rPr lang="nb-NO" dirty="0"/>
              <a:t>Logikk som ikke er så «bastant»</a:t>
            </a:r>
          </a:p>
          <a:p>
            <a:pPr lvl="1"/>
            <a:r>
              <a:rPr lang="nb-NO" dirty="0"/>
              <a:t>Grad av sannhet: ikke enten ja eller nei</a:t>
            </a:r>
          </a:p>
          <a:p>
            <a:r>
              <a:rPr lang="nb-NO" dirty="0"/>
              <a:t>Åpner samtidig for større grad av uklarhet og variasjon.</a:t>
            </a:r>
          </a:p>
          <a:p>
            <a:r>
              <a:rPr lang="nb-NO" dirty="0"/>
              <a:t>Hvordan kan det brukes i en rettslig sammenheng?</a:t>
            </a:r>
          </a:p>
          <a:p>
            <a:endParaRPr lang="nb-NO" dirty="0"/>
          </a:p>
        </p:txBody>
      </p:sp>
      <p:pic>
        <p:nvPicPr>
          <p:cNvPr id="6" name="Plassholder for innhold 5">
            <a:extLst>
              <a:ext uri="{FF2B5EF4-FFF2-40B4-BE49-F238E27FC236}">
                <a16:creationId xmlns:a16="http://schemas.microsoft.com/office/drawing/2014/main" id="{6BAAFEE8-71BE-4E5A-8FA3-78BA33B2F961}"/>
              </a:ext>
            </a:extLst>
          </p:cNvPr>
          <p:cNvPicPr>
            <a:picLocks noGrp="1" noChangeAspect="1"/>
          </p:cNvPicPr>
          <p:nvPr>
            <p:ph sz="half" idx="2"/>
          </p:nvPr>
        </p:nvPicPr>
        <p:blipFill>
          <a:blip r:embed="rId2"/>
          <a:stretch>
            <a:fillRect/>
          </a:stretch>
        </p:blipFill>
        <p:spPr>
          <a:xfrm>
            <a:off x="6172200" y="2000440"/>
            <a:ext cx="5181600" cy="4001707"/>
          </a:xfrm>
          <a:prstGeom prst="rect">
            <a:avLst/>
          </a:prstGeom>
        </p:spPr>
      </p:pic>
    </p:spTree>
    <p:extLst>
      <p:ext uri="{BB962C8B-B14F-4D97-AF65-F5344CB8AC3E}">
        <p14:creationId xmlns:p14="http://schemas.microsoft.com/office/powerpoint/2010/main" val="1093667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A51193-9470-4FB1-050A-04D00E255E36}"/>
              </a:ext>
            </a:extLst>
          </p:cNvPr>
          <p:cNvSpPr>
            <a:spLocks noGrp="1"/>
          </p:cNvSpPr>
          <p:nvPr>
            <p:ph type="title"/>
          </p:nvPr>
        </p:nvSpPr>
        <p:spPr/>
        <p:txBody>
          <a:bodyPr/>
          <a:lstStyle/>
          <a:p>
            <a:r>
              <a:rPr lang="nb-NO"/>
              <a:t>Regelbaserte systemer - maskinlæring</a:t>
            </a:r>
          </a:p>
        </p:txBody>
      </p:sp>
      <p:sp>
        <p:nvSpPr>
          <p:cNvPr id="3" name="Plassholder for innhold 2">
            <a:extLst>
              <a:ext uri="{FF2B5EF4-FFF2-40B4-BE49-F238E27FC236}">
                <a16:creationId xmlns:a16="http://schemas.microsoft.com/office/drawing/2014/main" id="{96049E4E-F588-7D42-D50E-E70C553985B0}"/>
              </a:ext>
            </a:extLst>
          </p:cNvPr>
          <p:cNvSpPr>
            <a:spLocks noGrp="1"/>
          </p:cNvSpPr>
          <p:nvPr>
            <p:ph idx="1"/>
          </p:nvPr>
        </p:nvSpPr>
        <p:spPr/>
        <p:txBody>
          <a:bodyPr>
            <a:normAutofit lnSpcReduction="10000"/>
          </a:bodyPr>
          <a:lstStyle/>
          <a:p>
            <a:r>
              <a:rPr lang="nb-NO"/>
              <a:t>Regler kan brukes til ulike oppgaver i datasystemet:</a:t>
            </a:r>
          </a:p>
          <a:p>
            <a:pPr lvl="1"/>
            <a:r>
              <a:rPr lang="nb-NO"/>
              <a:t>Klassifisering –&gt; klassifiseringsregler</a:t>
            </a:r>
          </a:p>
          <a:p>
            <a:pPr lvl="2"/>
            <a:r>
              <a:rPr lang="nb-NO"/>
              <a:t>Klassifisering er kort sagt det å legge flere forskjellige data sammen i en klasse (gruppe), f.eks. alle 6 åringer som bor innenfor et området starter i 1. klasse på barneskolen.</a:t>
            </a:r>
          </a:p>
          <a:p>
            <a:pPr lvl="1"/>
            <a:r>
              <a:rPr lang="nb-NO"/>
              <a:t>Assosiasjon –&gt; assosiasjonsregler</a:t>
            </a:r>
          </a:p>
          <a:p>
            <a:pPr lvl="2"/>
            <a:r>
              <a:rPr lang="nb-NO"/>
              <a:t>Assosiasjon er kort sagt det å forbinde to eller flere data i en kontekst, f.eks. hunden som kobler [et halsbånd + eiers bekledning + tid på døgnet] og treffer slutning om å logre.</a:t>
            </a:r>
          </a:p>
          <a:p>
            <a:pPr lvl="1"/>
            <a:r>
              <a:rPr lang="nb-NO"/>
              <a:t>Regresjon –&gt; regresjonsregler</a:t>
            </a:r>
          </a:p>
          <a:p>
            <a:pPr lvl="2"/>
            <a:r>
              <a:rPr lang="nb-NO"/>
              <a:t>Regresjon er kort sagt det å finne en funksjon - f(x) - som passer best mulig til data</a:t>
            </a:r>
          </a:p>
          <a:p>
            <a:pPr lvl="2"/>
            <a:r>
              <a:rPr lang="nb-NO"/>
              <a:t>Grunnen til at vi vil finne funksjonen  f(x) er at vi vil kunne si noen generelt om sammenhengen observasjonene viser. Hva slags mønstre finnes? Øker observasjonene sammen, eller minker den ene når den andre øker? Ved å finne en funksjon kan vi også gi prediksjoner om framtiden.</a:t>
            </a:r>
          </a:p>
        </p:txBody>
      </p:sp>
    </p:spTree>
    <p:extLst>
      <p:ext uri="{BB962C8B-B14F-4D97-AF65-F5344CB8AC3E}">
        <p14:creationId xmlns:p14="http://schemas.microsoft.com/office/powerpoint/2010/main" val="1124567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Mange spørsmålstegn på svart bakgrunn">
            <a:extLst>
              <a:ext uri="{FF2B5EF4-FFF2-40B4-BE49-F238E27FC236}">
                <a16:creationId xmlns:a16="http://schemas.microsoft.com/office/drawing/2014/main" id="{2F294654-D1EC-2694-D7E9-9F7563B76546}"/>
              </a:ext>
            </a:extLst>
          </p:cNvPr>
          <p:cNvPicPr>
            <a:picLocks noChangeAspect="1"/>
          </p:cNvPicPr>
          <p:nvPr/>
        </p:nvPicPr>
        <p:blipFill rotWithShape="1">
          <a:blip r:embed="rId2"/>
          <a:srcRect l="51877" r="2" b="2"/>
          <a:stretch/>
        </p:blipFill>
        <p:spPr>
          <a:xfrm>
            <a:off x="-1" y="-2"/>
            <a:ext cx="5410198" cy="6858002"/>
          </a:xfrm>
          <a:prstGeom prst="rect">
            <a:avLst/>
          </a:prstGeom>
        </p:spPr>
      </p:pic>
      <p:sp useBgFill="1">
        <p:nvSpPr>
          <p:cNvPr id="16"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0548C90-7803-CC84-7502-3CFD66BEBB84}"/>
              </a:ext>
            </a:extLst>
          </p:cNvPr>
          <p:cNvSpPr>
            <a:spLocks noGrp="1"/>
          </p:cNvSpPr>
          <p:nvPr>
            <p:ph type="title"/>
          </p:nvPr>
        </p:nvSpPr>
        <p:spPr>
          <a:xfrm>
            <a:off x="6115317" y="405685"/>
            <a:ext cx="5464968" cy="1559301"/>
          </a:xfrm>
        </p:spPr>
        <p:txBody>
          <a:bodyPr>
            <a:normAutofit/>
          </a:bodyPr>
          <a:lstStyle/>
          <a:p>
            <a:r>
              <a:rPr lang="nb-NO" sz="4000"/>
              <a:t>Kvalitet i data</a:t>
            </a:r>
          </a:p>
        </p:txBody>
      </p:sp>
      <p:sp>
        <p:nvSpPr>
          <p:cNvPr id="3" name="Plassholder for innhold 2">
            <a:extLst>
              <a:ext uri="{FF2B5EF4-FFF2-40B4-BE49-F238E27FC236}">
                <a16:creationId xmlns:a16="http://schemas.microsoft.com/office/drawing/2014/main" id="{30021133-CB0C-4C3C-3055-311E62DCFA6F}"/>
              </a:ext>
            </a:extLst>
          </p:cNvPr>
          <p:cNvSpPr>
            <a:spLocks noGrp="1"/>
          </p:cNvSpPr>
          <p:nvPr>
            <p:ph idx="1"/>
          </p:nvPr>
        </p:nvSpPr>
        <p:spPr>
          <a:xfrm>
            <a:off x="6115317" y="2743200"/>
            <a:ext cx="5247340" cy="3496878"/>
          </a:xfrm>
        </p:spPr>
        <p:txBody>
          <a:bodyPr anchor="ctr">
            <a:normAutofit/>
          </a:bodyPr>
          <a:lstStyle/>
          <a:p>
            <a:r>
              <a:rPr lang="nb-NO" sz="1800"/>
              <a:t>Mye av teknikkene i maskinlæring handler om å manipulere data</a:t>
            </a:r>
          </a:p>
          <a:p>
            <a:pPr lvl="1"/>
            <a:r>
              <a:rPr lang="nb-NO" sz="1400"/>
              <a:t>Tette hull</a:t>
            </a:r>
          </a:p>
          <a:p>
            <a:pPr lvl="1"/>
            <a:r>
              <a:rPr lang="nb-NO" sz="1400"/>
              <a:t>Vaske bort åpenbare feil</a:t>
            </a:r>
          </a:p>
          <a:p>
            <a:pPr lvl="1"/>
            <a:r>
              <a:rPr lang="nb-NO" sz="1400"/>
              <a:t>Oversette til et annet format</a:t>
            </a:r>
          </a:p>
          <a:p>
            <a:pPr lvl="1"/>
            <a:r>
              <a:rPr lang="nb-NO" sz="1400"/>
              <a:t>Ordne verdiene på en annen måte</a:t>
            </a:r>
          </a:p>
          <a:p>
            <a:pPr lvl="1"/>
            <a:r>
              <a:rPr lang="nb-NO" sz="1400"/>
              <a:t>Etc.</a:t>
            </a:r>
          </a:p>
          <a:p>
            <a:endParaRPr lang="nb-NO" sz="1400"/>
          </a:p>
        </p:txBody>
      </p:sp>
    </p:spTree>
    <p:extLst>
      <p:ext uri="{BB962C8B-B14F-4D97-AF65-F5344CB8AC3E}">
        <p14:creationId xmlns:p14="http://schemas.microsoft.com/office/powerpoint/2010/main" val="1098458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slespill">
            <a:extLst>
              <a:ext uri="{FF2B5EF4-FFF2-40B4-BE49-F238E27FC236}">
                <a16:creationId xmlns:a16="http://schemas.microsoft.com/office/drawing/2014/main" id="{07DB7A12-04CB-5342-DDDA-2D872FADDC92}"/>
              </a:ext>
            </a:extLst>
          </p:cNvPr>
          <p:cNvPicPr>
            <a:picLocks noChangeAspect="1"/>
          </p:cNvPicPr>
          <p:nvPr/>
        </p:nvPicPr>
        <p:blipFill rotWithShape="1">
          <a:blip r:embed="rId3"/>
          <a:srcRect l="23772" r="23569" b="-2"/>
          <a:stretch/>
        </p:blipFill>
        <p:spPr>
          <a:xfrm>
            <a:off x="-1" y="-2"/>
            <a:ext cx="5410198" cy="6858002"/>
          </a:xfrm>
          <a:prstGeom prst="rect">
            <a:avLst/>
          </a:prstGeom>
        </p:spPr>
      </p:pic>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1802EC5-7FB1-377E-7EF0-4876AB5FCF66}"/>
              </a:ext>
            </a:extLst>
          </p:cNvPr>
          <p:cNvSpPr>
            <a:spLocks noGrp="1"/>
          </p:cNvSpPr>
          <p:nvPr>
            <p:ph type="title"/>
          </p:nvPr>
        </p:nvSpPr>
        <p:spPr>
          <a:xfrm>
            <a:off x="6115317" y="405685"/>
            <a:ext cx="5464968" cy="1559301"/>
          </a:xfrm>
        </p:spPr>
        <p:txBody>
          <a:bodyPr>
            <a:normAutofit/>
          </a:bodyPr>
          <a:lstStyle/>
          <a:p>
            <a:r>
              <a:rPr lang="nb-NO" sz="4000"/>
              <a:t>Anvendelse i offentlig forvaltning</a:t>
            </a:r>
          </a:p>
        </p:txBody>
      </p:sp>
      <p:sp>
        <p:nvSpPr>
          <p:cNvPr id="3" name="Plassholder for innhold 2">
            <a:extLst>
              <a:ext uri="{FF2B5EF4-FFF2-40B4-BE49-F238E27FC236}">
                <a16:creationId xmlns:a16="http://schemas.microsoft.com/office/drawing/2014/main" id="{397B3E26-6F68-65C6-C1EE-BB52A3AFD54E}"/>
              </a:ext>
            </a:extLst>
          </p:cNvPr>
          <p:cNvSpPr>
            <a:spLocks noGrp="1"/>
          </p:cNvSpPr>
          <p:nvPr>
            <p:ph idx="1"/>
          </p:nvPr>
        </p:nvSpPr>
        <p:spPr>
          <a:xfrm>
            <a:off x="5928691" y="2554356"/>
            <a:ext cx="5814391" cy="4030318"/>
          </a:xfrm>
        </p:spPr>
        <p:txBody>
          <a:bodyPr anchor="ctr">
            <a:normAutofit fontScale="92500" lnSpcReduction="10000"/>
          </a:bodyPr>
          <a:lstStyle/>
          <a:p>
            <a:r>
              <a:rPr lang="nb-NO" sz="2400"/>
              <a:t>Hovedvekten er på konvensjonell teknologi (som kan representere juss)</a:t>
            </a:r>
          </a:p>
          <a:p>
            <a:r>
              <a:rPr lang="nb-NO" sz="2400"/>
              <a:t>F.eks. er det i NAV en rekke fagsystemer som er bygget på «konvensjonell teknologi»</a:t>
            </a:r>
          </a:p>
          <a:p>
            <a:pPr lvl="1"/>
            <a:r>
              <a:rPr lang="nb-NO" sz="2000"/>
              <a:t>Pensjon</a:t>
            </a:r>
          </a:p>
          <a:p>
            <a:pPr lvl="1"/>
            <a:r>
              <a:rPr lang="nb-NO" sz="2000"/>
              <a:t>Sykepenger</a:t>
            </a:r>
          </a:p>
          <a:p>
            <a:pPr lvl="1"/>
            <a:r>
              <a:rPr lang="nb-NO" sz="2000"/>
              <a:t>Arbeidsavklaringspenger</a:t>
            </a:r>
          </a:p>
          <a:p>
            <a:pPr lvl="1"/>
            <a:r>
              <a:rPr lang="nb-NO" sz="2000"/>
              <a:t>Dagpenger</a:t>
            </a:r>
          </a:p>
          <a:p>
            <a:pPr lvl="1"/>
            <a:r>
              <a:rPr lang="nb-NO" sz="2000"/>
              <a:t>Svangerskapspenger</a:t>
            </a:r>
          </a:p>
          <a:p>
            <a:pPr lvl="1"/>
            <a:r>
              <a:rPr lang="nb-NO" sz="2000"/>
              <a:t>mv.</a:t>
            </a:r>
          </a:p>
          <a:p>
            <a:r>
              <a:rPr lang="nb-NO" sz="2400"/>
              <a:t>Metodikken for å utvikle (lage, vedlikeholde) fagsystemene har endret seg mye.</a:t>
            </a:r>
          </a:p>
          <a:p>
            <a:pPr lvl="1"/>
            <a:endParaRPr lang="nb-NO" sz="2000"/>
          </a:p>
        </p:txBody>
      </p:sp>
    </p:spTree>
    <p:extLst>
      <p:ext uri="{BB962C8B-B14F-4D97-AF65-F5344CB8AC3E}">
        <p14:creationId xmlns:p14="http://schemas.microsoft.com/office/powerpoint/2010/main" val="2004568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E8D351-6D4E-3937-8E00-801BB321AE33}"/>
              </a:ext>
            </a:extLst>
          </p:cNvPr>
          <p:cNvSpPr>
            <a:spLocks noGrp="1"/>
          </p:cNvSpPr>
          <p:nvPr>
            <p:ph type="title"/>
          </p:nvPr>
        </p:nvSpPr>
        <p:spPr>
          <a:xfrm>
            <a:off x="837642" y="219352"/>
            <a:ext cx="10515600" cy="1215002"/>
          </a:xfrm>
        </p:spPr>
        <p:txBody>
          <a:bodyPr/>
          <a:lstStyle/>
          <a:p>
            <a:r>
              <a:rPr lang="nb-NO" dirty="0"/>
              <a:t>Et analytisk verktøy som kan være til hjelp..</a:t>
            </a:r>
          </a:p>
        </p:txBody>
      </p:sp>
      <p:pic>
        <p:nvPicPr>
          <p:cNvPr id="61" name="Plassholder for innhold 60">
            <a:extLst>
              <a:ext uri="{FF2B5EF4-FFF2-40B4-BE49-F238E27FC236}">
                <a16:creationId xmlns:a16="http://schemas.microsoft.com/office/drawing/2014/main" id="{BF3E029D-2912-9D41-5FFF-C0C35588DCA6}"/>
              </a:ext>
            </a:extLst>
          </p:cNvPr>
          <p:cNvPicPr>
            <a:picLocks noGrp="1" noChangeAspect="1"/>
          </p:cNvPicPr>
          <p:nvPr>
            <p:ph idx="1"/>
          </p:nvPr>
        </p:nvPicPr>
        <p:blipFill>
          <a:blip r:embed="rId2"/>
          <a:stretch>
            <a:fillRect/>
          </a:stretch>
        </p:blipFill>
        <p:spPr>
          <a:xfrm>
            <a:off x="945776" y="1434353"/>
            <a:ext cx="10299332" cy="5058522"/>
          </a:xfrm>
          <a:prstGeom prst="rect">
            <a:avLst/>
          </a:prstGeom>
        </p:spPr>
      </p:pic>
    </p:spTree>
    <p:extLst>
      <p:ext uri="{BB962C8B-B14F-4D97-AF65-F5344CB8AC3E}">
        <p14:creationId xmlns:p14="http://schemas.microsoft.com/office/powerpoint/2010/main" val="4197461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vitt puslespill med én rød brikke">
            <a:extLst>
              <a:ext uri="{FF2B5EF4-FFF2-40B4-BE49-F238E27FC236}">
                <a16:creationId xmlns:a16="http://schemas.microsoft.com/office/drawing/2014/main" id="{A0F54A4E-CFAA-5E69-9D5E-8B840D38CE48}"/>
              </a:ext>
            </a:extLst>
          </p:cNvPr>
          <p:cNvPicPr>
            <a:picLocks noChangeAspect="1"/>
          </p:cNvPicPr>
          <p:nvPr/>
        </p:nvPicPr>
        <p:blipFill rotWithShape="1">
          <a:blip r:embed="rId3"/>
          <a:srcRect l="28615" r="2701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5877FA6-492F-9B04-4D83-93C386B452BA}"/>
              </a:ext>
            </a:extLst>
          </p:cNvPr>
          <p:cNvSpPr>
            <a:spLocks noGrp="1"/>
          </p:cNvSpPr>
          <p:nvPr>
            <p:ph type="title"/>
          </p:nvPr>
        </p:nvSpPr>
        <p:spPr>
          <a:xfrm>
            <a:off x="6115317" y="405685"/>
            <a:ext cx="5464968" cy="1559301"/>
          </a:xfrm>
        </p:spPr>
        <p:txBody>
          <a:bodyPr>
            <a:normAutofit/>
          </a:bodyPr>
          <a:lstStyle/>
          <a:p>
            <a:r>
              <a:rPr lang="nb-NO" sz="4000"/>
              <a:t>Faller brikkene på plass?</a:t>
            </a:r>
          </a:p>
        </p:txBody>
      </p:sp>
      <p:sp>
        <p:nvSpPr>
          <p:cNvPr id="3" name="Plassholder for innhold 2">
            <a:extLst>
              <a:ext uri="{FF2B5EF4-FFF2-40B4-BE49-F238E27FC236}">
                <a16:creationId xmlns:a16="http://schemas.microsoft.com/office/drawing/2014/main" id="{0336C9CF-90DF-36FB-1D07-E14A7C30EE0B}"/>
              </a:ext>
            </a:extLst>
          </p:cNvPr>
          <p:cNvSpPr>
            <a:spLocks noGrp="1"/>
          </p:cNvSpPr>
          <p:nvPr>
            <p:ph idx="1"/>
          </p:nvPr>
        </p:nvSpPr>
        <p:spPr>
          <a:xfrm>
            <a:off x="6115317" y="2743200"/>
            <a:ext cx="5247340" cy="3496878"/>
          </a:xfrm>
        </p:spPr>
        <p:txBody>
          <a:bodyPr anchor="ctr">
            <a:normAutofit/>
          </a:bodyPr>
          <a:lstStyle/>
          <a:p>
            <a:pPr marL="0" indent="0">
              <a:buNone/>
            </a:pPr>
            <a:r>
              <a:rPr lang="nb-NO" sz="3200"/>
              <a:t>Resten av tiden bruker vi på deres spørsmål og refleksjoner</a:t>
            </a:r>
          </a:p>
        </p:txBody>
      </p:sp>
    </p:spTree>
    <p:extLst>
      <p:ext uri="{BB962C8B-B14F-4D97-AF65-F5344CB8AC3E}">
        <p14:creationId xmlns:p14="http://schemas.microsoft.com/office/powerpoint/2010/main" val="35921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4994C3-E636-DC15-A9AD-020F7D8EE4D2}"/>
              </a:ext>
            </a:extLst>
          </p:cNvPr>
          <p:cNvSpPr>
            <a:spLocks noGrp="1"/>
          </p:cNvSpPr>
          <p:nvPr>
            <p:ph type="title"/>
          </p:nvPr>
        </p:nvSpPr>
        <p:spPr>
          <a:xfrm>
            <a:off x="838200" y="365125"/>
            <a:ext cx="10515600" cy="744893"/>
          </a:xfrm>
        </p:spPr>
        <p:txBody>
          <a:bodyPr>
            <a:normAutofit/>
          </a:bodyPr>
          <a:lstStyle/>
          <a:p>
            <a:r>
              <a:rPr lang="nb-NO" sz="3200" dirty="0">
                <a:solidFill>
                  <a:srgbClr val="0033CC"/>
                </a:solidFill>
                <a:latin typeface="Calibri Light" panose="020F0302020204030204" pitchFamily="34" charset="0"/>
                <a:cs typeface="Calibri Light" panose="020F0302020204030204" pitchFamily="34" charset="0"/>
              </a:rPr>
              <a:t>Systembetegnelser</a:t>
            </a:r>
          </a:p>
        </p:txBody>
      </p:sp>
      <p:grpSp>
        <p:nvGrpSpPr>
          <p:cNvPr id="81" name="Gruppe 80">
            <a:extLst>
              <a:ext uri="{FF2B5EF4-FFF2-40B4-BE49-F238E27FC236}">
                <a16:creationId xmlns:a16="http://schemas.microsoft.com/office/drawing/2014/main" id="{DE45D9C0-352F-0E3D-7F20-9587384A3571}"/>
              </a:ext>
            </a:extLst>
          </p:cNvPr>
          <p:cNvGrpSpPr/>
          <p:nvPr/>
        </p:nvGrpSpPr>
        <p:grpSpPr>
          <a:xfrm>
            <a:off x="1760986" y="1540277"/>
            <a:ext cx="6406824" cy="1352522"/>
            <a:chOff x="1760986" y="1540277"/>
            <a:chExt cx="6406824" cy="1352522"/>
          </a:xfrm>
        </p:grpSpPr>
        <p:sp>
          <p:nvSpPr>
            <p:cNvPr id="19" name="TekstSylinder 18">
              <a:extLst>
                <a:ext uri="{FF2B5EF4-FFF2-40B4-BE49-F238E27FC236}">
                  <a16:creationId xmlns:a16="http://schemas.microsoft.com/office/drawing/2014/main" id="{808F58B1-DDC2-E698-1540-CEEAB344B64E}"/>
                </a:ext>
              </a:extLst>
            </p:cNvPr>
            <p:cNvSpPr txBox="1"/>
            <p:nvPr/>
          </p:nvSpPr>
          <p:spPr>
            <a:xfrm>
              <a:off x="4652656" y="2277246"/>
              <a:ext cx="3515154" cy="615553"/>
            </a:xfrm>
            <a:prstGeom prst="rect">
              <a:avLst/>
            </a:prstGeom>
            <a:noFill/>
            <a:ln>
              <a:noFill/>
            </a:ln>
          </p:spPr>
          <p:txBody>
            <a:bodyPr wrap="square" rtlCol="0">
              <a:spAutoFit/>
            </a:bodyPr>
            <a:lstStyle/>
            <a:p>
              <a:r>
                <a:rPr lang="nb-NO" dirty="0"/>
                <a:t>Rettslig informasjonssystem (RIS)</a:t>
              </a:r>
            </a:p>
            <a:p>
              <a:r>
                <a:rPr lang="nb-NO" sz="1600" dirty="0"/>
                <a:t>           (fellesbetegnelse)</a:t>
              </a:r>
            </a:p>
          </p:txBody>
        </p:sp>
        <p:sp>
          <p:nvSpPr>
            <p:cNvPr id="20" name="TekstSylinder 19">
              <a:extLst>
                <a:ext uri="{FF2B5EF4-FFF2-40B4-BE49-F238E27FC236}">
                  <a16:creationId xmlns:a16="http://schemas.microsoft.com/office/drawing/2014/main" id="{F706F918-1090-82A2-F847-3D3942B99ACE}"/>
                </a:ext>
              </a:extLst>
            </p:cNvPr>
            <p:cNvSpPr txBox="1"/>
            <p:nvPr/>
          </p:nvSpPr>
          <p:spPr>
            <a:xfrm>
              <a:off x="3480942" y="1540277"/>
              <a:ext cx="2209259" cy="369332"/>
            </a:xfrm>
            <a:prstGeom prst="rect">
              <a:avLst/>
            </a:prstGeom>
            <a:noFill/>
          </p:spPr>
          <p:txBody>
            <a:bodyPr wrap="none" rtlCol="0">
              <a:spAutoFit/>
            </a:bodyPr>
            <a:lstStyle/>
            <a:p>
              <a:r>
                <a:rPr lang="nb-NO" dirty="0"/>
                <a:t>Informasjonssystem</a:t>
              </a:r>
            </a:p>
          </p:txBody>
        </p:sp>
        <p:cxnSp>
          <p:nvCxnSpPr>
            <p:cNvPr id="34" name="Rett linje 33">
              <a:extLst>
                <a:ext uri="{FF2B5EF4-FFF2-40B4-BE49-F238E27FC236}">
                  <a16:creationId xmlns:a16="http://schemas.microsoft.com/office/drawing/2014/main" id="{3C9F10F5-5187-C492-3F5C-C1222FC92F28}"/>
                </a:ext>
              </a:extLst>
            </p:cNvPr>
            <p:cNvCxnSpPr>
              <a:cxnSpLocks/>
            </p:cNvCxnSpPr>
            <p:nvPr/>
          </p:nvCxnSpPr>
          <p:spPr>
            <a:xfrm flipV="1">
              <a:off x="2265323" y="2023327"/>
              <a:ext cx="4374416" cy="122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Rett linje 35">
              <a:extLst>
                <a:ext uri="{FF2B5EF4-FFF2-40B4-BE49-F238E27FC236}">
                  <a16:creationId xmlns:a16="http://schemas.microsoft.com/office/drawing/2014/main" id="{EC358E08-439C-4A81-BE9F-22D2607EE500}"/>
                </a:ext>
              </a:extLst>
            </p:cNvPr>
            <p:cNvCxnSpPr/>
            <p:nvPr/>
          </p:nvCxnSpPr>
          <p:spPr>
            <a:xfrm>
              <a:off x="6635144" y="2035574"/>
              <a:ext cx="0" cy="224554"/>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Rett linje 39">
              <a:extLst>
                <a:ext uri="{FF2B5EF4-FFF2-40B4-BE49-F238E27FC236}">
                  <a16:creationId xmlns:a16="http://schemas.microsoft.com/office/drawing/2014/main" id="{958B0F68-2652-C25B-850F-BFB1CE9FD3D9}"/>
                </a:ext>
              </a:extLst>
            </p:cNvPr>
            <p:cNvCxnSpPr/>
            <p:nvPr/>
          </p:nvCxnSpPr>
          <p:spPr>
            <a:xfrm>
              <a:off x="2265323" y="2023327"/>
              <a:ext cx="0" cy="224554"/>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kstSylinder 40">
              <a:extLst>
                <a:ext uri="{FF2B5EF4-FFF2-40B4-BE49-F238E27FC236}">
                  <a16:creationId xmlns:a16="http://schemas.microsoft.com/office/drawing/2014/main" id="{5B9A2917-5A96-600B-6656-08D1914C9141}"/>
                </a:ext>
              </a:extLst>
            </p:cNvPr>
            <p:cNvSpPr txBox="1"/>
            <p:nvPr/>
          </p:nvSpPr>
          <p:spPr>
            <a:xfrm>
              <a:off x="1760986" y="2227994"/>
              <a:ext cx="1008674" cy="369332"/>
            </a:xfrm>
            <a:prstGeom prst="rect">
              <a:avLst/>
            </a:prstGeom>
            <a:noFill/>
            <a:ln>
              <a:noFill/>
            </a:ln>
          </p:spPr>
          <p:txBody>
            <a:bodyPr wrap="none" rtlCol="0">
              <a:spAutoFit/>
            </a:bodyPr>
            <a:lstStyle/>
            <a:p>
              <a:r>
                <a:rPr lang="nb-NO" dirty="0"/>
                <a:t>Andre IS</a:t>
              </a:r>
            </a:p>
          </p:txBody>
        </p:sp>
        <p:cxnSp>
          <p:nvCxnSpPr>
            <p:cNvPr id="53" name="Rett linje 52">
              <a:extLst>
                <a:ext uri="{FF2B5EF4-FFF2-40B4-BE49-F238E27FC236}">
                  <a16:creationId xmlns:a16="http://schemas.microsoft.com/office/drawing/2014/main" id="{11773128-7C1E-7D0A-18F5-DD4034D268E9}"/>
                </a:ext>
              </a:extLst>
            </p:cNvPr>
            <p:cNvCxnSpPr>
              <a:cxnSpLocks/>
            </p:cNvCxnSpPr>
            <p:nvPr/>
          </p:nvCxnSpPr>
          <p:spPr>
            <a:xfrm>
              <a:off x="5009289" y="2873869"/>
              <a:ext cx="2775365" cy="252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2" name="Gruppe 81">
            <a:extLst>
              <a:ext uri="{FF2B5EF4-FFF2-40B4-BE49-F238E27FC236}">
                <a16:creationId xmlns:a16="http://schemas.microsoft.com/office/drawing/2014/main" id="{6C4C0C6D-9BEF-3A35-BF36-AB8B58948028}"/>
              </a:ext>
            </a:extLst>
          </p:cNvPr>
          <p:cNvGrpSpPr/>
          <p:nvPr/>
        </p:nvGrpSpPr>
        <p:grpSpPr>
          <a:xfrm>
            <a:off x="4338422" y="2873869"/>
            <a:ext cx="3446232" cy="509015"/>
            <a:chOff x="4338422" y="2873869"/>
            <a:chExt cx="3446232" cy="509015"/>
          </a:xfrm>
        </p:grpSpPr>
        <p:sp>
          <p:nvSpPr>
            <p:cNvPr id="25" name="TekstSylinder 24">
              <a:extLst>
                <a:ext uri="{FF2B5EF4-FFF2-40B4-BE49-F238E27FC236}">
                  <a16:creationId xmlns:a16="http://schemas.microsoft.com/office/drawing/2014/main" id="{48E1AE4B-04DE-9316-2B93-11CB6F6EB06A}"/>
                </a:ext>
              </a:extLst>
            </p:cNvPr>
            <p:cNvSpPr txBox="1"/>
            <p:nvPr/>
          </p:nvSpPr>
          <p:spPr>
            <a:xfrm>
              <a:off x="5380716" y="3059719"/>
              <a:ext cx="173617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altLang="nb-NO" sz="1500" b="0" i="0" u="none" strike="noStrike" kern="1200" cap="none" spc="0" normalizeH="0" baseline="0" noProof="0" dirty="0">
                  <a:ln>
                    <a:noFill/>
                  </a:ln>
                  <a:solidFill>
                    <a:prstClr val="black"/>
                  </a:solidFill>
                  <a:effectLst/>
                  <a:uLnTx/>
                  <a:uFillTx/>
                  <a:latin typeface="Aptos" panose="02110004020202020204"/>
                  <a:ea typeface="+mn-ea"/>
                  <a:cs typeface="+mn-cs"/>
                </a:rPr>
                <a:t>(rettslig) fagsystem</a:t>
              </a:r>
            </a:p>
          </p:txBody>
        </p:sp>
        <p:cxnSp>
          <p:nvCxnSpPr>
            <p:cNvPr id="42" name="Rett linje 41">
              <a:extLst>
                <a:ext uri="{FF2B5EF4-FFF2-40B4-BE49-F238E27FC236}">
                  <a16:creationId xmlns:a16="http://schemas.microsoft.com/office/drawing/2014/main" id="{070CE5BF-3C99-AA58-14F3-E57644E56C13}"/>
                </a:ext>
              </a:extLst>
            </p:cNvPr>
            <p:cNvCxnSpPr>
              <a:cxnSpLocks/>
            </p:cNvCxnSpPr>
            <p:nvPr/>
          </p:nvCxnSpPr>
          <p:spPr>
            <a:xfrm>
              <a:off x="4338422" y="3312870"/>
              <a:ext cx="344623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Rett linje 54">
              <a:extLst>
                <a:ext uri="{FF2B5EF4-FFF2-40B4-BE49-F238E27FC236}">
                  <a16:creationId xmlns:a16="http://schemas.microsoft.com/office/drawing/2014/main" id="{FA7CFF75-7188-C3C7-7598-210D41382E5F}"/>
                </a:ext>
              </a:extLst>
            </p:cNvPr>
            <p:cNvCxnSpPr>
              <a:cxnSpLocks/>
            </p:cNvCxnSpPr>
            <p:nvPr/>
          </p:nvCxnSpPr>
          <p:spPr>
            <a:xfrm>
              <a:off x="5994144" y="2873869"/>
              <a:ext cx="0" cy="18585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5" name="Gruppe 84">
            <a:extLst>
              <a:ext uri="{FF2B5EF4-FFF2-40B4-BE49-F238E27FC236}">
                <a16:creationId xmlns:a16="http://schemas.microsoft.com/office/drawing/2014/main" id="{5FA9CCA5-C382-FCB9-4372-F4F59D70B3CB}"/>
              </a:ext>
            </a:extLst>
          </p:cNvPr>
          <p:cNvGrpSpPr/>
          <p:nvPr/>
        </p:nvGrpSpPr>
        <p:grpSpPr>
          <a:xfrm>
            <a:off x="4473928" y="3312161"/>
            <a:ext cx="6205751" cy="818166"/>
            <a:chOff x="4473928" y="3312161"/>
            <a:chExt cx="6205751" cy="818166"/>
          </a:xfrm>
        </p:grpSpPr>
        <p:sp>
          <p:nvSpPr>
            <p:cNvPr id="26" name="Text Box 18">
              <a:extLst>
                <a:ext uri="{FF2B5EF4-FFF2-40B4-BE49-F238E27FC236}">
                  <a16:creationId xmlns:a16="http://schemas.microsoft.com/office/drawing/2014/main" id="{6BF5C809-B137-7665-70D1-A432A8FEC794}"/>
                </a:ext>
              </a:extLst>
            </p:cNvPr>
            <p:cNvSpPr txBox="1">
              <a:spLocks noChangeArrowheads="1"/>
            </p:cNvSpPr>
            <p:nvPr/>
          </p:nvSpPr>
          <p:spPr bwMode="auto">
            <a:xfrm>
              <a:off x="4473928" y="3566206"/>
              <a:ext cx="351515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nb-NO" altLang="nb-NO" sz="1500" dirty="0"/>
                <a:t>Rettslige beslutningsstøttesystem (RBSS)</a:t>
              </a:r>
            </a:p>
          </p:txBody>
        </p:sp>
        <p:cxnSp>
          <p:nvCxnSpPr>
            <p:cNvPr id="46" name="Rett linje 45">
              <a:extLst>
                <a:ext uri="{FF2B5EF4-FFF2-40B4-BE49-F238E27FC236}">
                  <a16:creationId xmlns:a16="http://schemas.microsoft.com/office/drawing/2014/main" id="{E444B2B1-2B14-90E5-71A6-903FC64F70BC}"/>
                </a:ext>
              </a:extLst>
            </p:cNvPr>
            <p:cNvCxnSpPr>
              <a:cxnSpLocks/>
            </p:cNvCxnSpPr>
            <p:nvPr/>
          </p:nvCxnSpPr>
          <p:spPr>
            <a:xfrm>
              <a:off x="5974233" y="3312870"/>
              <a:ext cx="0" cy="340692"/>
            </a:xfrm>
            <a:prstGeom prst="line">
              <a:avLst/>
            </a:prstGeom>
          </p:spPr>
          <p:style>
            <a:lnRef idx="2">
              <a:schemeClr val="accent1"/>
            </a:lnRef>
            <a:fillRef idx="0">
              <a:schemeClr val="accent1"/>
            </a:fillRef>
            <a:effectRef idx="1">
              <a:schemeClr val="accent1"/>
            </a:effectRef>
            <a:fontRef idx="minor">
              <a:schemeClr val="tx1"/>
            </a:fontRef>
          </p:style>
        </p:cxnSp>
        <p:grpSp>
          <p:nvGrpSpPr>
            <p:cNvPr id="78" name="Gruppe 77">
              <a:extLst>
                <a:ext uri="{FF2B5EF4-FFF2-40B4-BE49-F238E27FC236}">
                  <a16:creationId xmlns:a16="http://schemas.microsoft.com/office/drawing/2014/main" id="{80C04BCB-C63C-8EF2-7F3D-D51333EA6F0C}"/>
                </a:ext>
              </a:extLst>
            </p:cNvPr>
            <p:cNvGrpSpPr/>
            <p:nvPr/>
          </p:nvGrpSpPr>
          <p:grpSpPr>
            <a:xfrm>
              <a:off x="7692564" y="3312161"/>
              <a:ext cx="2987115" cy="818166"/>
              <a:chOff x="7692564" y="3312161"/>
              <a:chExt cx="2987115" cy="818166"/>
            </a:xfrm>
          </p:grpSpPr>
          <p:grpSp>
            <p:nvGrpSpPr>
              <p:cNvPr id="62" name="Gruppe 61">
                <a:extLst>
                  <a:ext uri="{FF2B5EF4-FFF2-40B4-BE49-F238E27FC236}">
                    <a16:creationId xmlns:a16="http://schemas.microsoft.com/office/drawing/2014/main" id="{FD3061F8-5DEB-F388-FF18-02046DCBEDCD}"/>
                  </a:ext>
                </a:extLst>
              </p:cNvPr>
              <p:cNvGrpSpPr/>
              <p:nvPr/>
            </p:nvGrpSpPr>
            <p:grpSpPr>
              <a:xfrm>
                <a:off x="7876745" y="3312161"/>
                <a:ext cx="2802934" cy="818166"/>
                <a:chOff x="7930611" y="3252683"/>
                <a:chExt cx="2802934" cy="818166"/>
              </a:xfrm>
            </p:grpSpPr>
            <p:sp>
              <p:nvSpPr>
                <p:cNvPr id="32" name="TekstSylinder 31">
                  <a:extLst>
                    <a:ext uri="{FF2B5EF4-FFF2-40B4-BE49-F238E27FC236}">
                      <a16:creationId xmlns:a16="http://schemas.microsoft.com/office/drawing/2014/main" id="{97E7B016-DA97-6EF8-695A-0D4650689755}"/>
                    </a:ext>
                  </a:extLst>
                </p:cNvPr>
                <p:cNvSpPr txBox="1"/>
                <p:nvPr/>
              </p:nvSpPr>
              <p:spPr>
                <a:xfrm>
                  <a:off x="8113429" y="3367258"/>
                  <a:ext cx="2582692" cy="523220"/>
                </a:xfrm>
                <a:prstGeom prst="rect">
                  <a:avLst/>
                </a:prstGeom>
                <a:noFill/>
              </p:spPr>
              <p:txBody>
                <a:bodyPr wrap="square">
                  <a:spAutoFit/>
                </a:bodyPr>
                <a:lstStyle/>
                <a:p>
                  <a:r>
                    <a:rPr lang="nb-NO" sz="1400" i="1" dirty="0">
                      <a:latin typeface="Calibri" panose="020F0502020204030204" pitchFamily="34" charset="0"/>
                      <a:ea typeface="DengXian" panose="02010600030101010101" pitchFamily="2" charset="-122"/>
                      <a:cs typeface="Times New Roman" panose="02020603050405020304" pitchFamily="18" charset="0"/>
                    </a:rPr>
                    <a:t>E</a:t>
                  </a:r>
                  <a:r>
                    <a:rPr lang="nb-NO" sz="1400" i="1" dirty="0">
                      <a:effectLst/>
                      <a:latin typeface="Calibri" panose="020F0502020204030204" pitchFamily="34" charset="0"/>
                      <a:ea typeface="DengXian" panose="02010600030101010101" pitchFamily="2" charset="-122"/>
                      <a:cs typeface="Times New Roman" panose="02020603050405020304" pitchFamily="18" charset="0"/>
                    </a:rPr>
                    <a:t>n person som må innestå</a:t>
                  </a:r>
                </a:p>
                <a:p>
                  <a:r>
                    <a:rPr lang="nb-NO" sz="1400" i="1" dirty="0">
                      <a:effectLst/>
                      <a:latin typeface="Calibri" panose="020F0502020204030204" pitchFamily="34" charset="0"/>
                      <a:ea typeface="DengXian" panose="02010600030101010101" pitchFamily="2" charset="-122"/>
                      <a:cs typeface="Times New Roman" panose="02020603050405020304" pitchFamily="18" charset="0"/>
                    </a:rPr>
                    <a:t>for sluttresultatet, ikke maskinen</a:t>
                  </a:r>
                  <a:endParaRPr lang="nb-NO" sz="1400" i="1" dirty="0"/>
                </a:p>
              </p:txBody>
            </p:sp>
            <p:sp>
              <p:nvSpPr>
                <p:cNvPr id="60" name="Ellipse 59">
                  <a:extLst>
                    <a:ext uri="{FF2B5EF4-FFF2-40B4-BE49-F238E27FC236}">
                      <a16:creationId xmlns:a16="http://schemas.microsoft.com/office/drawing/2014/main" id="{AA493D2C-5F9A-B6CC-C5C8-6F092C1B1C0D}"/>
                    </a:ext>
                  </a:extLst>
                </p:cNvPr>
                <p:cNvSpPr/>
                <p:nvPr/>
              </p:nvSpPr>
              <p:spPr>
                <a:xfrm>
                  <a:off x="7930611" y="3252683"/>
                  <a:ext cx="2802934" cy="818166"/>
                </a:xfrm>
                <a:prstGeom prst="ellipse">
                  <a:avLst/>
                </a:prstGeom>
                <a:noFill/>
                <a:ln w="952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cxnSp>
            <p:nvCxnSpPr>
              <p:cNvPr id="64" name="Rett linje 63">
                <a:extLst>
                  <a:ext uri="{FF2B5EF4-FFF2-40B4-BE49-F238E27FC236}">
                    <a16:creationId xmlns:a16="http://schemas.microsoft.com/office/drawing/2014/main" id="{743FEE14-1F31-A004-DD70-5222D89DF937}"/>
                  </a:ext>
                </a:extLst>
              </p:cNvPr>
              <p:cNvCxnSpPr>
                <a:cxnSpLocks/>
                <a:endCxn id="26" idx="3"/>
              </p:cNvCxnSpPr>
              <p:nvPr/>
            </p:nvCxnSpPr>
            <p:spPr>
              <a:xfrm>
                <a:off x="7692564" y="3727789"/>
                <a:ext cx="296518" cy="0"/>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grpSp>
      <p:grpSp>
        <p:nvGrpSpPr>
          <p:cNvPr id="89" name="Gruppe 88">
            <a:extLst>
              <a:ext uri="{FF2B5EF4-FFF2-40B4-BE49-F238E27FC236}">
                <a16:creationId xmlns:a16="http://schemas.microsoft.com/office/drawing/2014/main" id="{3813C230-6CB1-F2BC-2430-12098CA58B0B}"/>
              </a:ext>
            </a:extLst>
          </p:cNvPr>
          <p:cNvGrpSpPr/>
          <p:nvPr/>
        </p:nvGrpSpPr>
        <p:grpSpPr>
          <a:xfrm>
            <a:off x="6352974" y="3300796"/>
            <a:ext cx="3146684" cy="2254188"/>
            <a:chOff x="6352974" y="3300796"/>
            <a:chExt cx="3146684" cy="2254188"/>
          </a:xfrm>
        </p:grpSpPr>
        <p:sp>
          <p:nvSpPr>
            <p:cNvPr id="28" name="TekstSylinder 27">
              <a:extLst>
                <a:ext uri="{FF2B5EF4-FFF2-40B4-BE49-F238E27FC236}">
                  <a16:creationId xmlns:a16="http://schemas.microsoft.com/office/drawing/2014/main" id="{E1EF3403-94FE-EBB2-236C-4A4DFC153F3B}"/>
                </a:ext>
              </a:extLst>
            </p:cNvPr>
            <p:cNvSpPr txBox="1"/>
            <p:nvPr/>
          </p:nvSpPr>
          <p:spPr>
            <a:xfrm>
              <a:off x="6615137" y="4764872"/>
              <a:ext cx="2630948" cy="738664"/>
            </a:xfrm>
            <a:prstGeom prst="rect">
              <a:avLst/>
            </a:prstGeom>
            <a:noFill/>
          </p:spPr>
          <p:txBody>
            <a:bodyPr wrap="square">
              <a:spAutoFit/>
            </a:bodyPr>
            <a:lstStyle/>
            <a:p>
              <a:r>
                <a:rPr lang="nb-NO" sz="1400" i="1" dirty="0"/>
                <a:t>Sluttresultatet fra maskinen</a:t>
              </a:r>
            </a:p>
            <a:p>
              <a:r>
                <a:rPr lang="nb-NO" sz="1400" i="1" dirty="0"/>
                <a:t>blir lagt til grunn som riktig resultat</a:t>
              </a:r>
            </a:p>
          </p:txBody>
        </p:sp>
        <p:grpSp>
          <p:nvGrpSpPr>
            <p:cNvPr id="87" name="Gruppe 86">
              <a:extLst>
                <a:ext uri="{FF2B5EF4-FFF2-40B4-BE49-F238E27FC236}">
                  <a16:creationId xmlns:a16="http://schemas.microsoft.com/office/drawing/2014/main" id="{E29665AF-0810-F0A3-EA03-BCA6E6B81369}"/>
                </a:ext>
              </a:extLst>
            </p:cNvPr>
            <p:cNvGrpSpPr/>
            <p:nvPr/>
          </p:nvGrpSpPr>
          <p:grpSpPr>
            <a:xfrm>
              <a:off x="6352974" y="3300796"/>
              <a:ext cx="3146684" cy="2254188"/>
              <a:chOff x="6352974" y="3300796"/>
              <a:chExt cx="3146684" cy="2254188"/>
            </a:xfrm>
          </p:grpSpPr>
          <p:cxnSp>
            <p:nvCxnSpPr>
              <p:cNvPr id="48" name="Rett linje 47">
                <a:extLst>
                  <a:ext uri="{FF2B5EF4-FFF2-40B4-BE49-F238E27FC236}">
                    <a16:creationId xmlns:a16="http://schemas.microsoft.com/office/drawing/2014/main" id="{A4EB6C30-C604-1DBE-728A-444F833431EA}"/>
                  </a:ext>
                </a:extLst>
              </p:cNvPr>
              <p:cNvCxnSpPr>
                <a:cxnSpLocks/>
              </p:cNvCxnSpPr>
              <p:nvPr/>
            </p:nvCxnSpPr>
            <p:spPr>
              <a:xfrm>
                <a:off x="7784654" y="3300796"/>
                <a:ext cx="0" cy="898867"/>
              </a:xfrm>
              <a:prstGeom prst="line">
                <a:avLst/>
              </a:prstGeom>
            </p:spPr>
            <p:style>
              <a:lnRef idx="2">
                <a:schemeClr val="accent1"/>
              </a:lnRef>
              <a:fillRef idx="0">
                <a:schemeClr val="accent1"/>
              </a:fillRef>
              <a:effectRef idx="1">
                <a:schemeClr val="accent1"/>
              </a:effectRef>
              <a:fontRef idx="minor">
                <a:schemeClr val="tx1"/>
              </a:fontRef>
            </p:style>
          </p:cxnSp>
          <p:grpSp>
            <p:nvGrpSpPr>
              <p:cNvPr id="86" name="Gruppe 85">
                <a:extLst>
                  <a:ext uri="{FF2B5EF4-FFF2-40B4-BE49-F238E27FC236}">
                    <a16:creationId xmlns:a16="http://schemas.microsoft.com/office/drawing/2014/main" id="{9488AF13-223C-5AD3-0DDA-3188A947CCBD}"/>
                  </a:ext>
                </a:extLst>
              </p:cNvPr>
              <p:cNvGrpSpPr/>
              <p:nvPr/>
            </p:nvGrpSpPr>
            <p:grpSpPr>
              <a:xfrm>
                <a:off x="6352974" y="4131043"/>
                <a:ext cx="3146684" cy="1423941"/>
                <a:chOff x="6352974" y="4131043"/>
                <a:chExt cx="3146684" cy="1423941"/>
              </a:xfrm>
            </p:grpSpPr>
            <p:sp>
              <p:nvSpPr>
                <p:cNvPr id="14" name="Text Box 18">
                  <a:extLst>
                    <a:ext uri="{FF2B5EF4-FFF2-40B4-BE49-F238E27FC236}">
                      <a16:creationId xmlns:a16="http://schemas.microsoft.com/office/drawing/2014/main" id="{781F4554-92BF-5D01-4DD6-E585A10CFB80}"/>
                    </a:ext>
                  </a:extLst>
                </p:cNvPr>
                <p:cNvSpPr txBox="1">
                  <a:spLocks noChangeArrowheads="1"/>
                </p:cNvSpPr>
                <p:nvPr/>
              </p:nvSpPr>
              <p:spPr bwMode="auto">
                <a:xfrm>
                  <a:off x="6709086" y="4131043"/>
                  <a:ext cx="279057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nb-NO" altLang="nb-NO" sz="1500" dirty="0"/>
                    <a:t>Rettslige beslutningssystem (RBS)</a:t>
                  </a:r>
                </a:p>
              </p:txBody>
            </p:sp>
            <p:grpSp>
              <p:nvGrpSpPr>
                <p:cNvPr id="80" name="Gruppe 79">
                  <a:extLst>
                    <a:ext uri="{FF2B5EF4-FFF2-40B4-BE49-F238E27FC236}">
                      <a16:creationId xmlns:a16="http://schemas.microsoft.com/office/drawing/2014/main" id="{A035A32F-A8DF-6508-B435-CDCA150E0A1B}"/>
                    </a:ext>
                  </a:extLst>
                </p:cNvPr>
                <p:cNvGrpSpPr/>
                <p:nvPr/>
              </p:nvGrpSpPr>
              <p:grpSpPr>
                <a:xfrm>
                  <a:off x="6352974" y="4432373"/>
                  <a:ext cx="2554806" cy="1122611"/>
                  <a:chOff x="6352974" y="4432373"/>
                  <a:chExt cx="2554806" cy="1122611"/>
                </a:xfrm>
              </p:grpSpPr>
              <p:sp>
                <p:nvSpPr>
                  <p:cNvPr id="51" name="Ellipse 50">
                    <a:extLst>
                      <a:ext uri="{FF2B5EF4-FFF2-40B4-BE49-F238E27FC236}">
                        <a16:creationId xmlns:a16="http://schemas.microsoft.com/office/drawing/2014/main" id="{DD198C96-E0D8-A54F-BA27-5BE84B1C2C63}"/>
                      </a:ext>
                    </a:extLst>
                  </p:cNvPr>
                  <p:cNvSpPr/>
                  <p:nvPr/>
                </p:nvSpPr>
                <p:spPr>
                  <a:xfrm>
                    <a:off x="6352974" y="4593955"/>
                    <a:ext cx="2554806" cy="961029"/>
                  </a:xfrm>
                  <a:prstGeom prst="ellipse">
                    <a:avLst/>
                  </a:prstGeom>
                  <a:noFill/>
                  <a:ln w="952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66" name="Rett linje 65">
                    <a:extLst>
                      <a:ext uri="{FF2B5EF4-FFF2-40B4-BE49-F238E27FC236}">
                        <a16:creationId xmlns:a16="http://schemas.microsoft.com/office/drawing/2014/main" id="{AFF78109-46A7-150C-945B-DC18CAE77256}"/>
                      </a:ext>
                    </a:extLst>
                  </p:cNvPr>
                  <p:cNvCxnSpPr>
                    <a:cxnSpLocks/>
                  </p:cNvCxnSpPr>
                  <p:nvPr/>
                </p:nvCxnSpPr>
                <p:spPr>
                  <a:xfrm flipH="1" flipV="1">
                    <a:off x="7374935" y="4432373"/>
                    <a:ext cx="286270" cy="151249"/>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grpSp>
        </p:grpSp>
      </p:grpSp>
      <p:grpSp>
        <p:nvGrpSpPr>
          <p:cNvPr id="88" name="Gruppe 87">
            <a:extLst>
              <a:ext uri="{FF2B5EF4-FFF2-40B4-BE49-F238E27FC236}">
                <a16:creationId xmlns:a16="http://schemas.microsoft.com/office/drawing/2014/main" id="{98FF1B02-B19E-131A-B297-1C4A1F3267BA}"/>
              </a:ext>
            </a:extLst>
          </p:cNvPr>
          <p:cNvGrpSpPr/>
          <p:nvPr/>
        </p:nvGrpSpPr>
        <p:grpSpPr>
          <a:xfrm>
            <a:off x="3107160" y="3351755"/>
            <a:ext cx="2669511" cy="1846010"/>
            <a:chOff x="3107160" y="3351755"/>
            <a:chExt cx="2669511" cy="1846010"/>
          </a:xfrm>
        </p:grpSpPr>
        <p:sp>
          <p:nvSpPr>
            <p:cNvPr id="68" name="TekstSylinder 67">
              <a:extLst>
                <a:ext uri="{FF2B5EF4-FFF2-40B4-BE49-F238E27FC236}">
                  <a16:creationId xmlns:a16="http://schemas.microsoft.com/office/drawing/2014/main" id="{3A4A1CE5-295C-8BDC-887A-1772DC477AC1}"/>
                </a:ext>
              </a:extLst>
            </p:cNvPr>
            <p:cNvSpPr txBox="1"/>
            <p:nvPr/>
          </p:nvSpPr>
          <p:spPr>
            <a:xfrm>
              <a:off x="3276217" y="4673089"/>
              <a:ext cx="1994777" cy="523220"/>
            </a:xfrm>
            <a:prstGeom prst="rect">
              <a:avLst/>
            </a:prstGeom>
            <a:noFill/>
          </p:spPr>
          <p:txBody>
            <a:bodyPr wrap="none" rtlCol="0">
              <a:spAutoFit/>
            </a:bodyPr>
            <a:lstStyle/>
            <a:p>
              <a:r>
                <a:rPr lang="nb-NO" sz="1400" i="1" dirty="0"/>
                <a:t>System med autentiske</a:t>
              </a:r>
            </a:p>
            <a:p>
              <a:r>
                <a:rPr lang="nb-NO" sz="1400" i="1" dirty="0"/>
                <a:t>rettskilder</a:t>
              </a:r>
            </a:p>
          </p:txBody>
        </p:sp>
        <p:grpSp>
          <p:nvGrpSpPr>
            <p:cNvPr id="84" name="Gruppe 83">
              <a:extLst>
                <a:ext uri="{FF2B5EF4-FFF2-40B4-BE49-F238E27FC236}">
                  <a16:creationId xmlns:a16="http://schemas.microsoft.com/office/drawing/2014/main" id="{B77E9A3B-2B3D-9AE2-25C7-02C2625E502B}"/>
                </a:ext>
              </a:extLst>
            </p:cNvPr>
            <p:cNvGrpSpPr/>
            <p:nvPr/>
          </p:nvGrpSpPr>
          <p:grpSpPr>
            <a:xfrm>
              <a:off x="3107160" y="3351755"/>
              <a:ext cx="2669511" cy="1846010"/>
              <a:chOff x="3107160" y="3351755"/>
              <a:chExt cx="2669511" cy="1846010"/>
            </a:xfrm>
          </p:grpSpPr>
          <p:sp>
            <p:nvSpPr>
              <p:cNvPr id="17" name="TekstSylinder 16">
                <a:extLst>
                  <a:ext uri="{FF2B5EF4-FFF2-40B4-BE49-F238E27FC236}">
                    <a16:creationId xmlns:a16="http://schemas.microsoft.com/office/drawing/2014/main" id="{92CF7E1E-BA72-FF87-97B6-99FA5E2CF8CD}"/>
                  </a:ext>
                </a:extLst>
              </p:cNvPr>
              <p:cNvSpPr txBox="1"/>
              <p:nvPr/>
            </p:nvSpPr>
            <p:spPr>
              <a:xfrm>
                <a:off x="3681802" y="4131043"/>
                <a:ext cx="2094869" cy="323165"/>
              </a:xfrm>
              <a:prstGeom prst="rect">
                <a:avLst/>
              </a:prstGeom>
              <a:noFill/>
            </p:spPr>
            <p:txBody>
              <a:bodyPr wrap="none" rtlCol="0">
                <a:spAutoFit/>
              </a:bodyPr>
              <a:lstStyle/>
              <a:p>
                <a:r>
                  <a:rPr lang="nb-NO" sz="1500" dirty="0"/>
                  <a:t>Rettskildesystem (RKS)</a:t>
                </a:r>
              </a:p>
            </p:txBody>
          </p:sp>
          <p:cxnSp>
            <p:nvCxnSpPr>
              <p:cNvPr id="43" name="Rett linje 42">
                <a:extLst>
                  <a:ext uri="{FF2B5EF4-FFF2-40B4-BE49-F238E27FC236}">
                    <a16:creationId xmlns:a16="http://schemas.microsoft.com/office/drawing/2014/main" id="{20C019E1-3519-DC54-8BA6-111BE379AEF1}"/>
                  </a:ext>
                </a:extLst>
              </p:cNvPr>
              <p:cNvCxnSpPr>
                <a:cxnSpLocks/>
              </p:cNvCxnSpPr>
              <p:nvPr/>
            </p:nvCxnSpPr>
            <p:spPr>
              <a:xfrm>
                <a:off x="4338422" y="3351755"/>
                <a:ext cx="0" cy="825634"/>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grpSp>
            <p:nvGrpSpPr>
              <p:cNvPr id="72" name="Gruppe 71">
                <a:extLst>
                  <a:ext uri="{FF2B5EF4-FFF2-40B4-BE49-F238E27FC236}">
                    <a16:creationId xmlns:a16="http://schemas.microsoft.com/office/drawing/2014/main" id="{2F5B4465-F681-CF11-0571-FBD0D1AECFAC}"/>
                  </a:ext>
                </a:extLst>
              </p:cNvPr>
              <p:cNvGrpSpPr/>
              <p:nvPr/>
            </p:nvGrpSpPr>
            <p:grpSpPr>
              <a:xfrm>
                <a:off x="3107160" y="4432373"/>
                <a:ext cx="2196398" cy="765392"/>
                <a:chOff x="3107160" y="4396999"/>
                <a:chExt cx="2196398" cy="836140"/>
              </a:xfrm>
            </p:grpSpPr>
            <p:sp>
              <p:nvSpPr>
                <p:cNvPr id="69" name="Ellipse 68">
                  <a:extLst>
                    <a:ext uri="{FF2B5EF4-FFF2-40B4-BE49-F238E27FC236}">
                      <a16:creationId xmlns:a16="http://schemas.microsoft.com/office/drawing/2014/main" id="{557AC27B-496C-36E8-602E-AA0B944272B4}"/>
                    </a:ext>
                  </a:extLst>
                </p:cNvPr>
                <p:cNvSpPr/>
                <p:nvPr/>
              </p:nvSpPr>
              <p:spPr>
                <a:xfrm>
                  <a:off x="3107160" y="4636259"/>
                  <a:ext cx="2196398" cy="596880"/>
                </a:xfrm>
                <a:prstGeom prst="ellipse">
                  <a:avLst/>
                </a:prstGeom>
                <a:noFill/>
                <a:ln w="952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70" name="Rett linje 69">
                  <a:extLst>
                    <a:ext uri="{FF2B5EF4-FFF2-40B4-BE49-F238E27FC236}">
                      <a16:creationId xmlns:a16="http://schemas.microsoft.com/office/drawing/2014/main" id="{48AA037F-2177-FEBE-1C5D-81608C38A3AC}"/>
                    </a:ext>
                  </a:extLst>
                </p:cNvPr>
                <p:cNvCxnSpPr>
                  <a:cxnSpLocks/>
                </p:cNvCxnSpPr>
                <p:nvPr/>
              </p:nvCxnSpPr>
              <p:spPr>
                <a:xfrm flipV="1">
                  <a:off x="4045726" y="4396999"/>
                  <a:ext cx="227879" cy="223859"/>
                </a:xfrm>
                <a:prstGeom prst="line">
                  <a:avLst/>
                </a:prstGeom>
                <a:ln w="9525">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grpSp>
      </p:grpSp>
    </p:spTree>
    <p:extLst>
      <p:ext uri="{BB962C8B-B14F-4D97-AF65-F5344CB8AC3E}">
        <p14:creationId xmlns:p14="http://schemas.microsoft.com/office/powerpoint/2010/main" val="121541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885B1A-B590-5637-B647-FBB7C60C28F6}"/>
              </a:ext>
            </a:extLst>
          </p:cNvPr>
          <p:cNvSpPr>
            <a:spLocks noGrp="1"/>
          </p:cNvSpPr>
          <p:nvPr>
            <p:ph type="title"/>
          </p:nvPr>
        </p:nvSpPr>
        <p:spPr/>
        <p:txBody>
          <a:bodyPr/>
          <a:lstStyle/>
          <a:p>
            <a:endParaRPr lang="nb-NO"/>
          </a:p>
        </p:txBody>
      </p:sp>
      <p:pic>
        <p:nvPicPr>
          <p:cNvPr id="4" name="Plassholder for innhold 3">
            <a:extLst>
              <a:ext uri="{FF2B5EF4-FFF2-40B4-BE49-F238E27FC236}">
                <a16:creationId xmlns:a16="http://schemas.microsoft.com/office/drawing/2014/main" id="{9AC508AF-F84C-4A27-9F4A-D6443AC151C2}"/>
              </a:ext>
            </a:extLst>
          </p:cNvPr>
          <p:cNvPicPr>
            <a:picLocks noGrp="1" noChangeAspect="1"/>
          </p:cNvPicPr>
          <p:nvPr>
            <p:ph idx="1"/>
          </p:nvPr>
        </p:nvPicPr>
        <p:blipFill>
          <a:blip r:embed="rId2"/>
          <a:stretch>
            <a:fillRect/>
          </a:stretch>
        </p:blipFill>
        <p:spPr>
          <a:xfrm>
            <a:off x="2229111" y="1825625"/>
            <a:ext cx="7733778" cy="4351338"/>
          </a:xfrm>
          <a:prstGeom prst="rect">
            <a:avLst/>
          </a:prstGeom>
        </p:spPr>
      </p:pic>
    </p:spTree>
    <p:extLst>
      <p:ext uri="{BB962C8B-B14F-4D97-AF65-F5344CB8AC3E}">
        <p14:creationId xmlns:p14="http://schemas.microsoft.com/office/powerpoint/2010/main" val="256945171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30e7da48-dd40-41b3-a437-378e1eefd71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DD451E6A0009C418BC8BC6FD9B72F97" ma:contentTypeVersion="18" ma:contentTypeDescription="Opprett et nytt dokument." ma:contentTypeScope="" ma:versionID="dd231ab7b6b05926c18a415e537577c7">
  <xsd:schema xmlns:xsd="http://www.w3.org/2001/XMLSchema" xmlns:xs="http://www.w3.org/2001/XMLSchema" xmlns:p="http://schemas.microsoft.com/office/2006/metadata/properties" xmlns:ns3="30e7da48-dd40-41b3-a437-378e1eefd714" xmlns:ns4="b06c6f03-c155-4e07-84b1-a83d26e103c1" targetNamespace="http://schemas.microsoft.com/office/2006/metadata/properties" ma:root="true" ma:fieldsID="3755eccc2e12830a6f11ba677ead9e87" ns3:_="" ns4:_="">
    <xsd:import namespace="30e7da48-dd40-41b3-a437-378e1eefd714"/>
    <xsd:import namespace="b06c6f03-c155-4e07-84b1-a83d26e103c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earchProperties" minOccurs="0"/>
                <xsd:element ref="ns4:SharedWithUsers" minOccurs="0"/>
                <xsd:element ref="ns4:SharedWithDetails" minOccurs="0"/>
                <xsd:element ref="ns4:SharingHintHash"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e7da48-dd40-41b3-a437-378e1eefd7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6c6f03-c155-4e07-84b1-a83d26e103c1" elementFormDefault="qualified">
    <xsd:import namespace="http://schemas.microsoft.com/office/2006/documentManagement/types"/>
    <xsd:import namespace="http://schemas.microsoft.com/office/infopath/2007/PartnerControls"/>
    <xsd:element name="SharedWithUsers" ma:index="2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lingsdetaljer" ma:internalName="SharedWithDetails" ma:readOnly="true">
      <xsd:simpleType>
        <xsd:restriction base="dms:Note">
          <xsd:maxLength value="255"/>
        </xsd:restriction>
      </xsd:simpleType>
    </xsd:element>
    <xsd:element name="SharingHintHash" ma:index="24"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009008-E55C-4634-AF22-F6C1BE323514}">
  <ds:schemaRefs>
    <ds:schemaRef ds:uri="http://schemas.microsoft.com/sharepoint/v3/contenttype/forms"/>
  </ds:schemaRefs>
</ds:datastoreItem>
</file>

<file path=customXml/itemProps2.xml><?xml version="1.0" encoding="utf-8"?>
<ds:datastoreItem xmlns:ds="http://schemas.openxmlformats.org/officeDocument/2006/customXml" ds:itemID="{FC88CDCB-B612-47F2-A7FB-C3CFF0B43186}">
  <ds:schemaRef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 ds:uri="b06c6f03-c155-4e07-84b1-a83d26e103c1"/>
    <ds:schemaRef ds:uri="http://schemas.microsoft.com/office/2006/metadata/properties"/>
    <ds:schemaRef ds:uri="http://schemas.microsoft.com/office/infopath/2007/PartnerControls"/>
    <ds:schemaRef ds:uri="30e7da48-dd40-41b3-a437-378e1eefd714"/>
    <ds:schemaRef ds:uri="http://purl.org/dc/elements/1.1/"/>
  </ds:schemaRefs>
</ds:datastoreItem>
</file>

<file path=customXml/itemProps3.xml><?xml version="1.0" encoding="utf-8"?>
<ds:datastoreItem xmlns:ds="http://schemas.openxmlformats.org/officeDocument/2006/customXml" ds:itemID="{925CFD47-1E85-445E-B452-832907A5FD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e7da48-dd40-41b3-a437-378e1eefd714"/>
    <ds:schemaRef ds:uri="b06c6f03-c155-4e07-84b1-a83d26e10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2008</Words>
  <Application>Microsoft Office PowerPoint</Application>
  <PresentationFormat>Widescreen</PresentationFormat>
  <Paragraphs>245</Paragraphs>
  <Slides>26</Slides>
  <Notes>15</Notes>
  <HiddenSlides>3</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26</vt:i4>
      </vt:variant>
    </vt:vector>
  </HeadingPairs>
  <TitlesOfParts>
    <vt:vector size="35" baseType="lpstr">
      <vt:lpstr>Abadi</vt:lpstr>
      <vt:lpstr>Aptos</vt:lpstr>
      <vt:lpstr>Arial</vt:lpstr>
      <vt:lpstr>Calibri</vt:lpstr>
      <vt:lpstr>Calibri Light</vt:lpstr>
      <vt:lpstr>Helvetica</vt:lpstr>
      <vt:lpstr>Source Code Pro</vt:lpstr>
      <vt:lpstr>Source Sans Pro</vt:lpstr>
      <vt:lpstr>Office-tema</vt:lpstr>
      <vt:lpstr>Regelbaserte systemer</vt:lpstr>
      <vt:lpstr>Drodling fra et språklig utgangspunkt:</vt:lpstr>
      <vt:lpstr>Forvaltningsinformatikkens «grunnmodell»</vt:lpstr>
      <vt:lpstr>Konteksten til forelesningen i dag</vt:lpstr>
      <vt:lpstr>Definisjoner?</vt:lpstr>
      <vt:lpstr>Høna eller egget?</vt:lpstr>
      <vt:lpstr>Mitt utgangspunkt</vt:lpstr>
      <vt:lpstr>Teknologien</vt:lpstr>
      <vt:lpstr>Regelbaserte systemer generelt</vt:lpstr>
      <vt:lpstr>Struktur i regeler</vt:lpstr>
      <vt:lpstr>Struktur i regelsett</vt:lpstr>
      <vt:lpstr>Granularitet (-&gt; arkitektur)</vt:lpstr>
      <vt:lpstr>Sammenligning mellom IT- og virksomhetsarkitekturprinsippene</vt:lpstr>
      <vt:lpstr>Granularitet i regler påvirker databehovet</vt:lpstr>
      <vt:lpstr>Hvor er reglene i et regelbasert datasystem?</vt:lpstr>
      <vt:lpstr>Formalisert fødselsnummer med metadata</vt:lpstr>
      <vt:lpstr>Et lite eksempel på en automatisert rettslig beslutningsprosess</vt:lpstr>
      <vt:lpstr>Logiske variasjoner = ulike teknikker</vt:lpstr>
      <vt:lpstr>Fuzzy-logikk</vt:lpstr>
      <vt:lpstr>Regelbaserte systemer - maskinlæring</vt:lpstr>
      <vt:lpstr>Kvalitet i data</vt:lpstr>
      <vt:lpstr>Anvendelse i offentlig forvaltning</vt:lpstr>
      <vt:lpstr>Et analytisk verktøy som kan være til hjelp..</vt:lpstr>
      <vt:lpstr>Faller brikkene på plass?</vt:lpstr>
      <vt:lpstr>Systembetegnelser</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Regelbaserte systemer</dc:title>
  <dc:creator>Asbjørn Korsbakken</dc:creator>
  <cp:lastModifiedBy>dag wiese schartum</cp:lastModifiedBy>
  <cp:revision>11</cp:revision>
  <dcterms:created xsi:type="dcterms:W3CDTF">2023-09-17T09:27:02Z</dcterms:created>
  <dcterms:modified xsi:type="dcterms:W3CDTF">2024-09-02T13:59:23Z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0x0101005DD451E6A0009C418BC8BC6FD9B72F97</vt:lpwstr>
  </property>
  <property fmtid="{D5CDD505-2E9C-101B-9397-08002B2CF9AE}" pid="3" name="MSIP_Label_9396317e-03ca-4ddd-bc6f-adf29e7f1a41_Enabled">
    <vt:lpwstr>true</vt:lpwstr>
  </property>
  <property fmtid="{D5CDD505-2E9C-101B-9397-08002B2CF9AE}" pid="4" name="MSIP_Label_9396317e-03ca-4ddd-bc6f-adf29e7f1a41_SetDate">
    <vt:lpwstr>2024-09-02T08:46:05Z</vt:lpwstr>
  </property>
  <property fmtid="{D5CDD505-2E9C-101B-9397-08002B2CF9AE}" pid="5" name="MSIP_Label_9396317e-03ca-4ddd-bc6f-adf29e7f1a41_Method">
    <vt:lpwstr>Standard</vt:lpwstr>
  </property>
  <property fmtid="{D5CDD505-2E9C-101B-9397-08002B2CF9AE}" pid="6" name="MSIP_Label_9396317e-03ca-4ddd-bc6f-adf29e7f1a41_Name">
    <vt:lpwstr>9396317e-03ca-4ddd-bc6f-adf29e7f1a41</vt:lpwstr>
  </property>
  <property fmtid="{D5CDD505-2E9C-101B-9397-08002B2CF9AE}" pid="7" name="MSIP_Label_9396317e-03ca-4ddd-bc6f-adf29e7f1a41_SiteId">
    <vt:lpwstr>62366534-1ec3-4962-8869-9b5535279d0b</vt:lpwstr>
  </property>
  <property fmtid="{D5CDD505-2E9C-101B-9397-08002B2CF9AE}" pid="8" name="MSIP_Label_9396317e-03ca-4ddd-bc6f-adf29e7f1a41_ActionId">
    <vt:lpwstr>27022166-2a24-4e83-a860-6db80147cbeb</vt:lpwstr>
  </property>
  <property fmtid="{D5CDD505-2E9C-101B-9397-08002B2CF9AE}" pid="9" name="MSIP_Label_9396317e-03ca-4ddd-bc6f-adf29e7f1a41_ContentBits">
    <vt:lpwstr>0</vt:lpwstr>
  </property>
</Properties>
</file>