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65" r:id="rId4"/>
    <p:sldId id="268" r:id="rId5"/>
    <p:sldId id="256" r:id="rId6"/>
    <p:sldId id="263" r:id="rId7"/>
    <p:sldId id="259" r:id="rId8"/>
    <p:sldId id="260" r:id="rId9"/>
    <p:sldId id="261" r:id="rId10"/>
    <p:sldId id="257" r:id="rId11"/>
    <p:sldId id="262" r:id="rId12"/>
    <p:sldId id="258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CC"/>
    <a:srgbClr val="FFFF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69650-8697-3EAD-F8B8-10C37983D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B76264-0292-9C8A-36A6-0E6778B40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1BDE39-5C73-DA85-41C6-D18068E27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D5C025-5C3E-BDB6-4194-7AC005B81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32794F-1D58-40F4-E93F-26FC7B20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3005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814176-0414-6E1A-5006-EF4EADED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1CBF67-AD37-F1EA-8904-4659C349B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815CC5-AFAA-F778-8936-CA1974406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7A329B-764A-891B-A4C7-504C92EB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DC748A-96A7-FE17-179A-DC7C45DBA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68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8EA4DF-49B3-DDB3-7332-83BD2346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2423F87-3273-CB86-641F-CCCF30517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93658D-1FC9-FC2E-237E-AACD402B4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B041CA-FEF9-52C5-A9B7-AF2494A0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F90851-18F6-54B3-1E83-EE996595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282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300074-D78C-441D-2E24-9159732E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5313B7-E7D3-C00E-39C1-4AD9E213F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78F494-B688-4DE4-605E-F64DC7651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6C4D18-9443-2146-6ADF-B32C10AE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E6B29C7-AC74-CD2A-E4F0-00A515FD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3C403B-EF58-7E61-4C3A-2FC74EAB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28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964A7B-A30F-BF0F-D8FC-4E12AF64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4A2004-070A-E9AF-F060-A06B6E98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DE4536F-ED9C-44D8-FB36-233F4F2D8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6CC610B-B750-99EF-AEC1-0715FCE75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D963B18-B4A6-9AE1-FE19-8C83A5D5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D1168F5-8340-A89F-D122-AC5B10D7B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FC4BDD7-2387-DE04-DD36-6C41AD882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AD64459-D622-E857-566D-DC4FCB0AC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72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4C771B-CA00-5548-178A-83875DF7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AA3AE1E-3C17-D0AB-71DC-5DA23554C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CCD045-99A6-939D-4FC8-69AC3105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646FDE-19BC-852C-6372-B7EFF9E1B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54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B9058E3-5393-6D0D-75F8-171B2178E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FBD31B5-3692-5463-B5C3-0757DA30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AFB681B-B56B-FEE5-CCF2-767BB0F0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03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077EC3-4631-30A5-FCAC-762FE299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30395D-7AE7-0570-18AA-0B7F90CDD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0F95E6-93CB-57AE-7863-4FAC66D69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C6CACA6-A66E-EE8F-2941-82BE109F0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BDEB07-F34D-6496-8C2A-F96B4F136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0EED54-A672-8CFD-0618-CD3F9905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4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B0983-42F1-B60D-9D80-3EB0F367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1536D12-6E56-5842-8BF3-7CF55D4CD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050CD8-B50E-3E70-992C-B8E8FCE06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E23247-CE9B-6BCC-2996-491B7A336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F08FE3-DACF-9EF0-5E70-7E43B6AC6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33D1B1-D4E0-FCE7-EDA7-41C284626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28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357E0E-C6D5-9E9B-1E91-FD2444A65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907420B-037D-8BD5-4D64-7E2DBB7D5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103994E-51D7-15C2-9C84-B82B6DA40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4615EFD-7AC2-6A65-FEB5-F83E17E8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89FA6A-835E-41A9-3E2F-411102BB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48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999C497-5E3B-1370-9187-A229460B9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FE3D819-DD71-D1F1-DAE6-EE4CEE643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0EA695-9068-6307-E03D-D0C8FF6D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29C476-3C72-AB88-CA3D-C3031FBF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AED1D3-33F6-B156-0B26-6466F46F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715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453DC5F-B77B-E258-4701-54709392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E28202-F12A-088E-D85F-9526FBAC5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C1F80D-4BAD-75C5-D574-5D5451D9F5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E086BA-0B7F-4671-8468-0181CB854F0F}" type="datetimeFigureOut">
              <a:rPr lang="nb-NO" smtClean="0"/>
              <a:t>16.08.2024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72CF36-A067-DD78-9B57-F3B20ED46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09CF8C-F013-470F-47A8-8E1C0E1E8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1B7C3-58FB-4C1D-BB8C-E117283283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684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11/tidligere-eksamensoppgave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gdir.no/samhandling/rammeverk-digital-samhandling/2148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B470E8-6965-8519-07D2-2ACD875F4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91175"/>
          </a:xfrm>
        </p:spPr>
        <p:txBody>
          <a:bodyPr>
            <a:normAutofit/>
          </a:bodyPr>
          <a:lstStyle/>
          <a:p>
            <a:pPr algn="l"/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1) Kort oversikt over emnet FINF4011</a:t>
            </a:r>
            <a:b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2) Hovedtrekk i digitaliseringspolitikken for</a:t>
            </a:r>
            <a:b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offentlig forvaltning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78E5A2E5-3F4E-F3EB-99F3-3A4767FD79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340091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381FAC2-EBE8-A81F-5FBA-A7C338FDC4DD}"/>
              </a:ext>
            </a:extLst>
          </p:cNvPr>
          <p:cNvSpPr txBox="1"/>
          <p:nvPr/>
        </p:nvSpPr>
        <p:spPr>
          <a:xfrm>
            <a:off x="6731387" y="4959295"/>
            <a:ext cx="5177349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dirty="0"/>
              <a:t>Emnet gir deg solide kunnskaper om den rettslige reguleringen av digital forvaltning og herunder personopplysningsvern i offentlig forvaltning og ellers i samfunnet.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CA7BBFA-E048-315D-9A14-FBF1C71AFDF8}"/>
              </a:ext>
            </a:extLst>
          </p:cNvPr>
          <p:cNvSpPr txBox="1"/>
          <p:nvPr/>
        </p:nvSpPr>
        <p:spPr>
          <a:xfrm>
            <a:off x="3233257" y="477832"/>
            <a:ext cx="6372950" cy="5847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dirty="0"/>
              <a:t>Emnet gir innføring i og oversikt over sentrale problemstillinger knyttet til utvikling av digital forvaltning i statlig og kommunal forvaltning.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6E135BE-9AE7-0754-D2AB-7B88216322D0}"/>
              </a:ext>
            </a:extLst>
          </p:cNvPr>
          <p:cNvSpPr txBox="1"/>
          <p:nvPr/>
        </p:nvSpPr>
        <p:spPr>
          <a:xfrm>
            <a:off x="317082" y="4959295"/>
            <a:ext cx="637295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Emnet gir deg kunnskap og oversikt over den pågående digitaliseringen av offentlig forvaltning. </a:t>
            </a:r>
            <a:r>
              <a:rPr lang="nb-NO" sz="1600" dirty="0"/>
              <a:t>Du får både innføring i grunnleggende prinsipper og føringer for digitaliseringen, og kjennskap til utvalgte typer digital teknologi som spiller stor rolle for disse endringsprosessene.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78A346DC-2B38-5FCD-FF87-ECE163DD0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410" y="1267781"/>
            <a:ext cx="4195732" cy="366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4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>
            <a:extLst>
              <a:ext uri="{FF2B5EF4-FFF2-40B4-BE49-F238E27FC236}">
                <a16:creationId xmlns:a16="http://schemas.microsoft.com/office/drawing/2014/main" id="{5BADF7ED-BF68-5D90-C701-BC973265BB5E}"/>
              </a:ext>
            </a:extLst>
          </p:cNvPr>
          <p:cNvGrpSpPr/>
          <p:nvPr/>
        </p:nvGrpSpPr>
        <p:grpSpPr>
          <a:xfrm>
            <a:off x="1875891" y="4432234"/>
            <a:ext cx="6540047" cy="2164729"/>
            <a:chOff x="1875891" y="4432234"/>
            <a:chExt cx="6540047" cy="2164729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211F3F28-0D28-CC59-637A-0D443DD99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5891" y="4432234"/>
              <a:ext cx="6540047" cy="2164729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</p:spPr>
        </p:pic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47BFE698-57CB-72FE-907B-60CB53C65313}"/>
                </a:ext>
              </a:extLst>
            </p:cNvPr>
            <p:cNvGrpSpPr/>
            <p:nvPr/>
          </p:nvGrpSpPr>
          <p:grpSpPr>
            <a:xfrm>
              <a:off x="6768398" y="4439484"/>
              <a:ext cx="1647540" cy="1599028"/>
              <a:chOff x="7796442" y="2198071"/>
              <a:chExt cx="1594338" cy="1599028"/>
            </a:xfrm>
            <a:solidFill>
              <a:schemeClr val="bg2"/>
            </a:solidFill>
          </p:grpSpPr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D7732678-0B46-66A0-45D1-D2954D5DB9D3}"/>
                  </a:ext>
                </a:extLst>
              </p:cNvPr>
              <p:cNvSpPr/>
              <p:nvPr/>
            </p:nvSpPr>
            <p:spPr>
              <a:xfrm>
                <a:off x="7796442" y="2198071"/>
                <a:ext cx="1594338" cy="15990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13E039EE-1F39-8BB2-9255-77EBC95E45BE}"/>
                  </a:ext>
                </a:extLst>
              </p:cNvPr>
              <p:cNvSpPr txBox="1"/>
              <p:nvPr/>
            </p:nvSpPr>
            <p:spPr>
              <a:xfrm>
                <a:off x="7861135" y="2297487"/>
                <a:ext cx="1386498" cy="132343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nb-NO" sz="16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FINF4012- </a:t>
                </a:r>
              </a:p>
              <a:p>
                <a:r>
                  <a:rPr lang="nb-NO" sz="16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Rettslig </a:t>
                </a:r>
                <a:r>
                  <a:rPr lang="nb-NO" sz="1600" u="sng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regule</a:t>
                </a:r>
                <a:r>
                  <a:rPr lang="nb-NO" sz="16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</a:p>
              <a:p>
                <a:r>
                  <a:rPr lang="nb-NO" sz="16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ring av person-</a:t>
                </a:r>
              </a:p>
              <a:p>
                <a:r>
                  <a:rPr lang="nb-NO" sz="16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vern og digital</a:t>
                </a:r>
              </a:p>
              <a:p>
                <a:r>
                  <a:rPr lang="nb-NO" sz="16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forvaltning</a:t>
                </a:r>
              </a:p>
            </p:txBody>
          </p:sp>
        </p:grp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F700444-1A02-2EC8-EEDD-0AD2F3312A53}"/>
              </a:ext>
            </a:extLst>
          </p:cNvPr>
          <p:cNvSpPr txBox="1"/>
          <p:nvPr/>
        </p:nvSpPr>
        <p:spPr>
          <a:xfrm>
            <a:off x="477876" y="261037"/>
            <a:ext cx="4999333" cy="353943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Kunnskapsmål for emnet:</a:t>
            </a:r>
          </a:p>
          <a:p>
            <a:endParaRPr lang="nb-NO" sz="1400" dirty="0"/>
          </a:p>
          <a:p>
            <a:r>
              <a:rPr lang="nb-NO" sz="1400" dirty="0"/>
              <a:t>Kandidatene våre skal ha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gode kunnskaper om grunnleggende teknologiske perspektiver og begreper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gode kunnskaper om etablert teknologi og utvalgte frembrytende teknologier i offentlig forvaltning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gode kunnskaper om krav til systemutvikling og prinsipper for IT-arkitektur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gode kunnskaper om forholdet mellom etablert og ny teknologi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gode kunnskaper om forholdet mellom informasjons-systemer og infrastrukturer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grunnleggende kunnskaper om formalisering og modellering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god oversikt over status og utviklingstrekk for den den digitale utviklingen i offentlig forvaltning i Norge og i EU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8B49A69-0482-28F9-FC06-50F905571ACB}"/>
              </a:ext>
            </a:extLst>
          </p:cNvPr>
          <p:cNvSpPr txBox="1"/>
          <p:nvPr/>
        </p:nvSpPr>
        <p:spPr>
          <a:xfrm>
            <a:off x="5853998" y="261037"/>
            <a:ext cx="5760949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400" dirty="0"/>
              <a:t>Ferdighetsmål for emnet:</a:t>
            </a:r>
          </a:p>
          <a:p>
            <a:endParaRPr lang="nb-NO" sz="1400" dirty="0"/>
          </a:p>
          <a:p>
            <a:r>
              <a:rPr lang="nb-NO" sz="1400" dirty="0"/>
              <a:t>Kandidatene våre skal kunne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identifisere hvilke digitale løsninger som kan være egnet for å løse oppgaver knyttet til utøvelse av offentlig myndighet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vurdere hvordan anvendelse av ulike typer digitale teknologier kan virke inn på organisering av offentlig forvaltning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utføre enkel modellering av data og prosesser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anvende IT-arkitekturprinsipper og valg av systemutviklingsmetode for utforming digitale løsninger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D42FBC5-0C8A-979B-6EFA-72E31F77EC14}"/>
              </a:ext>
            </a:extLst>
          </p:cNvPr>
          <p:cNvSpPr txBox="1"/>
          <p:nvPr/>
        </p:nvSpPr>
        <p:spPr>
          <a:xfrm>
            <a:off x="5853998" y="2677908"/>
            <a:ext cx="5760949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Generell kompetanse emnet gir:</a:t>
            </a:r>
          </a:p>
          <a:p>
            <a:endParaRPr lang="nb-NO" sz="1400" dirty="0"/>
          </a:p>
          <a:p>
            <a:r>
              <a:rPr lang="nb-NO" sz="1400" dirty="0"/>
              <a:t>Kandidatene våre skal ha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evne til selvstendig tenkning og kritisk refleksjon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400" dirty="0"/>
              <a:t>kritisk-konstruktiv tilnærming til digital forvaltning.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BE397B6-8C7E-3A09-16A1-957356CA7EE9}"/>
              </a:ext>
            </a:extLst>
          </p:cNvPr>
          <p:cNvSpPr txBox="1"/>
          <p:nvPr/>
        </p:nvSpPr>
        <p:spPr>
          <a:xfrm>
            <a:off x="9116430" y="4761022"/>
            <a:ext cx="2074158" cy="738664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Tidligere eksamens-</a:t>
            </a:r>
            <a:b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</a:br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oppgaver </a:t>
            </a:r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gir godt inntrykk</a:t>
            </a:r>
          </a:p>
          <a:p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av kravene</a:t>
            </a:r>
          </a:p>
        </p:txBody>
      </p:sp>
      <p:sp>
        <p:nvSpPr>
          <p:cNvPr id="13" name="Pil: høyre 12">
            <a:extLst>
              <a:ext uri="{FF2B5EF4-FFF2-40B4-BE49-F238E27FC236}">
                <a16:creationId xmlns:a16="http://schemas.microsoft.com/office/drawing/2014/main" id="{C80E4C55-A105-C4DD-13B4-F8A8750C7167}"/>
              </a:ext>
            </a:extLst>
          </p:cNvPr>
          <p:cNvSpPr/>
          <p:nvPr/>
        </p:nvSpPr>
        <p:spPr>
          <a:xfrm rot="16200000">
            <a:off x="5366930" y="3973094"/>
            <a:ext cx="551397" cy="38138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678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721602-8D93-89DC-0CC4-5B3DDC5DD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Generelt om gjennomføringen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E095F5-CAE9-9FE5-0C8D-DFBBF5837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>
                <a:solidFill>
                  <a:srgbClr val="7030A0"/>
                </a:solidFill>
              </a:rPr>
              <a:t>Undervisning</a:t>
            </a:r>
          </a:p>
          <a:p>
            <a:pPr lvl="1"/>
            <a:r>
              <a:rPr lang="nb-NO" dirty="0"/>
              <a:t>Det er formelt sett ikke obligatorisk å følge forelesninger og Forvaltningsinformatisk verksted</a:t>
            </a:r>
          </a:p>
          <a:p>
            <a:pPr lvl="1"/>
            <a:r>
              <a:rPr lang="nb-NO" dirty="0"/>
              <a:t>Følge forelesninger mv. er likevel en forutsetning for et godt resultat</a:t>
            </a:r>
          </a:p>
          <a:p>
            <a:pPr lvl="2"/>
            <a:r>
              <a:rPr lang="nb-NO" dirty="0"/>
              <a:t>Formidler supplerende perspektiver og innhold som er viktig for å forstå den forvaltningsinformatiske tilnærmingen</a:t>
            </a:r>
          </a:p>
          <a:p>
            <a:pPr lvl="2"/>
            <a:r>
              <a:rPr lang="nb-NO" dirty="0"/>
              <a:t>Det varierer hvor mye dere får ut av presentasjoner uten å ha hørt fremleggelsen</a:t>
            </a:r>
          </a:p>
          <a:p>
            <a:pPr lvl="1"/>
            <a:r>
              <a:rPr lang="nb-NO" dirty="0"/>
              <a:t>Studentene oppfordres til å samarbeide, også ut over det obligatorisk oppgave krever</a:t>
            </a:r>
          </a:p>
          <a:p>
            <a:r>
              <a:rPr lang="nb-NO" dirty="0">
                <a:solidFill>
                  <a:schemeClr val="accent5"/>
                </a:solidFill>
              </a:rPr>
              <a:t>Presentasjoner</a:t>
            </a:r>
          </a:p>
          <a:p>
            <a:pPr lvl="1"/>
            <a:r>
              <a:rPr lang="nb-NO" dirty="0"/>
              <a:t>Det er i stor grad gjesteforelesere på emnet. Disse presentasjonen blir i alle fall lagt ut på Canvas etter forelesningen er holdt</a:t>
            </a:r>
          </a:p>
          <a:p>
            <a:pPr lvl="1"/>
            <a:r>
              <a:rPr lang="nb-NO" dirty="0"/>
              <a:t>For øvrig blir presentasjonene lagt ut på semestersiden kvelden før forelesningen</a:t>
            </a:r>
          </a:p>
          <a:p>
            <a:r>
              <a:rPr lang="nb-NO" dirty="0">
                <a:solidFill>
                  <a:srgbClr val="0070C0"/>
                </a:solidFill>
              </a:rPr>
              <a:t>Obligatorisk oppgave</a:t>
            </a:r>
          </a:p>
          <a:p>
            <a:pPr lvl="1"/>
            <a:r>
              <a:rPr lang="nb-NO" dirty="0"/>
              <a:t>Godkjent </a:t>
            </a:r>
            <a:r>
              <a:rPr lang="nb-NO" dirty="0" err="1"/>
              <a:t>oblig</a:t>
            </a:r>
            <a:r>
              <a:rPr lang="nb-NO" dirty="0"/>
              <a:t> er forutsetning for rett til å ta eksamen</a:t>
            </a:r>
          </a:p>
          <a:p>
            <a:pPr lvl="1"/>
            <a:r>
              <a:rPr lang="nb-NO" dirty="0"/>
              <a:t>Oppgaven gis neste gang (mandag 26.8)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244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E5A433-46BF-D695-100B-3FD73A5287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Noen hovedtrekk i digitaliseringspolitikken for</a:t>
            </a:r>
            <a:br>
              <a:rPr lang="nb-NO" sz="3600" dirty="0"/>
            </a:br>
            <a:r>
              <a:rPr lang="nb-NO" sz="3600" dirty="0"/>
              <a:t>offentlig forvaltning</a:t>
            </a:r>
            <a:br>
              <a:rPr lang="nb-NO" sz="3600" dirty="0"/>
            </a:br>
            <a:endParaRPr lang="nb-NO" sz="36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31F658-B794-6DB8-6EE8-1E17D8860F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20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766279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B9D563B0-6F86-99A4-946E-91047C1C42C2}"/>
              </a:ext>
            </a:extLst>
          </p:cNvPr>
          <p:cNvGrpSpPr/>
          <p:nvPr/>
        </p:nvGrpSpPr>
        <p:grpSpPr>
          <a:xfrm>
            <a:off x="3188913" y="1336963"/>
            <a:ext cx="3317572" cy="3332296"/>
            <a:chOff x="3188913" y="1336963"/>
            <a:chExt cx="3317572" cy="3332296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4447FADC-1A53-C656-F359-A83B6E8E464E}"/>
                </a:ext>
              </a:extLst>
            </p:cNvPr>
            <p:cNvSpPr/>
            <p:nvPr/>
          </p:nvSpPr>
          <p:spPr>
            <a:xfrm>
              <a:off x="3188913" y="1415841"/>
              <a:ext cx="3317572" cy="3253418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09B8E17A-67EF-02E4-2D0E-E96C775B4D3C}"/>
                </a:ext>
              </a:extLst>
            </p:cNvPr>
            <p:cNvSpPr txBox="1"/>
            <p:nvPr/>
          </p:nvSpPr>
          <p:spPr>
            <a:xfrm rot="18821872">
              <a:off x="3037278" y="2210183"/>
              <a:ext cx="20849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Digitaliseringspolitikk</a:t>
              </a:r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AF7C1AD-1AB3-7F91-3275-98EA90DE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685" y="-65687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Digitaliseringspolitikk og forvaltningspolitikk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815E0D4A-53E2-AEA5-EED0-0CA09ECA0168}"/>
              </a:ext>
            </a:extLst>
          </p:cNvPr>
          <p:cNvGrpSpPr/>
          <p:nvPr/>
        </p:nvGrpSpPr>
        <p:grpSpPr>
          <a:xfrm>
            <a:off x="4853258" y="1329036"/>
            <a:ext cx="2564763" cy="2590977"/>
            <a:chOff x="4853258" y="1329036"/>
            <a:chExt cx="2564763" cy="2590977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4499DB19-52E1-5C73-F7DD-1B80CADDC492}"/>
                </a:ext>
              </a:extLst>
            </p:cNvPr>
            <p:cNvSpPr/>
            <p:nvPr/>
          </p:nvSpPr>
          <p:spPr>
            <a:xfrm>
              <a:off x="4853258" y="1329036"/>
              <a:ext cx="2564763" cy="259097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7F2F1D2D-3008-5BF1-D8A0-173C46691438}"/>
                </a:ext>
              </a:extLst>
            </p:cNvPr>
            <p:cNvSpPr txBox="1"/>
            <p:nvPr/>
          </p:nvSpPr>
          <p:spPr>
            <a:xfrm>
              <a:off x="5137372" y="1800261"/>
              <a:ext cx="1917256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Forvaltningspolitikk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D111CCCD-3289-B499-065A-0791F378CBBB}"/>
              </a:ext>
            </a:extLst>
          </p:cNvPr>
          <p:cNvGrpSpPr/>
          <p:nvPr/>
        </p:nvGrpSpPr>
        <p:grpSpPr>
          <a:xfrm>
            <a:off x="1847357" y="2178018"/>
            <a:ext cx="3075019" cy="2747795"/>
            <a:chOff x="1847357" y="2178018"/>
            <a:chExt cx="3075019" cy="274779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EAC4AC2-F6B1-5CD5-1BA3-2E43AAD2FF0E}"/>
                </a:ext>
              </a:extLst>
            </p:cNvPr>
            <p:cNvSpPr/>
            <p:nvPr/>
          </p:nvSpPr>
          <p:spPr>
            <a:xfrm>
              <a:off x="1929889" y="2178018"/>
              <a:ext cx="2992487" cy="274779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B27E394E-D101-9D76-D501-FF571971381E}"/>
                </a:ext>
              </a:extLst>
            </p:cNvPr>
            <p:cNvSpPr txBox="1"/>
            <p:nvPr/>
          </p:nvSpPr>
          <p:spPr>
            <a:xfrm rot="19612776">
              <a:off x="1847357" y="2644685"/>
              <a:ext cx="15792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Næringspolitikk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A08F7664-B2C1-445A-855E-B41D32F35B9F}"/>
              </a:ext>
            </a:extLst>
          </p:cNvPr>
          <p:cNvGrpSpPr/>
          <p:nvPr/>
        </p:nvGrpSpPr>
        <p:grpSpPr>
          <a:xfrm>
            <a:off x="2176281" y="3429000"/>
            <a:ext cx="2390547" cy="2228563"/>
            <a:chOff x="1929889" y="2178018"/>
            <a:chExt cx="2992487" cy="2747795"/>
          </a:xfrm>
          <a:solidFill>
            <a:srgbClr val="FFFFCC">
              <a:alpha val="50000"/>
            </a:srgbClr>
          </a:solidFill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B7ACC06-430D-0D49-05F8-E29CDED885BE}"/>
                </a:ext>
              </a:extLst>
            </p:cNvPr>
            <p:cNvSpPr/>
            <p:nvPr/>
          </p:nvSpPr>
          <p:spPr>
            <a:xfrm>
              <a:off x="1929889" y="2178018"/>
              <a:ext cx="2992487" cy="2747795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3B1BF969-98B6-B1D4-794F-186B7118CDA3}"/>
                </a:ext>
              </a:extLst>
            </p:cNvPr>
            <p:cNvSpPr txBox="1"/>
            <p:nvPr/>
          </p:nvSpPr>
          <p:spPr>
            <a:xfrm>
              <a:off x="2278417" y="2737927"/>
              <a:ext cx="1849160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Utdanningspolitikk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ECEACCE8-BA3E-05BA-DD5B-38BC045336BE}"/>
              </a:ext>
            </a:extLst>
          </p:cNvPr>
          <p:cNvGrpSpPr/>
          <p:nvPr/>
        </p:nvGrpSpPr>
        <p:grpSpPr>
          <a:xfrm>
            <a:off x="3143153" y="2489651"/>
            <a:ext cx="3988438" cy="3791029"/>
            <a:chOff x="3703551" y="2612068"/>
            <a:chExt cx="3988438" cy="3791029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3A54F90D-8EE8-688F-5788-50E12F5FB623}"/>
                </a:ext>
              </a:extLst>
            </p:cNvPr>
            <p:cNvSpPr/>
            <p:nvPr/>
          </p:nvSpPr>
          <p:spPr>
            <a:xfrm>
              <a:off x="3703551" y="2612068"/>
              <a:ext cx="3988438" cy="379102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  <a:alpha val="50000"/>
              </a:schemeClr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EFA377F-D446-640C-FE0E-CFD07E5B705B}"/>
                </a:ext>
              </a:extLst>
            </p:cNvPr>
            <p:cNvSpPr txBox="1"/>
            <p:nvPr/>
          </p:nvSpPr>
          <p:spPr>
            <a:xfrm>
              <a:off x="4922376" y="5103605"/>
              <a:ext cx="18230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Personvernpolitikk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823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1FF368-9764-6DAC-584D-4B788AF9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13" y="204301"/>
            <a:ext cx="11179574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Digitaliseringsstrategien for offentlig sektor (2019), 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982A15-FC0F-0B7C-4B5A-E60823CD9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Én digital offentlig sektor. Digitaliseringsstrategi for offentlig sektor 2019–2025 (11.06.2019)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Felles for statlig og kommunal sektor (mål, innsatsområder, tiltak)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 blant flere lignende dokumenter siden Moderniserings-programmet i 1985 (Willoch-regjeringen)</a:t>
            </a:r>
          </a:p>
          <a:p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Stratgidokumenter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hviler gjerne på stortingsmeldinger der regjeringene legger frem grunnleggende politiske synspunkter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Nåværende digitaliseringsstrategi har grunnlag i stortingsmeldingen om Digital agenda for Norge, Meld. St. nr. 27 (2015–2016)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Har i liten grad vært politisk uenighet om slike planer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Strategien fra Solberg-regjeringen og planen til denne er fremdeles viktig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Støre-regjeringen begynt arbeid med ny strategi i 2022, og forventes å legge frem ny strategi denne høsten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3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D11E06D-3047-3D35-7210-676A77AE6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159" y="0"/>
            <a:ext cx="10791681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Grunnleggende dokumentstruktur for digitalisering i forvaltningen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F42A213-51D6-F6E4-D17F-583A3792FE0B}"/>
              </a:ext>
            </a:extLst>
          </p:cNvPr>
          <p:cNvSpPr txBox="1"/>
          <p:nvPr/>
        </p:nvSpPr>
        <p:spPr>
          <a:xfrm>
            <a:off x="2279109" y="2864118"/>
            <a:ext cx="187468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Stortingsmelding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39A3DBA-4121-672D-0303-61DEED78BC3D}"/>
              </a:ext>
            </a:extLst>
          </p:cNvPr>
          <p:cNvSpPr txBox="1"/>
          <p:nvPr/>
        </p:nvSpPr>
        <p:spPr>
          <a:xfrm>
            <a:off x="2744427" y="3638069"/>
            <a:ext cx="944041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Strategi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F42F708-7616-361C-B4B9-0DC9A61CD4D4}"/>
              </a:ext>
            </a:extLst>
          </p:cNvPr>
          <p:cNvSpPr txBox="1"/>
          <p:nvPr/>
        </p:nvSpPr>
        <p:spPr>
          <a:xfrm>
            <a:off x="1225291" y="4434733"/>
            <a:ext cx="457901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Handlingsplan med innsatsområder og tiltak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ADB5B32-E83D-EE26-3082-ACF7B3D77160}"/>
              </a:ext>
            </a:extLst>
          </p:cNvPr>
          <p:cNvSpPr txBox="1"/>
          <p:nvPr/>
        </p:nvSpPr>
        <p:spPr>
          <a:xfrm>
            <a:off x="2338516" y="5231397"/>
            <a:ext cx="17558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Statusrapporter</a:t>
            </a:r>
          </a:p>
        </p:txBody>
      </p:sp>
      <p:sp>
        <p:nvSpPr>
          <p:cNvPr id="12" name="Pil: ned 11">
            <a:extLst>
              <a:ext uri="{FF2B5EF4-FFF2-40B4-BE49-F238E27FC236}">
                <a16:creationId xmlns:a16="http://schemas.microsoft.com/office/drawing/2014/main" id="{CAE82C13-4166-C336-F048-F2C5CBB16311}"/>
              </a:ext>
            </a:extLst>
          </p:cNvPr>
          <p:cNvSpPr/>
          <p:nvPr/>
        </p:nvSpPr>
        <p:spPr>
          <a:xfrm>
            <a:off x="3097014" y="3303787"/>
            <a:ext cx="280293" cy="280293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D75CC7F-48B9-A903-CFAC-7A1AB8458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505" y="4865318"/>
            <a:ext cx="335309" cy="304826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A16C61A7-CFF7-0DFA-3898-FD482C0CE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505" y="4068654"/>
            <a:ext cx="335309" cy="304826"/>
          </a:xfrm>
          <a:prstGeom prst="rect">
            <a:avLst/>
          </a:prstGeom>
        </p:spPr>
      </p:pic>
      <p:grpSp>
        <p:nvGrpSpPr>
          <p:cNvPr id="29" name="Gruppe 28">
            <a:extLst>
              <a:ext uri="{FF2B5EF4-FFF2-40B4-BE49-F238E27FC236}">
                <a16:creationId xmlns:a16="http://schemas.microsoft.com/office/drawing/2014/main" id="{7F961A5C-8CDE-6C86-8732-B1B6D10B9553}"/>
              </a:ext>
            </a:extLst>
          </p:cNvPr>
          <p:cNvGrpSpPr/>
          <p:nvPr/>
        </p:nvGrpSpPr>
        <p:grpSpPr>
          <a:xfrm>
            <a:off x="3584081" y="1624253"/>
            <a:ext cx="5169346" cy="2244931"/>
            <a:chOff x="3685170" y="2226194"/>
            <a:chExt cx="5169346" cy="2244931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3BFD702B-DD4E-EAAC-7BA3-891ED59F3596}"/>
                </a:ext>
              </a:extLst>
            </p:cNvPr>
            <p:cNvSpPr txBox="1"/>
            <p:nvPr/>
          </p:nvSpPr>
          <p:spPr>
            <a:xfrm>
              <a:off x="4763081" y="2226194"/>
              <a:ext cx="2220288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Politiske initiativ i EU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DC9094D-FE68-8618-A607-D5EDD5764623}"/>
                </a:ext>
              </a:extLst>
            </p:cNvPr>
            <p:cNvCxnSpPr>
              <a:cxnSpLocks/>
            </p:cNvCxnSpPr>
            <p:nvPr/>
          </p:nvCxnSpPr>
          <p:spPr>
            <a:xfrm>
              <a:off x="5945897" y="2605078"/>
              <a:ext cx="1318758" cy="1866047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A9C17AFD-9CE7-EC64-3B5E-680F44C347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5170" y="2609452"/>
              <a:ext cx="1888597" cy="755976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AA6A6BE3-E883-986C-76AC-0236AE26E698}"/>
                </a:ext>
              </a:extLst>
            </p:cNvPr>
            <p:cNvSpPr txBox="1"/>
            <p:nvPr/>
          </p:nvSpPr>
          <p:spPr>
            <a:xfrm>
              <a:off x="6705594" y="3275111"/>
              <a:ext cx="214892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nb-NO" sz="1400" i="1" dirty="0"/>
                <a:t>Forordninger og direktiver</a:t>
              </a:r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1EE2520A-B67B-0181-4773-947896574F78}"/>
              </a:ext>
            </a:extLst>
          </p:cNvPr>
          <p:cNvGrpSpPr/>
          <p:nvPr/>
        </p:nvGrpSpPr>
        <p:grpSpPr>
          <a:xfrm>
            <a:off x="4254947" y="3133773"/>
            <a:ext cx="6818139" cy="2036371"/>
            <a:chOff x="4254947" y="3133773"/>
            <a:chExt cx="6818139" cy="2036371"/>
          </a:xfrm>
        </p:grpSpPr>
        <p:grpSp>
          <p:nvGrpSpPr>
            <p:cNvPr id="30" name="Gruppe 29">
              <a:extLst>
                <a:ext uri="{FF2B5EF4-FFF2-40B4-BE49-F238E27FC236}">
                  <a16:creationId xmlns:a16="http://schemas.microsoft.com/office/drawing/2014/main" id="{62A734C8-6BEC-FC5B-EF02-B018FD4D24B7}"/>
                </a:ext>
              </a:extLst>
            </p:cNvPr>
            <p:cNvGrpSpPr/>
            <p:nvPr/>
          </p:nvGrpSpPr>
          <p:grpSpPr>
            <a:xfrm>
              <a:off x="4254947" y="3133773"/>
              <a:ext cx="6818139" cy="2036371"/>
              <a:chOff x="4356036" y="3735714"/>
              <a:chExt cx="6818139" cy="2036371"/>
            </a:xfrm>
          </p:grpSpPr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1A4AA7D6-E403-65B7-F36B-15D6ECFAE989}"/>
                  </a:ext>
                </a:extLst>
              </p:cNvPr>
              <p:cNvSpPr txBox="1"/>
              <p:nvPr/>
            </p:nvSpPr>
            <p:spPr>
              <a:xfrm>
                <a:off x="7146790" y="4571756"/>
                <a:ext cx="4027385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nb-NO" dirty="0"/>
                  <a:t>Lovgivning og andre politiske initiativ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nb-NO" dirty="0"/>
                  <a:t>Budsjettvedtak og tildelingsbrev mv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nb-NO" dirty="0"/>
                  <a:t>Digitaliseringsrundskriv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nb-NO" dirty="0"/>
                  <a:t>Generelle føringer og veiledninger mv</a:t>
                </a:r>
              </a:p>
            </p:txBody>
          </p:sp>
          <p:cxnSp>
            <p:nvCxnSpPr>
              <p:cNvPr id="17" name="Rett pilkobling 16">
                <a:extLst>
                  <a:ext uri="{FF2B5EF4-FFF2-40B4-BE49-F238E27FC236}">
                    <a16:creationId xmlns:a16="http://schemas.microsoft.com/office/drawing/2014/main" id="{4B9B6ABE-BCD0-9F25-957F-C31DC5CB43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6036" y="3735714"/>
                <a:ext cx="2518046" cy="1200329"/>
              </a:xfrm>
              <a:prstGeom prst="straightConnector1">
                <a:avLst/>
              </a:prstGeom>
              <a:ln w="31750"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pilkobling 17">
                <a:extLst>
                  <a:ext uri="{FF2B5EF4-FFF2-40B4-BE49-F238E27FC236}">
                    <a16:creationId xmlns:a16="http://schemas.microsoft.com/office/drawing/2014/main" id="{13B4F3C4-55D9-9628-4AE5-D0AE1A8606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5897" y="5250327"/>
                <a:ext cx="928185" cy="0"/>
              </a:xfrm>
              <a:prstGeom prst="straightConnector1">
                <a:avLst/>
              </a:prstGeom>
              <a:ln w="31750"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AD2A3EDE-1364-6566-D332-4632AFF6DBC5}"/>
                </a:ext>
              </a:extLst>
            </p:cNvPr>
            <p:cNvSpPr txBox="1"/>
            <p:nvPr/>
          </p:nvSpPr>
          <p:spPr>
            <a:xfrm>
              <a:off x="8744237" y="3600483"/>
              <a:ext cx="6570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Tiltak</a:t>
              </a: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0C9F9536-7C4D-7D52-A006-9A9E8C7EC329}"/>
                </a:ext>
              </a:extLst>
            </p:cNvPr>
            <p:cNvSpPr txBox="1"/>
            <p:nvPr/>
          </p:nvSpPr>
          <p:spPr>
            <a:xfrm rot="1567319">
              <a:off x="4372978" y="3371153"/>
              <a:ext cx="23746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i="1" dirty="0"/>
                <a:t>Tiltak utenom handlingsplan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192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3612C35-4245-3793-548C-52374242395E}"/>
              </a:ext>
            </a:extLst>
          </p:cNvPr>
          <p:cNvSpPr txBox="1"/>
          <p:nvPr/>
        </p:nvSpPr>
        <p:spPr>
          <a:xfrm>
            <a:off x="6227724" y="1889142"/>
            <a:ext cx="4827588" cy="28315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Innsatsområder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Sammenhengende tjenester med brukeren i sentrum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Økt deling av data og verdiskaping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Klart og digitaliseringsvennlig regelverk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Felles økosystem for nasjonal digital samhandling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Styring og samordning for mer sammenhengende offentlig sektor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Styrket samarbeid med privat sektor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Økt digital kompetanse i offentlig sektor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Digital sikkerhet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980002-122B-2156-D863-2B07B3DB67A5}"/>
              </a:ext>
            </a:extLst>
          </p:cNvPr>
          <p:cNvSpPr txBox="1"/>
          <p:nvPr/>
        </p:nvSpPr>
        <p:spPr>
          <a:xfrm>
            <a:off x="612485" y="1889142"/>
            <a:ext cx="5351793" cy="40318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b="1" dirty="0"/>
              <a:t>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offentlig sektor digitaliseres på en åpen, inkluderende og tillitvekkende måte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flere oppgaver løses digitalt, og som sammenhengende 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alle innbyggere, næringsdrivende og frivillige organisasjoner som har evne til det, kommuniserer digitalt med offentlig sektor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offentlig sektor utnytter potensialet i deling og bruk av data til å lage ­brukervennlige tjenester, og for å bidra til verdiskapning for næringslivet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kommunale og statlige virksomheter bygger sine tjenester med utgangspunkt i et felles digitalt økosystem for samhandling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kommunale og statlige virksomheter henter gevinster fra digitalisering på en systematisert måte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49B6482A-C2D0-8BF4-6C3C-E752030F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3" y="18046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Digitaliseringsstrategien (2019): mål og innsatsområder</a:t>
            </a:r>
          </a:p>
        </p:txBody>
      </p:sp>
    </p:spTree>
    <p:extLst>
      <p:ext uri="{BB962C8B-B14F-4D97-AF65-F5344CB8AC3E}">
        <p14:creationId xmlns:p14="http://schemas.microsoft.com/office/powerpoint/2010/main" val="281801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BDCAC7-7F23-B009-298D-E2F1E1346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43" y="-157716"/>
            <a:ext cx="11499308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Overordnede arkitekturprinsipper for digitalisering av offentlig sektor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68B0C1-4CB1-29F6-A441-42B0F7588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2125"/>
            <a:ext cx="10515600" cy="3364838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Arkitekturprinsipper en type tiltak/faglig styring som alle regjeringer har brukt i ca. 25 år (men med to forskjellige tilnærminger)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Bakgrunn er samordningsbehov, innenfor rammene av en sektordelt forvaltning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Tanken om arkitekturprinsipper ble først introdusert i </a:t>
            </a:r>
            <a:r>
              <a:rPr lang="nn-NO" dirty="0">
                <a:latin typeface="Calibri Light" panose="020F0302020204030204" pitchFamily="34" charset="0"/>
                <a:cs typeface="Calibri Light" panose="020F0302020204030204" pitchFamily="34" charset="0"/>
              </a:rPr>
              <a:t>St.meld. nr. 17 (2006-2007)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«Et informasjonssamfunn for alle»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(Stoltenbergs regjering)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8213F13-9993-B794-868D-9E43B62275F8}"/>
              </a:ext>
            </a:extLst>
          </p:cNvPr>
          <p:cNvSpPr txBox="1"/>
          <p:nvPr/>
        </p:nvSpPr>
        <p:spPr>
          <a:xfrm>
            <a:off x="1574583" y="1438872"/>
            <a:ext cx="8638583" cy="120032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nn-NO" dirty="0">
                <a:latin typeface="Calibri Light" panose="020F0302020204030204" pitchFamily="34" charset="0"/>
                <a:cs typeface="Calibri Light" panose="020F0302020204030204" pitchFamily="34" charset="0"/>
              </a:rPr>
              <a:t>«Med IKT-arkitektur meiner vi eit rammeverk for oppbygging av IKT-system og samhandling</a:t>
            </a:r>
          </a:p>
          <a:p>
            <a:pPr marL="0" indent="0">
              <a:buNone/>
            </a:pPr>
            <a:r>
              <a:rPr lang="nn-NO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 systema. For å sikre betre samhandling i det offentlege, skal det etablerast nokre</a:t>
            </a:r>
          </a:p>
          <a:p>
            <a:pPr marL="0" indent="0">
              <a:buNone/>
            </a:pPr>
            <a:r>
              <a:rPr lang="nn-NO" dirty="0">
                <a:latin typeface="Calibri Light" panose="020F0302020204030204" pitchFamily="34" charset="0"/>
                <a:cs typeface="Calibri Light" panose="020F0302020204030204" pitchFamily="34" charset="0"/>
              </a:rPr>
              <a:t>overordna og </a:t>
            </a:r>
            <a:r>
              <a:rPr lang="nn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sektorovergripande</a:t>
            </a:r>
            <a:r>
              <a:rPr lang="nn-NO" dirty="0">
                <a:latin typeface="Calibri Light" panose="020F0302020204030204" pitchFamily="34" charset="0"/>
                <a:cs typeface="Calibri Light" panose="020F0302020204030204" pitchFamily="34" charset="0"/>
              </a:rPr>
              <a:t> arkitekturprinsipp basert på ein såkalla tenesteorientert</a:t>
            </a:r>
          </a:p>
          <a:p>
            <a:pPr marL="0" indent="0">
              <a:buNone/>
            </a:pPr>
            <a:r>
              <a:rPr lang="nn-NO" dirty="0">
                <a:latin typeface="Calibri Light" panose="020F0302020204030204" pitchFamily="34" charset="0"/>
                <a:cs typeface="Calibri Light" panose="020F0302020204030204" pitchFamily="34" charset="0"/>
              </a:rPr>
              <a:t>IKT-arkitektur.» (St.meld. nr. 17 (2006-2007), avsnitt 7.1)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89B4473-B5CF-46E0-A46B-873709FBB72C}"/>
              </a:ext>
            </a:extLst>
          </p:cNvPr>
          <p:cNvSpPr txBox="1"/>
          <p:nvPr/>
        </p:nvSpPr>
        <p:spPr>
          <a:xfrm>
            <a:off x="838200" y="1035115"/>
            <a:ext cx="2329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5ACDDF27-BD62-40F4-EBEA-F1A8D67ECDD6}"/>
              </a:ext>
            </a:extLst>
          </p:cNvPr>
          <p:cNvGrpSpPr/>
          <p:nvPr/>
        </p:nvGrpSpPr>
        <p:grpSpPr>
          <a:xfrm>
            <a:off x="7494404" y="1082044"/>
            <a:ext cx="3898499" cy="808176"/>
            <a:chOff x="7494404" y="1082044"/>
            <a:chExt cx="3898499" cy="808176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3A5BCC0-FDE4-7291-A735-F200B7C717C0}"/>
                </a:ext>
              </a:extLst>
            </p:cNvPr>
            <p:cNvSpPr/>
            <p:nvPr/>
          </p:nvSpPr>
          <p:spPr>
            <a:xfrm>
              <a:off x="7494404" y="1340771"/>
              <a:ext cx="1089009" cy="54944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536D045-F458-70D7-C81D-7202B81958EF}"/>
                </a:ext>
              </a:extLst>
            </p:cNvPr>
            <p:cNvSpPr txBox="1"/>
            <p:nvPr/>
          </p:nvSpPr>
          <p:spPr>
            <a:xfrm>
              <a:off x="8038908" y="1082044"/>
              <a:ext cx="3353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i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Ikke lenger IKT-systemperspektiv, </a:t>
              </a:r>
              <a:r>
                <a:rPr lang="nb-NO" sz="1400" i="1" dirty="0" err="1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jf</a:t>
              </a:r>
              <a:r>
                <a:rPr lang="nb-NO" sz="1400" i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nedenfor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742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BE9822-033D-DD71-4C5A-2D9E3578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To generasjoner arkitekturprinsipper</a:t>
            </a:r>
            <a:b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08CC55-45ED-A18B-CBD3-4B368517F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85173"/>
          </a:xfrm>
        </p:spPr>
        <p:txBody>
          <a:bodyPr/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 første </a:t>
            </a:r>
            <a:r>
              <a:rPr kumimoji="0" lang="nn-NO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arkitekturprinsippene</a:t>
            </a: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ble lagt frem i St.meld. nr. 19 (2008-2009), «Ei forvaltning for demokrati og fellesskap»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Disse </a:t>
            </a:r>
            <a:r>
              <a:rPr kumimoji="0" lang="nn-NO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prinsippene</a:t>
            </a: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ble </a:t>
            </a:r>
            <a:r>
              <a:rPr kumimoji="0" lang="nn-NO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vedlikeholdt</a:t>
            </a: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til de ble </a:t>
            </a:r>
            <a:r>
              <a:rPr kumimoji="0" lang="nn-NO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avløst</a:t>
            </a: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nye </a:t>
            </a:r>
            <a:r>
              <a:rPr kumimoji="0" lang="nn-NO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prinsipper</a:t>
            </a:r>
            <a:r>
              <a:rPr kumimoji="0" lang="nn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(i 2020?)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9C65D22-0296-01AD-2F90-DC074B991601}"/>
              </a:ext>
            </a:extLst>
          </p:cNvPr>
          <p:cNvSpPr txBox="1"/>
          <p:nvPr/>
        </p:nvSpPr>
        <p:spPr>
          <a:xfrm>
            <a:off x="2605350" y="3245735"/>
            <a:ext cx="7338175" cy="12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«De reviderte arkitekturprinsippene er løftet fra perspektivet </a:t>
            </a:r>
            <a:r>
              <a:rPr kumimoji="0" lang="nb-NO" sz="1800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IT-arkitektur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til et </a:t>
            </a:r>
            <a:r>
              <a:rPr kumimoji="0" lang="nb-NO" sz="1800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virksomhetsarkitekturnivå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Navnet på prinsippgruppen er derfor endret fra «Overordnede IT-arkitekturprinsipper for offentlig sektor» til «Overordnede arkitekturprinsipper for digitalisering av offentlig sektor»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(Se versjon 3.0, mine understrekninger)</a:t>
            </a:r>
          </a:p>
        </p:txBody>
      </p:sp>
    </p:spTree>
    <p:extLst>
      <p:ext uri="{BB962C8B-B14F-4D97-AF65-F5344CB8AC3E}">
        <p14:creationId xmlns:p14="http://schemas.microsoft.com/office/powerpoint/2010/main" val="4079638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7D1B40D8-1B19-9282-6868-8DD118A24AB2}"/>
              </a:ext>
            </a:extLst>
          </p:cNvPr>
          <p:cNvSpPr txBox="1"/>
          <p:nvPr/>
        </p:nvSpPr>
        <p:spPr>
          <a:xfrm>
            <a:off x="491319" y="1533098"/>
            <a:ext cx="5395415" cy="230832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Virksomhetsarkitekturprinsippene (2020,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</a:t>
            </a: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1. Ta utgangspunkt i brukernes behov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2. Ta arkitekturbeslutninger på rett nivå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3. Bidra til digitaliseringsvennlige regelverk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4. Del og gjenbruk data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5. Del og gjenbruk løsninger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6. Lag digitale løsninger som støtter samhandling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7. Sørg for tillit til oppgaveløsningen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73C45C5-8AD8-2BE8-8CB8-C06E90048D05}"/>
              </a:ext>
            </a:extLst>
          </p:cNvPr>
          <p:cNvSpPr txBox="1"/>
          <p:nvPr/>
        </p:nvSpPr>
        <p:spPr>
          <a:xfrm>
            <a:off x="6569122" y="1592238"/>
            <a:ext cx="4440071" cy="2308324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IT-arkitekturprinsippene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(2009, gjelder ikke)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Tjenesteorientering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Interoperabilitet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Tilgjengelighet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Sikkerhet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Åpenhet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Fleksibilitet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Skalerbarhet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0C5E1EE-E1D2-26EE-525B-4006B4343B23}"/>
              </a:ext>
            </a:extLst>
          </p:cNvPr>
          <p:cNvSpPr txBox="1"/>
          <p:nvPr/>
        </p:nvSpPr>
        <p:spPr>
          <a:xfrm>
            <a:off x="491319" y="4245099"/>
            <a:ext cx="115026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 to forskjellige måter å tenke digitalisering og arkitektur på!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IT-arkitekturprinsippene gjelder formelt sett ikke lenger, men har trolig fortsatt stor verdi ved utvikling av IT-systemer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IT-arkitekturprinsippet om interoperabilitet er erstattet av </a:t>
            </a:r>
            <a:r>
              <a:rPr lang="nb-NO" b="0" i="0" u="sng" dirty="0">
                <a:solidFill>
                  <a:srgbClr val="BC3345"/>
                </a:solidFill>
                <a:effectLst/>
                <a:highlight>
                  <a:srgbClr val="FFFFFF"/>
                </a:highlight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Norsk arkitekturrammeverk for samhandling</a:t>
            </a:r>
            <a:r>
              <a:rPr lang="nb-NO" dirty="0">
                <a:solidFill>
                  <a:srgbClr val="BC3345"/>
                </a:solidFill>
                <a:highlight>
                  <a:srgbClr val="FFFFFF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400" dirty="0">
                <a:solidFill>
                  <a:srgbClr val="BC3345"/>
                </a:solidFill>
                <a:highlight>
                  <a:srgbClr val="FFFFFF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(jf. forelesning 14.10)</a:t>
            </a:r>
            <a:endParaRPr lang="nb-NO" sz="1400" b="0" i="0" dirty="0">
              <a:solidFill>
                <a:srgbClr val="BC3345"/>
              </a:solidFill>
              <a:effectLst/>
              <a:highlight>
                <a:srgbClr val="FFFFFF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Virksomhetsarkitekturprinsippene er obligatoriske å bruke i Staten </a:t>
            </a:r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(jf. Digitaliseringsrundskrivet punkt 1.9)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og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anbefalt å bruke i kommunene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Rammeverket for samhandling er anbefalt å bruke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B149DC1C-A7B1-4E5E-5873-B78EEDE55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706" y="207535"/>
            <a:ext cx="10862481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Sammenligning mellom IT- og virksomhetsarkitekturprinsippene</a:t>
            </a:r>
          </a:p>
        </p:txBody>
      </p:sp>
    </p:spTree>
    <p:extLst>
      <p:ext uri="{BB962C8B-B14F-4D97-AF65-F5344CB8AC3E}">
        <p14:creationId xmlns:p14="http://schemas.microsoft.com/office/powerpoint/2010/main" val="410245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1098</Words>
  <Application>Microsoft Office PowerPoint</Application>
  <PresentationFormat>Widescreen</PresentationFormat>
  <Paragraphs>132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Calibri Light</vt:lpstr>
      <vt:lpstr>Office-tema</vt:lpstr>
      <vt:lpstr>1) Kort oversikt over emnet FINF4011 2) Hovedtrekk i digitaliseringspolitikken for      offentlig forvaltning</vt:lpstr>
      <vt:lpstr>PowerPoint-presentasjon</vt:lpstr>
      <vt:lpstr>PowerPoint-presentasjon</vt:lpstr>
      <vt:lpstr>Generelt om gjennomføringen</vt:lpstr>
      <vt:lpstr>Noen hovedtrekk i digitaliseringspolitikken for offentlig forvaltning </vt:lpstr>
      <vt:lpstr>Digitaliseringspolitikk og forvaltningspolitikk</vt:lpstr>
      <vt:lpstr>Digitaliseringsstrategien for offentlig sektor (2019), bakgrunn</vt:lpstr>
      <vt:lpstr>Grunnleggende dokumentstruktur for digitalisering i forvaltningen</vt:lpstr>
      <vt:lpstr>Digitaliseringsstrategien (2019): mål og innsatsområder</vt:lpstr>
      <vt:lpstr>Overordnede arkitekturprinsipper for digitalisering av offentlig sektor</vt:lpstr>
      <vt:lpstr>To generasjoner arkitekturprinsipper </vt:lpstr>
      <vt:lpstr>Sammenligning mellom IT- og virksomhetsarkitekturprinsippene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14</cp:revision>
  <cp:lastPrinted>2024-08-19T07:44:53Z</cp:lastPrinted>
  <dcterms:created xsi:type="dcterms:W3CDTF">2024-08-16T08:34:16Z</dcterms:created>
  <dcterms:modified xsi:type="dcterms:W3CDTF">2024-08-19T08:14:16Z</dcterms:modified>
</cp:coreProperties>
</file>