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3" r:id="rId4"/>
    <p:sldId id="264" r:id="rId5"/>
    <p:sldId id="266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65AD2A-0073-4C83-9F90-72E75465B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0976EA5-031C-4C52-8540-6A9DB32C6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529A63-EC8D-4939-97D8-1B9118601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E65DB5-922A-4F51-8D9D-7D26170D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5EE759-A080-4D57-9D77-9E8364D74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911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4F4B79-5614-4D51-9767-874AC7DFD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9C6009-D178-42A4-86DD-2A82EDB4A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D7D4A9-EC9B-4491-AB3A-F4CAF8054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989884-0C37-4DAA-8A0B-6D81564D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9CE7EF-DF00-43A1-8C12-20B22B3FA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30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D9A8DC-15C3-49EA-81B3-711BE6060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3ADDFD1-D896-4364-9520-BD368D4AF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CBE05B-B571-48FD-B672-BF287E0A6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90B5A8-735E-424E-867C-2C05044F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3EBC83-C59E-494B-AC93-FA8150021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2010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5EF76C-F700-40C4-AECE-34A376A71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28C01-B7F7-4E96-BFE9-06B3528402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9600C2-3250-4082-B0DA-066016EF0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EDBB2F-B774-4B58-B1BC-D570ABE01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CFD6CB5-B0C6-449E-A543-10B22D02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E09AC2-6E32-4AC3-AF97-13379C91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2120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C1DDD1-2655-499B-A716-A5ADAC0ED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BF329B-E581-4D8F-90AE-4B6E049D7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CBDA2D9-7A0A-4152-87DC-FF975A826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4418C1-EFC2-4877-8A6B-13F0764D5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672F26F-FEBB-42AB-B7E5-46A2074AF8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1E29E79-9189-4BCC-8D61-C6FFB9F0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DF8531-1DA4-443C-AD7F-1520EDF83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7FD9DB4-E452-4BFE-9B73-E4904A68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340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74ED83-616B-498F-B389-02E74C0EA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9FAE3AF-1B36-4C30-BE6B-309A731D9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1877C81-26E5-4210-A693-1A2668DF4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BDDE276-A6F8-4B9E-BCDF-F262BBCD3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6397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04BBFAD-E11C-4BE6-87B1-8243CB7C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2B3E3EA-CE80-49AA-BC98-5713EF81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15994F2-350C-4FA6-8E1E-8039D7F4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361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F4EFA9-54DB-4E21-B12B-BF0909898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64C2BD-E1DA-4691-8FEC-BBF023D70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E109E17-6426-481D-9D14-756061CB5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9815C30-E7DE-4579-91B9-A87A877F9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577A72-6DB9-441E-8143-2B80B1C4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8C52C93-7F89-4446-B6B2-DCE0C9AF9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761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D63406-0186-4A38-94A3-8001FEEB4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7C55D78-0B65-467B-989B-A1722BDD55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0FF5832-B5B4-4035-9DC8-8A3B2CB90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1AC742B-B517-4BEF-AA06-BF3B479D9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97F045D-C844-4319-8EA6-BA444B5F7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07712F8-75D0-45FF-BE4A-281DAFE5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7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775973-E733-4A2E-9D3B-59EF3792D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6E39AFC-6D23-44C3-8E5A-BD610249F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AFE9EFB-8F70-4B95-80D1-2C480CE8C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24B327-F2FB-4178-89E8-D30ED50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2330C58-E789-4553-BD60-3BC6DBD0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761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2960CD-2680-4AD5-AC5D-9A116D3A80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9502A3E-6EE5-472E-900B-4915B0A02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1C0A7BE-8AC7-4A22-B4A9-743C6A25B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D6355C2-AF81-4901-8010-1531FA97B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E3E457-5F96-42AA-BB50-484BC5E36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061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6B6DC7F-6BAB-44B8-9BC6-7719CCF36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D9B125C-2499-48C2-A852-39C4F85E2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334CD7-9769-400B-90B4-960658A8F0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403A7-0F89-4C26-AF99-29E0D9043A3F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2FB5909-E297-48BC-9F51-2F02590D1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D864DD-3B7D-43B3-951F-5D72B2046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7093B-B9EB-4D72-B15D-DB59154130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586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413394-FA9A-4E6C-BA81-38600E01F3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 Hva bør være juristenes oppgave i arbeidet med </a:t>
            </a:r>
            <a:br>
              <a:rPr lang="nb-NO" sz="3600" dirty="0">
                <a:solidFill>
                  <a:srgbClr val="C00000"/>
                </a:solidFill>
              </a:rPr>
            </a:br>
            <a:r>
              <a:rPr lang="nb-NO" sz="3600" dirty="0">
                <a:solidFill>
                  <a:srgbClr val="C00000"/>
                </a:solidFill>
              </a:rPr>
              <a:t>å utvikle rettslige beslutningssystemer?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1FFA1E-23B9-4185-895D-A01A17157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sz="16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995943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889AAF-2B12-4AA6-856A-C74A371A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Noen utgangspunkter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70C360-A8EC-4485-A05C-148B18F2D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38387"/>
          </a:xfrm>
        </p:spPr>
        <p:txBody>
          <a:bodyPr>
            <a:normAutofit/>
          </a:bodyPr>
          <a:lstStyle/>
          <a:p>
            <a:r>
              <a:rPr lang="nb-NO" sz="2400" i="1" dirty="0">
                <a:solidFill>
                  <a:srgbClr val="7030A0"/>
                </a:solidFill>
              </a:rPr>
              <a:t>Rettslige beslutningssystemer </a:t>
            </a:r>
            <a:r>
              <a:rPr lang="nb-NO" sz="2400" dirty="0">
                <a:solidFill>
                  <a:srgbClr val="7030A0"/>
                </a:solidFill>
              </a:rPr>
              <a:t>(RBS)</a:t>
            </a:r>
            <a:r>
              <a:rPr lang="nb-NO" sz="2400" dirty="0"/>
              <a:t>: systemer som er utviklet for å treffe rettslige avgjørelser (typisk; enkeltvedtak) uten at et menneske kontrollerer sluttresultatet</a:t>
            </a:r>
          </a:p>
          <a:p>
            <a:r>
              <a:rPr lang="nb-NO" sz="2400" dirty="0"/>
              <a:t>Innebærer blant annet at en som ledd i systemutviklingen må utlede entydige rettsregler fra rettskildene og uttrykke reglene som programkode (jf. </a:t>
            </a:r>
            <a:r>
              <a:rPr lang="nb-NO" sz="2400" i="1" dirty="0" err="1">
                <a:solidFill>
                  <a:srgbClr val="7030A0"/>
                </a:solidFill>
              </a:rPr>
              <a:t>transform-ering</a:t>
            </a:r>
            <a:r>
              <a:rPr lang="nb-NO" sz="2400" i="1" dirty="0">
                <a:solidFill>
                  <a:srgbClr val="7030A0"/>
                </a:solidFill>
              </a:rPr>
              <a:t> fra rettskilder til programkode</a:t>
            </a:r>
            <a:r>
              <a:rPr lang="nb-NO" sz="2400" dirty="0"/>
              <a:t>)</a:t>
            </a:r>
          </a:p>
          <a:p>
            <a:r>
              <a:rPr lang="nb-NO" sz="2400" dirty="0"/>
              <a:t>Slik transformering kan ses som en </a:t>
            </a:r>
            <a:r>
              <a:rPr lang="nb-NO" sz="2400" i="1" dirty="0"/>
              <a:t>rettslig beslutningsprosess</a:t>
            </a:r>
            <a:r>
              <a:rPr lang="nb-NO" sz="2400" dirty="0"/>
              <a:t>, der en treffer en  rekke </a:t>
            </a:r>
            <a:r>
              <a:rPr lang="nb-NO" sz="2400" i="1" dirty="0">
                <a:solidFill>
                  <a:srgbClr val="7030A0"/>
                </a:solidFill>
              </a:rPr>
              <a:t>rettslige systemavgjørelser </a:t>
            </a:r>
            <a:r>
              <a:rPr lang="nb-NO" sz="2400" dirty="0"/>
              <a:t>om hvordan rettskildene skal anvendes av systemet</a:t>
            </a:r>
          </a:p>
        </p:txBody>
      </p:sp>
    </p:spTree>
    <p:extLst>
      <p:ext uri="{BB962C8B-B14F-4D97-AF65-F5344CB8AC3E}">
        <p14:creationId xmlns:p14="http://schemas.microsoft.com/office/powerpoint/2010/main" val="221488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307" y="382908"/>
            <a:ext cx="5633385" cy="528544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1AF1C6A7-F664-4C45-A494-A37E967E91F5}"/>
              </a:ext>
            </a:extLst>
          </p:cNvPr>
          <p:cNvSpPr txBox="1"/>
          <p:nvPr/>
        </p:nvSpPr>
        <p:spPr>
          <a:xfrm>
            <a:off x="667621" y="5905895"/>
            <a:ext cx="108567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dirty="0">
                <a:solidFill>
                  <a:srgbClr val="7030A0"/>
                </a:solidFill>
              </a:rPr>
              <a:t>Transformering er en sentral oppgave for jurister, men også andre oppgaver er viktige</a:t>
            </a:r>
          </a:p>
        </p:txBody>
      </p:sp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3D6565C4-865A-4C4D-B61D-E0489110002B}"/>
              </a:ext>
            </a:extLst>
          </p:cNvPr>
          <p:cNvSpPr txBox="1"/>
          <p:nvPr/>
        </p:nvSpPr>
        <p:spPr>
          <a:xfrm>
            <a:off x="1285010" y="998656"/>
            <a:ext cx="324409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Utforming av mandat for</a:t>
            </a:r>
          </a:p>
          <a:p>
            <a:r>
              <a:rPr lang="nb-NO" dirty="0"/>
              <a:t>utvikling av systemet                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D625108-25AF-4C1E-B697-156A9FCA5A11}"/>
              </a:ext>
            </a:extLst>
          </p:cNvPr>
          <p:cNvSpPr txBox="1"/>
          <p:nvPr/>
        </p:nvSpPr>
        <p:spPr>
          <a:xfrm>
            <a:off x="1285010" y="1888935"/>
            <a:ext cx="323172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Fastsette de rettslige rammene</a:t>
            </a:r>
            <a:br>
              <a:rPr lang="nb-NO" dirty="0"/>
            </a:br>
            <a:r>
              <a:rPr lang="nb-NO" dirty="0"/>
              <a:t>for systemet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F176507-C9F8-470E-90CD-D27617CB1169}"/>
              </a:ext>
            </a:extLst>
          </p:cNvPr>
          <p:cNvSpPr txBox="1"/>
          <p:nvPr/>
        </p:nvSpPr>
        <p:spPr>
          <a:xfrm>
            <a:off x="1285010" y="3894964"/>
            <a:ext cx="324409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Fastsette det rettslige innholdet</a:t>
            </a:r>
            <a:br>
              <a:rPr lang="nb-NO" dirty="0"/>
            </a:br>
            <a:r>
              <a:rPr lang="nb-NO" dirty="0"/>
              <a:t>i systemet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5E9421F-8039-4B83-BF35-F683698C1818}"/>
              </a:ext>
            </a:extLst>
          </p:cNvPr>
          <p:cNvSpPr txBox="1"/>
          <p:nvPr/>
        </p:nvSpPr>
        <p:spPr>
          <a:xfrm>
            <a:off x="1285010" y="4893227"/>
            <a:ext cx="323172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Teste det rettslige innholdet</a:t>
            </a:r>
            <a:br>
              <a:rPr lang="nb-NO" dirty="0"/>
            </a:br>
            <a:r>
              <a:rPr lang="nb-NO" dirty="0"/>
              <a:t>av systemet</a:t>
            </a:r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D038D7AC-F54C-4B5B-8878-1B58D0804AAF}"/>
              </a:ext>
            </a:extLst>
          </p:cNvPr>
          <p:cNvSpPr/>
          <p:nvPr/>
        </p:nvSpPr>
        <p:spPr>
          <a:xfrm>
            <a:off x="4603024" y="1097840"/>
            <a:ext cx="6303966" cy="46166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Vurdere behov for lovendring</a:t>
            </a:r>
          </a:p>
        </p:txBody>
      </p:sp>
      <p:sp>
        <p:nvSpPr>
          <p:cNvPr id="12" name="Pil: høyre 11">
            <a:extLst>
              <a:ext uri="{FF2B5EF4-FFF2-40B4-BE49-F238E27FC236}">
                <a16:creationId xmlns:a16="http://schemas.microsoft.com/office/drawing/2014/main" id="{898C62C7-8FC5-4103-B905-E2B51BCF44A0}"/>
              </a:ext>
            </a:extLst>
          </p:cNvPr>
          <p:cNvSpPr/>
          <p:nvPr/>
        </p:nvSpPr>
        <p:spPr>
          <a:xfrm>
            <a:off x="7817241" y="1968739"/>
            <a:ext cx="3089749" cy="46166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Vurdere behov for lovendring</a:t>
            </a:r>
          </a:p>
        </p:txBody>
      </p:sp>
      <p:sp>
        <p:nvSpPr>
          <p:cNvPr id="13" name="Pil: høyre 12">
            <a:extLst>
              <a:ext uri="{FF2B5EF4-FFF2-40B4-BE49-F238E27FC236}">
                <a16:creationId xmlns:a16="http://schemas.microsoft.com/office/drawing/2014/main" id="{9E870CDE-1CCC-4DAF-B1B0-2F45085711D8}"/>
              </a:ext>
            </a:extLst>
          </p:cNvPr>
          <p:cNvSpPr/>
          <p:nvPr/>
        </p:nvSpPr>
        <p:spPr>
          <a:xfrm>
            <a:off x="7825775" y="3965932"/>
            <a:ext cx="3089749" cy="46166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Vurdere behov for lovendring</a:t>
            </a:r>
          </a:p>
        </p:txBody>
      </p:sp>
      <p:sp>
        <p:nvSpPr>
          <p:cNvPr id="15" name="Pil: U-sving 14">
            <a:extLst>
              <a:ext uri="{FF2B5EF4-FFF2-40B4-BE49-F238E27FC236}">
                <a16:creationId xmlns:a16="http://schemas.microsoft.com/office/drawing/2014/main" id="{44795850-7330-4989-9B6D-90493A8383BD}"/>
              </a:ext>
            </a:extLst>
          </p:cNvPr>
          <p:cNvSpPr/>
          <p:nvPr/>
        </p:nvSpPr>
        <p:spPr>
          <a:xfrm rot="5400000" flipV="1">
            <a:off x="4270478" y="4118075"/>
            <a:ext cx="911525" cy="394258"/>
          </a:xfrm>
          <a:prstGeom prst="uturnArrow">
            <a:avLst>
              <a:gd name="adj1" fmla="val 30518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7119525-9A84-49B2-8DF5-05520C63E688}"/>
              </a:ext>
            </a:extLst>
          </p:cNvPr>
          <p:cNvGrpSpPr/>
          <p:nvPr/>
        </p:nvGrpSpPr>
        <p:grpSpPr>
          <a:xfrm>
            <a:off x="4605773" y="1888935"/>
            <a:ext cx="3244099" cy="2177519"/>
            <a:chOff x="4247544" y="1253067"/>
            <a:chExt cx="2836340" cy="2177519"/>
          </a:xfrm>
        </p:grpSpPr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1887DFAC-1BAD-4638-A859-BAE08B7D99CE}"/>
                </a:ext>
              </a:extLst>
            </p:cNvPr>
            <p:cNvSpPr txBox="1"/>
            <p:nvPr/>
          </p:nvSpPr>
          <p:spPr>
            <a:xfrm>
              <a:off x="4559300" y="1253067"/>
              <a:ext cx="2524584" cy="217751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u="sng" dirty="0"/>
                <a:t>PVF</a:t>
              </a:r>
              <a:r>
                <a:rPr lang="nb-NO" sz="1350" dirty="0"/>
                <a:t>: Formål, rettslig grunnlag,</a:t>
              </a:r>
              <a:br>
                <a:rPr lang="nb-NO" sz="1350" dirty="0"/>
              </a:br>
              <a:r>
                <a:rPr lang="nb-NO" sz="1350" dirty="0"/>
                <a:t>opplysningskvalitet, sikkerhet mv.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u="sng" dirty="0"/>
                <a:t>Fvl</a:t>
              </a:r>
              <a:r>
                <a:rPr lang="nb-NO" sz="1350" dirty="0"/>
                <a:t>: Utredning, klage, omgjøring mv.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dirty="0"/>
                <a:t>Taushetsplikter, oppgaveplikter mv.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dirty="0"/>
                <a:t>Arkivregelverket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dirty="0"/>
                <a:t>IT-standarder</a:t>
              </a:r>
            </a:p>
            <a:p>
              <a:endParaRPr lang="nb-NO" sz="1350" dirty="0"/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dirty="0"/>
                <a:t>Prinsipper (personvernprinsipper mv.)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dirty="0"/>
                <a:t>Rettigheter (PVF, fvl)</a:t>
              </a:r>
            </a:p>
            <a:p>
              <a:r>
                <a:rPr lang="nb-NO" sz="1400" dirty="0">
                  <a:solidFill>
                    <a:prstClr val="black"/>
                  </a:solidFill>
                </a:rPr>
                <a:t>Innbygget personvern</a:t>
              </a:r>
              <a:endParaRPr lang="nb-NO" sz="1400" dirty="0"/>
            </a:p>
          </p:txBody>
        </p:sp>
        <p:sp>
          <p:nvSpPr>
            <p:cNvPr id="18" name="Pil: vinkeltegn 17">
              <a:extLst>
                <a:ext uri="{FF2B5EF4-FFF2-40B4-BE49-F238E27FC236}">
                  <a16:creationId xmlns:a16="http://schemas.microsoft.com/office/drawing/2014/main" id="{57C3A90A-FED0-47D8-9D5B-7C37006A9BEE}"/>
                </a:ext>
              </a:extLst>
            </p:cNvPr>
            <p:cNvSpPr/>
            <p:nvPr/>
          </p:nvSpPr>
          <p:spPr>
            <a:xfrm>
              <a:off x="4247544" y="1465390"/>
              <a:ext cx="238406" cy="329146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21E92879-31DC-474B-AB6A-F4216DE302E2}"/>
              </a:ext>
            </a:extLst>
          </p:cNvPr>
          <p:cNvGrpSpPr/>
          <p:nvPr/>
        </p:nvGrpSpPr>
        <p:grpSpPr>
          <a:xfrm>
            <a:off x="4720901" y="4066454"/>
            <a:ext cx="7004498" cy="886713"/>
            <a:chOff x="4300501" y="3259096"/>
            <a:chExt cx="7004498" cy="886713"/>
          </a:xfrm>
        </p:grpSpPr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D02BB420-46E1-464D-8591-F4FC02E5412B}"/>
                </a:ext>
              </a:extLst>
            </p:cNvPr>
            <p:cNvSpPr txBox="1"/>
            <p:nvPr/>
          </p:nvSpPr>
          <p:spPr>
            <a:xfrm>
              <a:off x="4559300" y="3259096"/>
              <a:ext cx="2828723" cy="7386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dirty="0"/>
                <a:t>Utføre rettslig informasjonsanalyse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dirty="0"/>
                <a:t>Utføre rettslig prosessanalyse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sz="1350" dirty="0"/>
                <a:t>Bygge inn personvern (mv.)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6A403424-43E0-46A5-BDB9-7032AED1DA91}"/>
                </a:ext>
              </a:extLst>
            </p:cNvPr>
            <p:cNvSpPr txBox="1"/>
            <p:nvPr/>
          </p:nvSpPr>
          <p:spPr>
            <a:xfrm>
              <a:off x="7609208" y="3637978"/>
              <a:ext cx="1442959" cy="5078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350" dirty="0"/>
                <a:t>Treffe rettslige</a:t>
              </a:r>
              <a:br>
                <a:rPr lang="nb-NO" sz="1350" dirty="0"/>
              </a:br>
              <a:r>
                <a:rPr lang="nb-NO" sz="1350" dirty="0"/>
                <a:t>systemavgjørelser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B324AC5D-E81A-46AE-B4D0-2A5FBE72174B}"/>
                </a:ext>
              </a:extLst>
            </p:cNvPr>
            <p:cNvSpPr txBox="1"/>
            <p:nvPr/>
          </p:nvSpPr>
          <p:spPr>
            <a:xfrm>
              <a:off x="9506045" y="3637978"/>
              <a:ext cx="1798954" cy="5078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350" dirty="0"/>
                <a:t>Skrive fullstendig retts-</a:t>
              </a:r>
              <a:br>
                <a:rPr lang="nb-NO" sz="1350" dirty="0"/>
              </a:br>
              <a:r>
                <a:rPr lang="nb-NO" sz="1350" dirty="0" err="1"/>
                <a:t>lig</a:t>
              </a:r>
              <a:r>
                <a:rPr lang="nb-NO" sz="1350" dirty="0"/>
                <a:t> kravspesifikasjon</a:t>
              </a:r>
            </a:p>
          </p:txBody>
        </p:sp>
        <p:sp>
          <p:nvSpPr>
            <p:cNvPr id="19" name="Pil: vinkeltegn 18">
              <a:extLst>
                <a:ext uri="{FF2B5EF4-FFF2-40B4-BE49-F238E27FC236}">
                  <a16:creationId xmlns:a16="http://schemas.microsoft.com/office/drawing/2014/main" id="{D639C669-6FAB-43C4-BB14-40C16181E45B}"/>
                </a:ext>
              </a:extLst>
            </p:cNvPr>
            <p:cNvSpPr/>
            <p:nvPr/>
          </p:nvSpPr>
          <p:spPr>
            <a:xfrm>
              <a:off x="4300501" y="3433107"/>
              <a:ext cx="238406" cy="329146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20" name="Pil: vinkeltegn 19">
              <a:extLst>
                <a:ext uri="{FF2B5EF4-FFF2-40B4-BE49-F238E27FC236}">
                  <a16:creationId xmlns:a16="http://schemas.microsoft.com/office/drawing/2014/main" id="{8AEE9EA2-DF83-40B3-8804-C412D59B0EA1}"/>
                </a:ext>
              </a:extLst>
            </p:cNvPr>
            <p:cNvSpPr/>
            <p:nvPr/>
          </p:nvSpPr>
          <p:spPr>
            <a:xfrm>
              <a:off x="7389706" y="3721610"/>
              <a:ext cx="238406" cy="329146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21" name="Pil: vinkeltegn 20">
              <a:extLst>
                <a:ext uri="{FF2B5EF4-FFF2-40B4-BE49-F238E27FC236}">
                  <a16:creationId xmlns:a16="http://schemas.microsoft.com/office/drawing/2014/main" id="{282FB9E9-CE8C-4D08-B51E-137DE067D602}"/>
                </a:ext>
              </a:extLst>
            </p:cNvPr>
            <p:cNvSpPr/>
            <p:nvPr/>
          </p:nvSpPr>
          <p:spPr>
            <a:xfrm>
              <a:off x="9268434" y="3736149"/>
              <a:ext cx="238406" cy="329146"/>
            </a:xfrm>
            <a:prstGeom prst="chevro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  <p:sp>
        <p:nvSpPr>
          <p:cNvPr id="22" name="Pil: ned 21">
            <a:extLst>
              <a:ext uri="{FF2B5EF4-FFF2-40B4-BE49-F238E27FC236}">
                <a16:creationId xmlns:a16="http://schemas.microsoft.com/office/drawing/2014/main" id="{FDEF8B31-25DD-4EBB-B614-1B47DE3AD9AE}"/>
              </a:ext>
            </a:extLst>
          </p:cNvPr>
          <p:cNvSpPr/>
          <p:nvPr/>
        </p:nvSpPr>
        <p:spPr>
          <a:xfrm>
            <a:off x="2330923" y="1670950"/>
            <a:ext cx="570920" cy="217985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il: ned 22">
            <a:extLst>
              <a:ext uri="{FF2B5EF4-FFF2-40B4-BE49-F238E27FC236}">
                <a16:creationId xmlns:a16="http://schemas.microsoft.com/office/drawing/2014/main" id="{24D3B9F2-6DE7-4DC2-AFD9-B084CC7E09E9}"/>
              </a:ext>
            </a:extLst>
          </p:cNvPr>
          <p:cNvSpPr/>
          <p:nvPr/>
        </p:nvSpPr>
        <p:spPr>
          <a:xfrm>
            <a:off x="2330923" y="2560180"/>
            <a:ext cx="570920" cy="291579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Pil: ned 23">
            <a:extLst>
              <a:ext uri="{FF2B5EF4-FFF2-40B4-BE49-F238E27FC236}">
                <a16:creationId xmlns:a16="http://schemas.microsoft.com/office/drawing/2014/main" id="{62D5D53F-42BA-4514-9B62-69CCA19F9BC9}"/>
              </a:ext>
            </a:extLst>
          </p:cNvPr>
          <p:cNvSpPr/>
          <p:nvPr/>
        </p:nvSpPr>
        <p:spPr>
          <a:xfrm>
            <a:off x="2326082" y="4582933"/>
            <a:ext cx="570920" cy="282838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BE4DFA26-ACB6-44BA-AAFD-0273CAEFA8CB}"/>
              </a:ext>
            </a:extLst>
          </p:cNvPr>
          <p:cNvSpPr txBox="1"/>
          <p:nvPr/>
        </p:nvSpPr>
        <p:spPr>
          <a:xfrm>
            <a:off x="1272632" y="2901578"/>
            <a:ext cx="324409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Fastsette det rettskildemessige</a:t>
            </a:r>
            <a:br>
              <a:rPr lang="nb-NO" dirty="0"/>
            </a:br>
            <a:r>
              <a:rPr lang="nb-NO" dirty="0"/>
              <a:t>grunnlaget for systemet</a:t>
            </a:r>
          </a:p>
        </p:txBody>
      </p:sp>
      <p:sp>
        <p:nvSpPr>
          <p:cNvPr id="30" name="Pil: ned 29">
            <a:extLst>
              <a:ext uri="{FF2B5EF4-FFF2-40B4-BE49-F238E27FC236}">
                <a16:creationId xmlns:a16="http://schemas.microsoft.com/office/drawing/2014/main" id="{CD334B2A-461B-44E2-85A4-B7B10C8E09AF}"/>
              </a:ext>
            </a:extLst>
          </p:cNvPr>
          <p:cNvSpPr/>
          <p:nvPr/>
        </p:nvSpPr>
        <p:spPr>
          <a:xfrm>
            <a:off x="2326082" y="3567861"/>
            <a:ext cx="570920" cy="291579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Venstre klammeparentes 1">
            <a:extLst>
              <a:ext uri="{FF2B5EF4-FFF2-40B4-BE49-F238E27FC236}">
                <a16:creationId xmlns:a16="http://schemas.microsoft.com/office/drawing/2014/main" id="{6010EBED-77AF-4013-8E81-8F7C9B88BEC0}"/>
              </a:ext>
            </a:extLst>
          </p:cNvPr>
          <p:cNvSpPr/>
          <p:nvPr/>
        </p:nvSpPr>
        <p:spPr>
          <a:xfrm>
            <a:off x="973066" y="2901579"/>
            <a:ext cx="187265" cy="2597522"/>
          </a:xfrm>
          <a:prstGeom prst="leftBrace">
            <a:avLst>
              <a:gd name="adj1" fmla="val 135835"/>
              <a:gd name="adj2" fmla="val 4763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sz="1600" dirty="0">
              <a:solidFill>
                <a:srgbClr val="7030A0"/>
              </a:solidFill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D78D765-FC64-4E13-AF7E-1F3E40419856}"/>
              </a:ext>
            </a:extLst>
          </p:cNvPr>
          <p:cNvSpPr txBox="1"/>
          <p:nvPr/>
        </p:nvSpPr>
        <p:spPr>
          <a:xfrm rot="16200000">
            <a:off x="-794633" y="3424773"/>
            <a:ext cx="2497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Systemutviklingsprosjekt</a:t>
            </a:r>
          </a:p>
        </p:txBody>
      </p:sp>
      <p:sp>
        <p:nvSpPr>
          <p:cNvPr id="8" name="Venstre klammeparentes 7">
            <a:extLst>
              <a:ext uri="{FF2B5EF4-FFF2-40B4-BE49-F238E27FC236}">
                <a16:creationId xmlns:a16="http://schemas.microsoft.com/office/drawing/2014/main" id="{F616A7DF-25F5-465D-8B05-101F41F611CD}"/>
              </a:ext>
            </a:extLst>
          </p:cNvPr>
          <p:cNvSpPr/>
          <p:nvPr/>
        </p:nvSpPr>
        <p:spPr>
          <a:xfrm>
            <a:off x="1134533" y="2901578"/>
            <a:ext cx="148794" cy="2597522"/>
          </a:xfrm>
          <a:prstGeom prst="leftBrace">
            <a:avLst>
              <a:gd name="adj1" fmla="val 8333"/>
              <a:gd name="adj2" fmla="val 3256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45D0D54-98D2-4B94-9813-72CEDC234A30}"/>
              </a:ext>
            </a:extLst>
          </p:cNvPr>
          <p:cNvSpPr txBox="1"/>
          <p:nvPr/>
        </p:nvSpPr>
        <p:spPr>
          <a:xfrm rot="16200000">
            <a:off x="80054" y="3914369"/>
            <a:ext cx="1588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transformering</a:t>
            </a:r>
          </a:p>
        </p:txBody>
      </p:sp>
      <p:sp>
        <p:nvSpPr>
          <p:cNvPr id="28" name="Venstre hakeparentes 27">
            <a:extLst>
              <a:ext uri="{FF2B5EF4-FFF2-40B4-BE49-F238E27FC236}">
                <a16:creationId xmlns:a16="http://schemas.microsoft.com/office/drawing/2014/main" id="{C230FB0A-E7D9-48F7-9E61-6951FBD716A0}"/>
              </a:ext>
            </a:extLst>
          </p:cNvPr>
          <p:cNvSpPr/>
          <p:nvPr/>
        </p:nvSpPr>
        <p:spPr>
          <a:xfrm>
            <a:off x="680655" y="1888935"/>
            <a:ext cx="502935" cy="3610165"/>
          </a:xfrm>
          <a:prstGeom prst="leftBracket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23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2BA7DD-8A7E-4B9B-98B5-1F016445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Oppsummerende karakteristikker av juristers oppgaver i tilknytning til utvikling av RBS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4A6FEB-1195-4198-B012-11664CE1C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238"/>
            <a:ext cx="10515600" cy="2941323"/>
          </a:xfrm>
        </p:spPr>
        <p:txBody>
          <a:bodyPr>
            <a:normAutofit/>
          </a:bodyPr>
          <a:lstStyle/>
          <a:p>
            <a:r>
              <a:rPr lang="nb-NO" sz="2400" dirty="0"/>
              <a:t>Mange og sammensatte oppgaver</a:t>
            </a:r>
          </a:p>
          <a:p>
            <a:r>
              <a:rPr lang="nb-NO" sz="2400" dirty="0"/>
              <a:t>Mye kjent, men vanskelig jus</a:t>
            </a:r>
          </a:p>
          <a:p>
            <a:r>
              <a:rPr lang="nb-NO" sz="2400" dirty="0"/>
              <a:t>… men også mange typer juridisk analyse de fleste ikke har lært noe om i utdanningen («algoritmisk jus»)</a:t>
            </a:r>
          </a:p>
          <a:p>
            <a:r>
              <a:rPr lang="nb-NO" sz="2400" dirty="0"/>
              <a:t>Nesten alle juridiske analyser bør/må gjennomføres i nært samarbeid med informasjonsforvaltere, programmerere og forvaltnings-informatikere mv.</a:t>
            </a:r>
          </a:p>
        </p:txBody>
      </p:sp>
    </p:spTree>
    <p:extLst>
      <p:ext uri="{BB962C8B-B14F-4D97-AF65-F5344CB8AC3E}">
        <p14:creationId xmlns:p14="http://schemas.microsoft.com/office/powerpoint/2010/main" val="3265724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 Hva bør være juristenes oppgave i arbeidet med  å utvikle rettslige beslutningssystemer?</vt:lpstr>
      <vt:lpstr>Noen utgangspunkter</vt:lpstr>
      <vt:lpstr>PowerPoint-presentasjon</vt:lpstr>
      <vt:lpstr>PowerPoint-presentasjon</vt:lpstr>
      <vt:lpstr>Oppsummerende karakteristikker av juristers oppgaver i tilknytning til utvikling av RBS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Hva bør være juristenes oppgave i arbeidet med  å utvikle rettslige beslutningssystemer?</dc:title>
  <dc:creator>dag wiese schartum</dc:creator>
  <cp:lastModifiedBy>dag wiese schartum</cp:lastModifiedBy>
  <cp:revision>8</cp:revision>
  <dcterms:created xsi:type="dcterms:W3CDTF">2022-03-07T20:52:18Z</dcterms:created>
  <dcterms:modified xsi:type="dcterms:W3CDTF">2022-03-08T20:43:15Z</dcterms:modified>
</cp:coreProperties>
</file>