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2" r:id="rId6"/>
    <p:sldId id="261" r:id="rId7"/>
    <p:sldId id="263" r:id="rId8"/>
    <p:sldId id="269" r:id="rId9"/>
    <p:sldId id="259" r:id="rId10"/>
    <p:sldId id="264" r:id="rId11"/>
    <p:sldId id="265" r:id="rId12"/>
    <p:sldId id="266" r:id="rId13"/>
    <p:sldId id="268" r:id="rId14"/>
    <p:sldId id="267" r:id="rId15"/>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94660"/>
  </p:normalViewPr>
  <p:slideViewPr>
    <p:cSldViewPr snapToGrid="0">
      <p:cViewPr varScale="1">
        <p:scale>
          <a:sx n="97" d="100"/>
          <a:sy n="97" d="100"/>
        </p:scale>
        <p:origin x="327" y="2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652A71-E2A0-7297-A722-F99B575523BA}"/>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241D9EA9-DE44-8D6E-7D04-06CEAACF83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D7D42035-8689-11A7-4AAB-85DE40ABE9C4}"/>
              </a:ext>
            </a:extLst>
          </p:cNvPr>
          <p:cNvSpPr>
            <a:spLocks noGrp="1"/>
          </p:cNvSpPr>
          <p:nvPr>
            <p:ph type="dt" sz="half" idx="10"/>
          </p:nvPr>
        </p:nvSpPr>
        <p:spPr/>
        <p:txBody>
          <a:bodyPr/>
          <a:lstStyle/>
          <a:p>
            <a:fld id="{B2F1751C-36FA-4FAE-BD91-71F7D454DD68}" type="datetimeFigureOut">
              <a:rPr lang="nb-NO" smtClean="0"/>
              <a:t>20.02.2025</a:t>
            </a:fld>
            <a:endParaRPr lang="nb-NO"/>
          </a:p>
        </p:txBody>
      </p:sp>
      <p:sp>
        <p:nvSpPr>
          <p:cNvPr id="5" name="Plassholder for bunntekst 4">
            <a:extLst>
              <a:ext uri="{FF2B5EF4-FFF2-40B4-BE49-F238E27FC236}">
                <a16:creationId xmlns:a16="http://schemas.microsoft.com/office/drawing/2014/main" id="{B9009823-3FA1-CA72-3610-2DAB50D4AC7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792DF61-0BFA-6FAE-77AC-2FF6D3320EDA}"/>
              </a:ext>
            </a:extLst>
          </p:cNvPr>
          <p:cNvSpPr>
            <a:spLocks noGrp="1"/>
          </p:cNvSpPr>
          <p:nvPr>
            <p:ph type="sldNum" sz="quarter" idx="12"/>
          </p:nvPr>
        </p:nvSpPr>
        <p:spPr/>
        <p:txBody>
          <a:bodyPr/>
          <a:lstStyle/>
          <a:p>
            <a:fld id="{B7DEEE0D-FA76-4368-B6E6-C27BD22A557E}" type="slidenum">
              <a:rPr lang="nb-NO" smtClean="0"/>
              <a:t>‹#›</a:t>
            </a:fld>
            <a:endParaRPr lang="nb-NO"/>
          </a:p>
        </p:txBody>
      </p:sp>
    </p:spTree>
    <p:extLst>
      <p:ext uri="{BB962C8B-B14F-4D97-AF65-F5344CB8AC3E}">
        <p14:creationId xmlns:p14="http://schemas.microsoft.com/office/powerpoint/2010/main" val="160733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CB6E5C4-9452-EFDF-DFCB-080BCCB855A7}"/>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444BB83D-67F1-2989-3BD3-D886B1B0F461}"/>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0C2C404-9439-DFDA-B839-4C5902334548}"/>
              </a:ext>
            </a:extLst>
          </p:cNvPr>
          <p:cNvSpPr>
            <a:spLocks noGrp="1"/>
          </p:cNvSpPr>
          <p:nvPr>
            <p:ph type="dt" sz="half" idx="10"/>
          </p:nvPr>
        </p:nvSpPr>
        <p:spPr/>
        <p:txBody>
          <a:bodyPr/>
          <a:lstStyle/>
          <a:p>
            <a:fld id="{B2F1751C-36FA-4FAE-BD91-71F7D454DD68}" type="datetimeFigureOut">
              <a:rPr lang="nb-NO" smtClean="0"/>
              <a:t>20.02.2025</a:t>
            </a:fld>
            <a:endParaRPr lang="nb-NO"/>
          </a:p>
        </p:txBody>
      </p:sp>
      <p:sp>
        <p:nvSpPr>
          <p:cNvPr id="5" name="Plassholder for bunntekst 4">
            <a:extLst>
              <a:ext uri="{FF2B5EF4-FFF2-40B4-BE49-F238E27FC236}">
                <a16:creationId xmlns:a16="http://schemas.microsoft.com/office/drawing/2014/main" id="{6FA72EBC-F04D-72C1-6331-345CBC8FB09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363B898-C878-5620-C139-DFD8F3703FE9}"/>
              </a:ext>
            </a:extLst>
          </p:cNvPr>
          <p:cNvSpPr>
            <a:spLocks noGrp="1"/>
          </p:cNvSpPr>
          <p:nvPr>
            <p:ph type="sldNum" sz="quarter" idx="12"/>
          </p:nvPr>
        </p:nvSpPr>
        <p:spPr/>
        <p:txBody>
          <a:bodyPr/>
          <a:lstStyle/>
          <a:p>
            <a:fld id="{B7DEEE0D-FA76-4368-B6E6-C27BD22A557E}" type="slidenum">
              <a:rPr lang="nb-NO" smtClean="0"/>
              <a:t>‹#›</a:t>
            </a:fld>
            <a:endParaRPr lang="nb-NO"/>
          </a:p>
        </p:txBody>
      </p:sp>
    </p:spTree>
    <p:extLst>
      <p:ext uri="{BB962C8B-B14F-4D97-AF65-F5344CB8AC3E}">
        <p14:creationId xmlns:p14="http://schemas.microsoft.com/office/powerpoint/2010/main" val="2778116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7DF8270-B37F-AD33-300E-A9F4E0FA424A}"/>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C75A573B-FD80-510D-C024-950E8AE3E3F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B3469123-8599-0A15-92AC-5C44B49E1104}"/>
              </a:ext>
            </a:extLst>
          </p:cNvPr>
          <p:cNvSpPr>
            <a:spLocks noGrp="1"/>
          </p:cNvSpPr>
          <p:nvPr>
            <p:ph type="dt" sz="half" idx="10"/>
          </p:nvPr>
        </p:nvSpPr>
        <p:spPr/>
        <p:txBody>
          <a:bodyPr/>
          <a:lstStyle/>
          <a:p>
            <a:fld id="{B2F1751C-36FA-4FAE-BD91-71F7D454DD68}" type="datetimeFigureOut">
              <a:rPr lang="nb-NO" smtClean="0"/>
              <a:t>20.02.2025</a:t>
            </a:fld>
            <a:endParaRPr lang="nb-NO"/>
          </a:p>
        </p:txBody>
      </p:sp>
      <p:sp>
        <p:nvSpPr>
          <p:cNvPr id="5" name="Plassholder for bunntekst 4">
            <a:extLst>
              <a:ext uri="{FF2B5EF4-FFF2-40B4-BE49-F238E27FC236}">
                <a16:creationId xmlns:a16="http://schemas.microsoft.com/office/drawing/2014/main" id="{3DC891C4-77B6-FFD7-0806-17C1C5B7DE1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357BB5F-5C60-1FDB-97C2-32242B5F102F}"/>
              </a:ext>
            </a:extLst>
          </p:cNvPr>
          <p:cNvSpPr>
            <a:spLocks noGrp="1"/>
          </p:cNvSpPr>
          <p:nvPr>
            <p:ph type="sldNum" sz="quarter" idx="12"/>
          </p:nvPr>
        </p:nvSpPr>
        <p:spPr/>
        <p:txBody>
          <a:bodyPr/>
          <a:lstStyle/>
          <a:p>
            <a:fld id="{B7DEEE0D-FA76-4368-B6E6-C27BD22A557E}" type="slidenum">
              <a:rPr lang="nb-NO" smtClean="0"/>
              <a:t>‹#›</a:t>
            </a:fld>
            <a:endParaRPr lang="nb-NO"/>
          </a:p>
        </p:txBody>
      </p:sp>
    </p:spTree>
    <p:extLst>
      <p:ext uri="{BB962C8B-B14F-4D97-AF65-F5344CB8AC3E}">
        <p14:creationId xmlns:p14="http://schemas.microsoft.com/office/powerpoint/2010/main" val="3414432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9B6FE27-B249-3326-E0DC-67731F3718F4}"/>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4E1A1383-A7B1-521A-E837-2FAFE43265B0}"/>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F456FD2F-1CA8-B4AF-63E2-B0176E6B2B30}"/>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3E8FC511-4827-4A3F-E966-F7E622A972F4}"/>
              </a:ext>
            </a:extLst>
          </p:cNvPr>
          <p:cNvSpPr>
            <a:spLocks noGrp="1"/>
          </p:cNvSpPr>
          <p:nvPr>
            <p:ph type="dt" sz="half" idx="10"/>
          </p:nvPr>
        </p:nvSpPr>
        <p:spPr/>
        <p:txBody>
          <a:bodyPr/>
          <a:lstStyle/>
          <a:p>
            <a:fld id="{B2F1751C-36FA-4FAE-BD91-71F7D454DD68}" type="datetimeFigureOut">
              <a:rPr lang="nb-NO" smtClean="0"/>
              <a:t>20.02.2025</a:t>
            </a:fld>
            <a:endParaRPr lang="nb-NO"/>
          </a:p>
        </p:txBody>
      </p:sp>
      <p:sp>
        <p:nvSpPr>
          <p:cNvPr id="6" name="Plassholder for bunntekst 5">
            <a:extLst>
              <a:ext uri="{FF2B5EF4-FFF2-40B4-BE49-F238E27FC236}">
                <a16:creationId xmlns:a16="http://schemas.microsoft.com/office/drawing/2014/main" id="{D452AD54-9498-3509-501B-8DF89B90D412}"/>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DCDCA3D6-6EE9-BA75-63AD-9F9796AC70C3}"/>
              </a:ext>
            </a:extLst>
          </p:cNvPr>
          <p:cNvSpPr>
            <a:spLocks noGrp="1"/>
          </p:cNvSpPr>
          <p:nvPr>
            <p:ph type="sldNum" sz="quarter" idx="12"/>
          </p:nvPr>
        </p:nvSpPr>
        <p:spPr/>
        <p:txBody>
          <a:bodyPr/>
          <a:lstStyle/>
          <a:p>
            <a:fld id="{B7DEEE0D-FA76-4368-B6E6-C27BD22A557E}" type="slidenum">
              <a:rPr lang="nb-NO" smtClean="0"/>
              <a:t>‹#›</a:t>
            </a:fld>
            <a:endParaRPr lang="nb-NO"/>
          </a:p>
        </p:txBody>
      </p:sp>
    </p:spTree>
    <p:extLst>
      <p:ext uri="{BB962C8B-B14F-4D97-AF65-F5344CB8AC3E}">
        <p14:creationId xmlns:p14="http://schemas.microsoft.com/office/powerpoint/2010/main" val="750601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E8B3050-4A5A-F0A8-8A47-E35350D742FF}"/>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FD95E775-977D-747F-32F5-C55ED3E37E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5389C0C0-4C9A-1546-62FE-9505295758A2}"/>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37497AA6-EC04-C3A2-C4FF-7CD3B9F242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2D5A0CD2-EAC3-70CE-6469-8E082AB6F4E3}"/>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A7D7EB0B-A48E-330D-986D-7F670DFBC01C}"/>
              </a:ext>
            </a:extLst>
          </p:cNvPr>
          <p:cNvSpPr>
            <a:spLocks noGrp="1"/>
          </p:cNvSpPr>
          <p:nvPr>
            <p:ph type="dt" sz="half" idx="10"/>
          </p:nvPr>
        </p:nvSpPr>
        <p:spPr/>
        <p:txBody>
          <a:bodyPr/>
          <a:lstStyle/>
          <a:p>
            <a:fld id="{B2F1751C-36FA-4FAE-BD91-71F7D454DD68}" type="datetimeFigureOut">
              <a:rPr lang="nb-NO" smtClean="0"/>
              <a:t>20.02.2025</a:t>
            </a:fld>
            <a:endParaRPr lang="nb-NO"/>
          </a:p>
        </p:txBody>
      </p:sp>
      <p:sp>
        <p:nvSpPr>
          <p:cNvPr id="8" name="Plassholder for bunntekst 7">
            <a:extLst>
              <a:ext uri="{FF2B5EF4-FFF2-40B4-BE49-F238E27FC236}">
                <a16:creationId xmlns:a16="http://schemas.microsoft.com/office/drawing/2014/main" id="{9A02BB1D-1E42-CD20-24F7-6B86CA357D3A}"/>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2D383FC8-2379-A6C3-45F4-5EA66C7D7A44}"/>
              </a:ext>
            </a:extLst>
          </p:cNvPr>
          <p:cNvSpPr>
            <a:spLocks noGrp="1"/>
          </p:cNvSpPr>
          <p:nvPr>
            <p:ph type="sldNum" sz="quarter" idx="12"/>
          </p:nvPr>
        </p:nvSpPr>
        <p:spPr/>
        <p:txBody>
          <a:bodyPr/>
          <a:lstStyle/>
          <a:p>
            <a:fld id="{B7DEEE0D-FA76-4368-B6E6-C27BD22A557E}" type="slidenum">
              <a:rPr lang="nb-NO" smtClean="0"/>
              <a:t>‹#›</a:t>
            </a:fld>
            <a:endParaRPr lang="nb-NO"/>
          </a:p>
        </p:txBody>
      </p:sp>
    </p:spTree>
    <p:extLst>
      <p:ext uri="{BB962C8B-B14F-4D97-AF65-F5344CB8AC3E}">
        <p14:creationId xmlns:p14="http://schemas.microsoft.com/office/powerpoint/2010/main" val="638456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B810FA4-49D8-B671-0A7D-A55A949624A7}"/>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DBF33B8C-3394-37B7-EC25-6ACDBAAA4399}"/>
              </a:ext>
            </a:extLst>
          </p:cNvPr>
          <p:cNvSpPr>
            <a:spLocks noGrp="1"/>
          </p:cNvSpPr>
          <p:nvPr>
            <p:ph type="dt" sz="half" idx="10"/>
          </p:nvPr>
        </p:nvSpPr>
        <p:spPr/>
        <p:txBody>
          <a:bodyPr/>
          <a:lstStyle/>
          <a:p>
            <a:fld id="{B2F1751C-36FA-4FAE-BD91-71F7D454DD68}" type="datetimeFigureOut">
              <a:rPr lang="nb-NO" smtClean="0"/>
              <a:t>20.02.2025</a:t>
            </a:fld>
            <a:endParaRPr lang="nb-NO"/>
          </a:p>
        </p:txBody>
      </p:sp>
      <p:sp>
        <p:nvSpPr>
          <p:cNvPr id="4" name="Plassholder for bunntekst 3">
            <a:extLst>
              <a:ext uri="{FF2B5EF4-FFF2-40B4-BE49-F238E27FC236}">
                <a16:creationId xmlns:a16="http://schemas.microsoft.com/office/drawing/2014/main" id="{6B2F38CE-5D6F-9F58-BF13-4A6CF0F9D893}"/>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AE28E705-FF3A-7B7E-934F-41C52D55BAB6}"/>
              </a:ext>
            </a:extLst>
          </p:cNvPr>
          <p:cNvSpPr>
            <a:spLocks noGrp="1"/>
          </p:cNvSpPr>
          <p:nvPr>
            <p:ph type="sldNum" sz="quarter" idx="12"/>
          </p:nvPr>
        </p:nvSpPr>
        <p:spPr/>
        <p:txBody>
          <a:bodyPr/>
          <a:lstStyle/>
          <a:p>
            <a:fld id="{B7DEEE0D-FA76-4368-B6E6-C27BD22A557E}" type="slidenum">
              <a:rPr lang="nb-NO" smtClean="0"/>
              <a:t>‹#›</a:t>
            </a:fld>
            <a:endParaRPr lang="nb-NO"/>
          </a:p>
        </p:txBody>
      </p:sp>
    </p:spTree>
    <p:extLst>
      <p:ext uri="{BB962C8B-B14F-4D97-AF65-F5344CB8AC3E}">
        <p14:creationId xmlns:p14="http://schemas.microsoft.com/office/powerpoint/2010/main" val="1891908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572FA0B-5E5B-2D0C-7D04-AF273F4D59F2}"/>
              </a:ext>
            </a:extLst>
          </p:cNvPr>
          <p:cNvSpPr>
            <a:spLocks noGrp="1"/>
          </p:cNvSpPr>
          <p:nvPr>
            <p:ph type="dt" sz="half" idx="10"/>
          </p:nvPr>
        </p:nvSpPr>
        <p:spPr/>
        <p:txBody>
          <a:bodyPr/>
          <a:lstStyle/>
          <a:p>
            <a:fld id="{B2F1751C-36FA-4FAE-BD91-71F7D454DD68}" type="datetimeFigureOut">
              <a:rPr lang="nb-NO" smtClean="0"/>
              <a:t>20.02.2025</a:t>
            </a:fld>
            <a:endParaRPr lang="nb-NO"/>
          </a:p>
        </p:txBody>
      </p:sp>
      <p:sp>
        <p:nvSpPr>
          <p:cNvPr id="3" name="Plassholder for bunntekst 2">
            <a:extLst>
              <a:ext uri="{FF2B5EF4-FFF2-40B4-BE49-F238E27FC236}">
                <a16:creationId xmlns:a16="http://schemas.microsoft.com/office/drawing/2014/main" id="{7E79AE91-2004-74AD-8BC1-6197DF822057}"/>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1760B08B-F6DD-DDF3-4FA2-93B2A10EC41E}"/>
              </a:ext>
            </a:extLst>
          </p:cNvPr>
          <p:cNvSpPr>
            <a:spLocks noGrp="1"/>
          </p:cNvSpPr>
          <p:nvPr>
            <p:ph type="sldNum" sz="quarter" idx="12"/>
          </p:nvPr>
        </p:nvSpPr>
        <p:spPr/>
        <p:txBody>
          <a:bodyPr/>
          <a:lstStyle/>
          <a:p>
            <a:fld id="{B7DEEE0D-FA76-4368-B6E6-C27BD22A557E}" type="slidenum">
              <a:rPr lang="nb-NO" smtClean="0"/>
              <a:t>‹#›</a:t>
            </a:fld>
            <a:endParaRPr lang="nb-NO"/>
          </a:p>
        </p:txBody>
      </p:sp>
    </p:spTree>
    <p:extLst>
      <p:ext uri="{BB962C8B-B14F-4D97-AF65-F5344CB8AC3E}">
        <p14:creationId xmlns:p14="http://schemas.microsoft.com/office/powerpoint/2010/main" val="2229483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ACD64DB-F424-066E-401B-0CDD5BA87EE5}"/>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F6CAD5AC-431C-EC9E-9A9F-7B9877B144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4AC75EC7-817E-20FF-40F5-972F7CD1BD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84BACB37-C3ED-003F-4D96-23EB5ADE5A25}"/>
              </a:ext>
            </a:extLst>
          </p:cNvPr>
          <p:cNvSpPr>
            <a:spLocks noGrp="1"/>
          </p:cNvSpPr>
          <p:nvPr>
            <p:ph type="dt" sz="half" idx="10"/>
          </p:nvPr>
        </p:nvSpPr>
        <p:spPr/>
        <p:txBody>
          <a:bodyPr/>
          <a:lstStyle/>
          <a:p>
            <a:fld id="{B2F1751C-36FA-4FAE-BD91-71F7D454DD68}" type="datetimeFigureOut">
              <a:rPr lang="nb-NO" smtClean="0"/>
              <a:t>20.02.2025</a:t>
            </a:fld>
            <a:endParaRPr lang="nb-NO"/>
          </a:p>
        </p:txBody>
      </p:sp>
      <p:sp>
        <p:nvSpPr>
          <p:cNvPr id="6" name="Plassholder for bunntekst 5">
            <a:extLst>
              <a:ext uri="{FF2B5EF4-FFF2-40B4-BE49-F238E27FC236}">
                <a16:creationId xmlns:a16="http://schemas.microsoft.com/office/drawing/2014/main" id="{CF62224B-A3FE-B8E5-0781-6C72DD0652B7}"/>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CF79ACBC-6574-039A-E2EF-DA8AA6E97D16}"/>
              </a:ext>
            </a:extLst>
          </p:cNvPr>
          <p:cNvSpPr>
            <a:spLocks noGrp="1"/>
          </p:cNvSpPr>
          <p:nvPr>
            <p:ph type="sldNum" sz="quarter" idx="12"/>
          </p:nvPr>
        </p:nvSpPr>
        <p:spPr/>
        <p:txBody>
          <a:bodyPr/>
          <a:lstStyle/>
          <a:p>
            <a:fld id="{B7DEEE0D-FA76-4368-B6E6-C27BD22A557E}" type="slidenum">
              <a:rPr lang="nb-NO" smtClean="0"/>
              <a:t>‹#›</a:t>
            </a:fld>
            <a:endParaRPr lang="nb-NO"/>
          </a:p>
        </p:txBody>
      </p:sp>
    </p:spTree>
    <p:extLst>
      <p:ext uri="{BB962C8B-B14F-4D97-AF65-F5344CB8AC3E}">
        <p14:creationId xmlns:p14="http://schemas.microsoft.com/office/powerpoint/2010/main" val="1019935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F14984D-9B86-D002-F740-EEE4DC2763D1}"/>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45BAB533-F01A-B8BC-E4F6-F7B69A0316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7C6B5541-D9F2-BB13-35C8-A3D805AA17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C2F7553F-72F1-CC55-AFD3-9420E01E62FA}"/>
              </a:ext>
            </a:extLst>
          </p:cNvPr>
          <p:cNvSpPr>
            <a:spLocks noGrp="1"/>
          </p:cNvSpPr>
          <p:nvPr>
            <p:ph type="dt" sz="half" idx="10"/>
          </p:nvPr>
        </p:nvSpPr>
        <p:spPr/>
        <p:txBody>
          <a:bodyPr/>
          <a:lstStyle/>
          <a:p>
            <a:fld id="{B2F1751C-36FA-4FAE-BD91-71F7D454DD68}" type="datetimeFigureOut">
              <a:rPr lang="nb-NO" smtClean="0"/>
              <a:t>20.02.2025</a:t>
            </a:fld>
            <a:endParaRPr lang="nb-NO"/>
          </a:p>
        </p:txBody>
      </p:sp>
      <p:sp>
        <p:nvSpPr>
          <p:cNvPr id="6" name="Plassholder for bunntekst 5">
            <a:extLst>
              <a:ext uri="{FF2B5EF4-FFF2-40B4-BE49-F238E27FC236}">
                <a16:creationId xmlns:a16="http://schemas.microsoft.com/office/drawing/2014/main" id="{5E7D909D-A796-93D2-E742-EEDC55D4CCB0}"/>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CFE54E27-94AD-3273-28A9-96B31E685BA8}"/>
              </a:ext>
            </a:extLst>
          </p:cNvPr>
          <p:cNvSpPr>
            <a:spLocks noGrp="1"/>
          </p:cNvSpPr>
          <p:nvPr>
            <p:ph type="sldNum" sz="quarter" idx="12"/>
          </p:nvPr>
        </p:nvSpPr>
        <p:spPr/>
        <p:txBody>
          <a:bodyPr/>
          <a:lstStyle/>
          <a:p>
            <a:fld id="{B7DEEE0D-FA76-4368-B6E6-C27BD22A557E}" type="slidenum">
              <a:rPr lang="nb-NO" smtClean="0"/>
              <a:t>‹#›</a:t>
            </a:fld>
            <a:endParaRPr lang="nb-NO"/>
          </a:p>
        </p:txBody>
      </p:sp>
    </p:spTree>
    <p:extLst>
      <p:ext uri="{BB962C8B-B14F-4D97-AF65-F5344CB8AC3E}">
        <p14:creationId xmlns:p14="http://schemas.microsoft.com/office/powerpoint/2010/main" val="2310194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6B1025E-A95F-2ACD-B16A-9E82E96204B5}"/>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D9AC5BF4-3ABB-5590-692A-D92FBB9F2806}"/>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8A11A23-C6DD-D6F0-99F5-5E40C2AD8734}"/>
              </a:ext>
            </a:extLst>
          </p:cNvPr>
          <p:cNvSpPr>
            <a:spLocks noGrp="1"/>
          </p:cNvSpPr>
          <p:nvPr>
            <p:ph type="dt" sz="half" idx="10"/>
          </p:nvPr>
        </p:nvSpPr>
        <p:spPr/>
        <p:txBody>
          <a:bodyPr/>
          <a:lstStyle/>
          <a:p>
            <a:fld id="{B2F1751C-36FA-4FAE-BD91-71F7D454DD68}" type="datetimeFigureOut">
              <a:rPr lang="nb-NO" smtClean="0"/>
              <a:t>20.02.2025</a:t>
            </a:fld>
            <a:endParaRPr lang="nb-NO"/>
          </a:p>
        </p:txBody>
      </p:sp>
      <p:sp>
        <p:nvSpPr>
          <p:cNvPr id="5" name="Plassholder for bunntekst 4">
            <a:extLst>
              <a:ext uri="{FF2B5EF4-FFF2-40B4-BE49-F238E27FC236}">
                <a16:creationId xmlns:a16="http://schemas.microsoft.com/office/drawing/2014/main" id="{0BEF4B9B-5F8B-FBAB-D4E4-C5C6A5ADC29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DFD1B64-693B-8135-E05D-FF05170A793A}"/>
              </a:ext>
            </a:extLst>
          </p:cNvPr>
          <p:cNvSpPr>
            <a:spLocks noGrp="1"/>
          </p:cNvSpPr>
          <p:nvPr>
            <p:ph type="sldNum" sz="quarter" idx="12"/>
          </p:nvPr>
        </p:nvSpPr>
        <p:spPr/>
        <p:txBody>
          <a:bodyPr/>
          <a:lstStyle/>
          <a:p>
            <a:fld id="{B7DEEE0D-FA76-4368-B6E6-C27BD22A557E}" type="slidenum">
              <a:rPr lang="nb-NO" smtClean="0"/>
              <a:t>‹#›</a:t>
            </a:fld>
            <a:endParaRPr lang="nb-NO"/>
          </a:p>
        </p:txBody>
      </p:sp>
    </p:spTree>
    <p:extLst>
      <p:ext uri="{BB962C8B-B14F-4D97-AF65-F5344CB8AC3E}">
        <p14:creationId xmlns:p14="http://schemas.microsoft.com/office/powerpoint/2010/main" val="2938857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8CC7F3AB-AC70-3863-B44B-4E25972199A3}"/>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F1CEC00D-61DC-22D4-3033-52A699AF301D}"/>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D977100F-714F-6A5A-D9E2-EECB0620E37B}"/>
              </a:ext>
            </a:extLst>
          </p:cNvPr>
          <p:cNvSpPr>
            <a:spLocks noGrp="1"/>
          </p:cNvSpPr>
          <p:nvPr>
            <p:ph type="dt" sz="half" idx="10"/>
          </p:nvPr>
        </p:nvSpPr>
        <p:spPr/>
        <p:txBody>
          <a:bodyPr/>
          <a:lstStyle/>
          <a:p>
            <a:fld id="{B2F1751C-36FA-4FAE-BD91-71F7D454DD68}" type="datetimeFigureOut">
              <a:rPr lang="nb-NO" smtClean="0"/>
              <a:t>20.02.2025</a:t>
            </a:fld>
            <a:endParaRPr lang="nb-NO"/>
          </a:p>
        </p:txBody>
      </p:sp>
      <p:sp>
        <p:nvSpPr>
          <p:cNvPr id="5" name="Plassholder for bunntekst 4">
            <a:extLst>
              <a:ext uri="{FF2B5EF4-FFF2-40B4-BE49-F238E27FC236}">
                <a16:creationId xmlns:a16="http://schemas.microsoft.com/office/drawing/2014/main" id="{877D365B-4ACA-03FA-9EA9-F51A4D165B6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22E21BE-FC5F-DC3F-5DBB-EF3EBEFBF214}"/>
              </a:ext>
            </a:extLst>
          </p:cNvPr>
          <p:cNvSpPr>
            <a:spLocks noGrp="1"/>
          </p:cNvSpPr>
          <p:nvPr>
            <p:ph type="sldNum" sz="quarter" idx="12"/>
          </p:nvPr>
        </p:nvSpPr>
        <p:spPr/>
        <p:txBody>
          <a:bodyPr/>
          <a:lstStyle/>
          <a:p>
            <a:fld id="{B7DEEE0D-FA76-4368-B6E6-C27BD22A557E}" type="slidenum">
              <a:rPr lang="nb-NO" smtClean="0"/>
              <a:t>‹#›</a:t>
            </a:fld>
            <a:endParaRPr lang="nb-NO"/>
          </a:p>
        </p:txBody>
      </p:sp>
    </p:spTree>
    <p:extLst>
      <p:ext uri="{BB962C8B-B14F-4D97-AF65-F5344CB8AC3E}">
        <p14:creationId xmlns:p14="http://schemas.microsoft.com/office/powerpoint/2010/main" val="2362679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99B96EF4-3656-77C5-ABBB-D4263CEF6F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98A5C42C-FDFD-1AD2-C871-2EB0D4E11C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6BBE784-9DE8-FE8A-5B20-4C1BC50F9E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2F1751C-36FA-4FAE-BD91-71F7D454DD68}" type="datetimeFigureOut">
              <a:rPr lang="nb-NO" smtClean="0"/>
              <a:t>20.02.2025</a:t>
            </a:fld>
            <a:endParaRPr lang="nb-NO"/>
          </a:p>
        </p:txBody>
      </p:sp>
      <p:sp>
        <p:nvSpPr>
          <p:cNvPr id="5" name="Plassholder for bunntekst 4">
            <a:extLst>
              <a:ext uri="{FF2B5EF4-FFF2-40B4-BE49-F238E27FC236}">
                <a16:creationId xmlns:a16="http://schemas.microsoft.com/office/drawing/2014/main" id="{FF00B7AD-A559-FC8F-99A8-506677623F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Plassholder for lysbildenummer 5">
            <a:extLst>
              <a:ext uri="{FF2B5EF4-FFF2-40B4-BE49-F238E27FC236}">
                <a16:creationId xmlns:a16="http://schemas.microsoft.com/office/drawing/2014/main" id="{FC8BCBB0-B4BD-36EB-5DF4-165C5001FE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7DEEE0D-FA76-4368-B6E6-C27BD22A557E}" type="slidenum">
              <a:rPr lang="nb-NO" smtClean="0"/>
              <a:t>‹#›</a:t>
            </a:fld>
            <a:endParaRPr lang="nb-NO"/>
          </a:p>
        </p:txBody>
      </p:sp>
    </p:spTree>
    <p:extLst>
      <p:ext uri="{BB962C8B-B14F-4D97-AF65-F5344CB8AC3E}">
        <p14:creationId xmlns:p14="http://schemas.microsoft.com/office/powerpoint/2010/main" val="15577275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A2F39F6-4A87-EC68-BE23-EC2D42F22A27}"/>
              </a:ext>
            </a:extLst>
          </p:cNvPr>
          <p:cNvSpPr>
            <a:spLocks noGrp="1"/>
          </p:cNvSpPr>
          <p:nvPr>
            <p:ph type="ctrTitle"/>
          </p:nvPr>
        </p:nvSpPr>
        <p:spPr>
          <a:xfrm>
            <a:off x="1524000" y="1122363"/>
            <a:ext cx="9522542" cy="2387600"/>
          </a:xfrm>
        </p:spPr>
        <p:txBody>
          <a:bodyPr>
            <a:normAutofit/>
          </a:bodyPr>
          <a:lstStyle/>
          <a:p>
            <a:pPr algn="l"/>
            <a:r>
              <a:rPr lang="nb-NO" sz="3600" dirty="0"/>
              <a:t> 1) Rammer for digitalisering av rettsregler; </a:t>
            </a:r>
            <a:br>
              <a:rPr lang="nb-NO" sz="3600" dirty="0"/>
            </a:br>
            <a:r>
              <a:rPr lang="nb-NO" sz="3600" dirty="0"/>
              <a:t>      grensesetting og tilrettelegging</a:t>
            </a:r>
            <a:br>
              <a:rPr lang="nb-NO" sz="3600" dirty="0"/>
            </a:br>
            <a:r>
              <a:rPr lang="nb-NO" sz="3600" dirty="0"/>
              <a:t>2) Teknologinøytral lovgivning</a:t>
            </a:r>
          </a:p>
        </p:txBody>
      </p:sp>
      <p:sp>
        <p:nvSpPr>
          <p:cNvPr id="3" name="Undertittel 2">
            <a:extLst>
              <a:ext uri="{FF2B5EF4-FFF2-40B4-BE49-F238E27FC236}">
                <a16:creationId xmlns:a16="http://schemas.microsoft.com/office/drawing/2014/main" id="{CD16A365-2C2E-EE2D-8A0C-A7EB98ECA615}"/>
              </a:ext>
            </a:extLst>
          </p:cNvPr>
          <p:cNvSpPr>
            <a:spLocks noGrp="1"/>
          </p:cNvSpPr>
          <p:nvPr>
            <p:ph type="subTitle" idx="1"/>
          </p:nvPr>
        </p:nvSpPr>
        <p:spPr/>
        <p:txBody>
          <a:bodyPr/>
          <a:lstStyle/>
          <a:p>
            <a:endParaRPr lang="nb-NO" dirty="0"/>
          </a:p>
          <a:p>
            <a:r>
              <a:rPr lang="nb-NO" dirty="0"/>
              <a:t>Dag Wiese Schartum</a:t>
            </a:r>
          </a:p>
        </p:txBody>
      </p:sp>
    </p:spTree>
    <p:extLst>
      <p:ext uri="{BB962C8B-B14F-4D97-AF65-F5344CB8AC3E}">
        <p14:creationId xmlns:p14="http://schemas.microsoft.com/office/powerpoint/2010/main" val="1323675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686787F7-A064-B3D9-43CE-147DE9EEABE1}"/>
              </a:ext>
            </a:extLst>
          </p:cNvPr>
          <p:cNvPicPr>
            <a:picLocks noChangeAspect="1"/>
          </p:cNvPicPr>
          <p:nvPr/>
        </p:nvPicPr>
        <p:blipFill>
          <a:blip r:embed="rId2"/>
          <a:srcRect r="27551"/>
          <a:stretch/>
        </p:blipFill>
        <p:spPr>
          <a:xfrm>
            <a:off x="2256503" y="2481107"/>
            <a:ext cx="5825614" cy="1272131"/>
          </a:xfrm>
          <a:prstGeom prst="rect">
            <a:avLst/>
          </a:prstGeom>
        </p:spPr>
      </p:pic>
      <p:sp>
        <p:nvSpPr>
          <p:cNvPr id="3" name="TekstSylinder 2">
            <a:extLst>
              <a:ext uri="{FF2B5EF4-FFF2-40B4-BE49-F238E27FC236}">
                <a16:creationId xmlns:a16="http://schemas.microsoft.com/office/drawing/2014/main" id="{9C244F8F-7FB7-B02C-C062-8F70981E644D}"/>
              </a:ext>
            </a:extLst>
          </p:cNvPr>
          <p:cNvSpPr txBox="1"/>
          <p:nvPr/>
        </p:nvSpPr>
        <p:spPr>
          <a:xfrm>
            <a:off x="6096000" y="2895599"/>
            <a:ext cx="1907458" cy="369332"/>
          </a:xfrm>
          <a:prstGeom prst="rect">
            <a:avLst/>
          </a:prstGeom>
          <a:solidFill>
            <a:schemeClr val="bg1"/>
          </a:solidFill>
        </p:spPr>
        <p:txBody>
          <a:bodyPr wrap="square" rtlCol="0">
            <a:spAutoFit/>
          </a:bodyPr>
          <a:lstStyle/>
          <a:p>
            <a:r>
              <a:rPr lang="nb-NO" dirty="0"/>
              <a:t>(fastsette)           </a:t>
            </a:r>
          </a:p>
        </p:txBody>
      </p:sp>
      <p:sp>
        <p:nvSpPr>
          <p:cNvPr id="4" name="Rektangel 3">
            <a:extLst>
              <a:ext uri="{FF2B5EF4-FFF2-40B4-BE49-F238E27FC236}">
                <a16:creationId xmlns:a16="http://schemas.microsoft.com/office/drawing/2014/main" id="{86EB6985-90D2-0E9B-883C-F0662674C9A4}"/>
              </a:ext>
            </a:extLst>
          </p:cNvPr>
          <p:cNvSpPr/>
          <p:nvPr/>
        </p:nvSpPr>
        <p:spPr>
          <a:xfrm>
            <a:off x="6096000" y="3264931"/>
            <a:ext cx="1956619" cy="36933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ekstSylinder 4">
            <a:extLst>
              <a:ext uri="{FF2B5EF4-FFF2-40B4-BE49-F238E27FC236}">
                <a16:creationId xmlns:a16="http://schemas.microsoft.com/office/drawing/2014/main" id="{7C50EB4D-E411-E013-3088-5C4438D6A68B}"/>
              </a:ext>
            </a:extLst>
          </p:cNvPr>
          <p:cNvSpPr txBox="1"/>
          <p:nvPr/>
        </p:nvSpPr>
        <p:spPr>
          <a:xfrm>
            <a:off x="4183626" y="2034965"/>
            <a:ext cx="1750800" cy="369332"/>
          </a:xfrm>
          <a:prstGeom prst="rect">
            <a:avLst/>
          </a:prstGeom>
          <a:noFill/>
        </p:spPr>
        <p:txBody>
          <a:bodyPr wrap="none" rtlCol="0">
            <a:spAutoFit/>
          </a:bodyPr>
          <a:lstStyle/>
          <a:p>
            <a:r>
              <a:rPr lang="nb-NO" dirty="0"/>
              <a:t>Schartum 2025 </a:t>
            </a:r>
          </a:p>
        </p:txBody>
      </p:sp>
      <p:sp>
        <p:nvSpPr>
          <p:cNvPr id="6" name="Rektangel 5">
            <a:extLst>
              <a:ext uri="{FF2B5EF4-FFF2-40B4-BE49-F238E27FC236}">
                <a16:creationId xmlns:a16="http://schemas.microsoft.com/office/drawing/2014/main" id="{ABBA47A8-C127-8E29-3AC4-AA5D7A1E5A4D}"/>
              </a:ext>
            </a:extLst>
          </p:cNvPr>
          <p:cNvSpPr/>
          <p:nvPr/>
        </p:nvSpPr>
        <p:spPr>
          <a:xfrm>
            <a:off x="4183626" y="2895599"/>
            <a:ext cx="1907458" cy="369332"/>
          </a:xfrm>
          <a:prstGeom prst="rect">
            <a:avLst/>
          </a:prstGeom>
          <a:solidFill>
            <a:schemeClr val="accent3">
              <a:lumMod val="40000"/>
              <a:lumOff val="60000"/>
              <a:alpha val="3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ekstSylinder 6">
            <a:extLst>
              <a:ext uri="{FF2B5EF4-FFF2-40B4-BE49-F238E27FC236}">
                <a16:creationId xmlns:a16="http://schemas.microsoft.com/office/drawing/2014/main" id="{4A321FF2-8A66-1591-E15B-FFFD4458E964}"/>
              </a:ext>
            </a:extLst>
          </p:cNvPr>
          <p:cNvSpPr txBox="1"/>
          <p:nvPr/>
        </p:nvSpPr>
        <p:spPr>
          <a:xfrm>
            <a:off x="4113869" y="3679423"/>
            <a:ext cx="2046971" cy="954107"/>
          </a:xfrm>
          <a:prstGeom prst="rect">
            <a:avLst/>
          </a:prstGeom>
          <a:noFill/>
        </p:spPr>
        <p:txBody>
          <a:bodyPr wrap="none" rtlCol="0">
            <a:spAutoFit/>
          </a:bodyPr>
          <a:lstStyle/>
          <a:p>
            <a:r>
              <a:rPr lang="nb-NO" sz="1400" dirty="0"/>
              <a:t>(Schartum 2018, kap. 6,</a:t>
            </a:r>
          </a:p>
          <a:p>
            <a:r>
              <a:rPr lang="nb-NO" sz="1400" dirty="0"/>
              <a:t>handler om </a:t>
            </a:r>
            <a:r>
              <a:rPr lang="nb-NO" sz="1400" i="1" dirty="0"/>
              <a:t>etterlevelse</a:t>
            </a:r>
          </a:p>
          <a:p>
            <a:r>
              <a:rPr lang="nb-NO" sz="1400" dirty="0"/>
              <a:t>av rettslige rammer som</a:t>
            </a:r>
          </a:p>
          <a:p>
            <a:r>
              <a:rPr lang="nb-NO" sz="1400" dirty="0"/>
              <a:t>del av systemutvikling)</a:t>
            </a:r>
          </a:p>
        </p:txBody>
      </p:sp>
    </p:spTree>
    <p:extLst>
      <p:ext uri="{BB962C8B-B14F-4D97-AF65-F5344CB8AC3E}">
        <p14:creationId xmlns:p14="http://schemas.microsoft.com/office/powerpoint/2010/main" val="192257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14DA3C6-C022-3E66-4848-21085230D6A0}"/>
              </a:ext>
            </a:extLst>
          </p:cNvPr>
          <p:cNvSpPr>
            <a:spLocks noGrp="1"/>
          </p:cNvSpPr>
          <p:nvPr>
            <p:ph type="title"/>
          </p:nvPr>
        </p:nvSpPr>
        <p:spPr>
          <a:xfrm>
            <a:off x="838200" y="1805550"/>
            <a:ext cx="10515600" cy="1325563"/>
          </a:xfrm>
        </p:spPr>
        <p:txBody>
          <a:bodyPr>
            <a:normAutofit/>
          </a:bodyPr>
          <a:lstStyle/>
          <a:p>
            <a:r>
              <a:rPr lang="nb-NO" sz="3600" dirty="0"/>
              <a:t>Rammer for digitalisering av rettsregler; </a:t>
            </a:r>
            <a:br>
              <a:rPr lang="nb-NO" sz="3600" dirty="0"/>
            </a:br>
            <a:r>
              <a:rPr lang="nb-NO" sz="3600" dirty="0"/>
              <a:t>grensesetting og tilrettelegging</a:t>
            </a:r>
          </a:p>
        </p:txBody>
      </p:sp>
    </p:spTree>
    <p:extLst>
      <p:ext uri="{BB962C8B-B14F-4D97-AF65-F5344CB8AC3E}">
        <p14:creationId xmlns:p14="http://schemas.microsoft.com/office/powerpoint/2010/main" val="2487129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DD3A0C3-87F1-8966-23D1-CCEEAAA3DE0E}"/>
              </a:ext>
            </a:extLst>
          </p:cNvPr>
          <p:cNvSpPr>
            <a:spLocks noGrp="1"/>
          </p:cNvSpPr>
          <p:nvPr>
            <p:ph type="title"/>
          </p:nvPr>
        </p:nvSpPr>
        <p:spPr/>
        <p:txBody>
          <a:bodyPr>
            <a:normAutofit/>
          </a:bodyPr>
          <a:lstStyle/>
          <a:p>
            <a:r>
              <a:rPr lang="nb-NO" sz="3600" dirty="0"/>
              <a:t>Generelt om «juridiske rammer»</a:t>
            </a:r>
          </a:p>
        </p:txBody>
      </p:sp>
      <p:sp>
        <p:nvSpPr>
          <p:cNvPr id="3" name="Plassholder for innhold 2">
            <a:extLst>
              <a:ext uri="{FF2B5EF4-FFF2-40B4-BE49-F238E27FC236}">
                <a16:creationId xmlns:a16="http://schemas.microsoft.com/office/drawing/2014/main" id="{19D66B18-5E66-AD08-E0C3-6E1C63EAA9C6}"/>
              </a:ext>
            </a:extLst>
          </p:cNvPr>
          <p:cNvSpPr>
            <a:spLocks noGrp="1"/>
          </p:cNvSpPr>
          <p:nvPr>
            <p:ph idx="1"/>
          </p:nvPr>
        </p:nvSpPr>
        <p:spPr>
          <a:xfrm>
            <a:off x="838200" y="2238579"/>
            <a:ext cx="10515600" cy="2303923"/>
          </a:xfrm>
        </p:spPr>
        <p:txBody>
          <a:bodyPr>
            <a:normAutofit/>
          </a:bodyPr>
          <a:lstStyle/>
          <a:p>
            <a:r>
              <a:rPr lang="nb-NO" sz="2400" dirty="0"/>
              <a:t>«rammer» forteller at det gjelder bindende rettsregler</a:t>
            </a:r>
          </a:p>
          <a:p>
            <a:pPr lvl="1"/>
            <a:r>
              <a:rPr lang="nb-NO" sz="2200" dirty="0"/>
              <a:t>Jf. veiledende normer og anbefalinger</a:t>
            </a:r>
          </a:p>
          <a:p>
            <a:r>
              <a:rPr lang="nb-NO" sz="2400" dirty="0"/>
              <a:t>Avgrenser til </a:t>
            </a:r>
            <a:r>
              <a:rPr lang="nb-NO" sz="2400" i="1" dirty="0"/>
              <a:t>lovgivning</a:t>
            </a:r>
            <a:r>
              <a:rPr lang="nb-NO" sz="2400" dirty="0"/>
              <a:t>, dvs. formelle lover og forskrifter med hjemmel i lov, herunder gjennomføring av direktiver og forordninger i samsvar med EØS-avtalen</a:t>
            </a:r>
          </a:p>
          <a:p>
            <a:pPr lvl="1"/>
            <a:r>
              <a:rPr lang="nb-NO" sz="2200" dirty="0"/>
              <a:t>Bindende rettsregler kan også tenkes på grunnlag av avtaler og instrukser</a:t>
            </a:r>
          </a:p>
        </p:txBody>
      </p:sp>
    </p:spTree>
    <p:extLst>
      <p:ext uri="{BB962C8B-B14F-4D97-AF65-F5344CB8AC3E}">
        <p14:creationId xmlns:p14="http://schemas.microsoft.com/office/powerpoint/2010/main" val="2881243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DE1A06-923A-12AA-32A5-895AF52F5EDA}"/>
              </a:ext>
            </a:extLst>
          </p:cNvPr>
          <p:cNvSpPr>
            <a:spLocks noGrp="1"/>
          </p:cNvSpPr>
          <p:nvPr>
            <p:ph type="title"/>
          </p:nvPr>
        </p:nvSpPr>
        <p:spPr/>
        <p:txBody>
          <a:bodyPr>
            <a:normAutofit/>
          </a:bodyPr>
          <a:lstStyle/>
          <a:p>
            <a:r>
              <a:rPr lang="nb-NO" sz="3600" dirty="0"/>
              <a:t>Hva kan det være aktuelt å regulere?</a:t>
            </a:r>
          </a:p>
        </p:txBody>
      </p:sp>
      <p:pic>
        <p:nvPicPr>
          <p:cNvPr id="3" name="Bilde 2">
            <a:extLst>
              <a:ext uri="{FF2B5EF4-FFF2-40B4-BE49-F238E27FC236}">
                <a16:creationId xmlns:a16="http://schemas.microsoft.com/office/drawing/2014/main" id="{6145C185-6574-F4B9-A799-06EDF377E9E1}"/>
              </a:ext>
            </a:extLst>
          </p:cNvPr>
          <p:cNvPicPr>
            <a:picLocks noChangeAspect="1"/>
          </p:cNvPicPr>
          <p:nvPr/>
        </p:nvPicPr>
        <p:blipFill>
          <a:blip r:embed="rId2"/>
          <a:stretch>
            <a:fillRect/>
          </a:stretch>
        </p:blipFill>
        <p:spPr>
          <a:xfrm>
            <a:off x="1124103" y="2598004"/>
            <a:ext cx="9257100" cy="2937557"/>
          </a:xfrm>
          <a:prstGeom prst="rect">
            <a:avLst/>
          </a:prstGeom>
        </p:spPr>
      </p:pic>
    </p:spTree>
    <p:extLst>
      <p:ext uri="{BB962C8B-B14F-4D97-AF65-F5344CB8AC3E}">
        <p14:creationId xmlns:p14="http://schemas.microsoft.com/office/powerpoint/2010/main" val="253773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8DED89C-3817-16F1-D195-827CAB3F94FA}"/>
              </a:ext>
            </a:extLst>
          </p:cNvPr>
          <p:cNvSpPr>
            <a:spLocks noGrp="1"/>
          </p:cNvSpPr>
          <p:nvPr>
            <p:ph type="title"/>
          </p:nvPr>
        </p:nvSpPr>
        <p:spPr/>
        <p:txBody>
          <a:bodyPr>
            <a:normAutofit/>
          </a:bodyPr>
          <a:lstStyle/>
          <a:p>
            <a:r>
              <a:rPr lang="nb-NO" sz="3600" dirty="0"/>
              <a:t>Generelle perspektiver på lovregulering av </a:t>
            </a:r>
          </a:p>
        </p:txBody>
      </p:sp>
      <p:sp>
        <p:nvSpPr>
          <p:cNvPr id="3" name="Plassholder for innhold 2">
            <a:extLst>
              <a:ext uri="{FF2B5EF4-FFF2-40B4-BE49-F238E27FC236}">
                <a16:creationId xmlns:a16="http://schemas.microsoft.com/office/drawing/2014/main" id="{1576B046-62E2-ADFA-F289-1707A6743A75}"/>
              </a:ext>
            </a:extLst>
          </p:cNvPr>
          <p:cNvSpPr>
            <a:spLocks noGrp="1"/>
          </p:cNvSpPr>
          <p:nvPr>
            <p:ph idx="1"/>
          </p:nvPr>
        </p:nvSpPr>
        <p:spPr>
          <a:xfrm>
            <a:off x="838200" y="1553497"/>
            <a:ext cx="10515600" cy="4623466"/>
          </a:xfrm>
        </p:spPr>
        <p:txBody>
          <a:bodyPr>
            <a:normAutofit fontScale="85000" lnSpcReduction="20000"/>
          </a:bodyPr>
          <a:lstStyle/>
          <a:p>
            <a:r>
              <a:rPr lang="nb-NO" dirty="0"/>
              <a:t>Lovregulering kan både være «positiv» og «negativ»</a:t>
            </a:r>
          </a:p>
          <a:p>
            <a:pPr lvl="1"/>
            <a:r>
              <a:rPr lang="nb-NO" dirty="0"/>
              <a:t>Gi hjemler, tillatelser, tildele myndighet til å bestemme, organisere mv.</a:t>
            </a:r>
          </a:p>
          <a:p>
            <a:pPr lvl="1"/>
            <a:r>
              <a:rPr lang="nb-NO" dirty="0"/>
              <a:t>Klargjøre og fremme forutberegnelighet, for eksempel i relasjon til konkrete teknologier</a:t>
            </a:r>
          </a:p>
          <a:p>
            <a:pPr lvl="1"/>
            <a:r>
              <a:rPr lang="nb-NO" dirty="0"/>
              <a:t>Gi påbud</a:t>
            </a:r>
          </a:p>
          <a:p>
            <a:pPr lvl="1"/>
            <a:r>
              <a:rPr lang="nb-NO" dirty="0"/>
              <a:t>Gi forbud</a:t>
            </a:r>
          </a:p>
          <a:p>
            <a:pPr lvl="1"/>
            <a:endParaRPr lang="nb-NO" dirty="0"/>
          </a:p>
          <a:p>
            <a:r>
              <a:rPr lang="nb-NO" dirty="0"/>
              <a:t>Primært aktuelt å regulere teknologianvendelser (i bred forstand)</a:t>
            </a:r>
          </a:p>
          <a:p>
            <a:pPr lvl="1"/>
            <a:r>
              <a:rPr lang="nb-NO" dirty="0"/>
              <a:t>Uaktuelt å regulere selve teknologiutviklingen </a:t>
            </a:r>
          </a:p>
          <a:p>
            <a:r>
              <a:rPr lang="nb-NO" dirty="0"/>
              <a:t>Digitalisering gjelder «alt»; kan ikke unngå å lovregulere</a:t>
            </a:r>
          </a:p>
          <a:p>
            <a:r>
              <a:rPr lang="nb-NO" dirty="0"/>
              <a:t>Lovgivning er alltid beheftet med usikkerhet</a:t>
            </a:r>
          </a:p>
          <a:p>
            <a:pPr lvl="1"/>
            <a:r>
              <a:rPr lang="nb-NO" dirty="0"/>
              <a:t>Usikkerhet kan ha betydning for reguleringsteknikk (jf. skjønn versus faste regler)</a:t>
            </a:r>
          </a:p>
          <a:p>
            <a:pPr lvl="1"/>
            <a:r>
              <a:rPr lang="nb-NO" dirty="0"/>
              <a:t>Personvernregelverket: Fra konsesjon/skjønn til detaljerte regler</a:t>
            </a:r>
          </a:p>
          <a:p>
            <a:pPr lvl="1"/>
            <a:r>
              <a:rPr lang="nb-NO" dirty="0"/>
              <a:t>Betydningen av teknologisk og regulatorisk innovasjon</a:t>
            </a:r>
          </a:p>
          <a:p>
            <a:pPr lvl="1"/>
            <a:r>
              <a:rPr lang="nb-NO" dirty="0"/>
              <a:t>Norske myndigheter kan i begrenset grad avskaffe usikkerhet/hindre som er fastsatt i EU-lover (jf. «nasjonalt handlingsrom»)</a:t>
            </a:r>
          </a:p>
          <a:p>
            <a:pPr lvl="1"/>
            <a:endParaRPr lang="nb-NO" dirty="0"/>
          </a:p>
          <a:p>
            <a:pPr lvl="1"/>
            <a:endParaRPr lang="nb-NO" dirty="0"/>
          </a:p>
        </p:txBody>
      </p:sp>
      <p:grpSp>
        <p:nvGrpSpPr>
          <p:cNvPr id="6" name="Gruppe 5">
            <a:extLst>
              <a:ext uri="{FF2B5EF4-FFF2-40B4-BE49-F238E27FC236}">
                <a16:creationId xmlns:a16="http://schemas.microsoft.com/office/drawing/2014/main" id="{41E3C9F2-F5A5-87F1-A696-102F3581EB47}"/>
              </a:ext>
            </a:extLst>
          </p:cNvPr>
          <p:cNvGrpSpPr/>
          <p:nvPr/>
        </p:nvGrpSpPr>
        <p:grpSpPr>
          <a:xfrm>
            <a:off x="5029200" y="2421860"/>
            <a:ext cx="6100916" cy="914400"/>
            <a:chOff x="5004620" y="2738284"/>
            <a:chExt cx="6100916" cy="914400"/>
          </a:xfrm>
        </p:grpSpPr>
        <p:sp>
          <p:nvSpPr>
            <p:cNvPr id="5" name="Bildeforklaring: bøyd dobbelt linje med uthevingsstrek 4">
              <a:extLst>
                <a:ext uri="{FF2B5EF4-FFF2-40B4-BE49-F238E27FC236}">
                  <a16:creationId xmlns:a16="http://schemas.microsoft.com/office/drawing/2014/main" id="{C9B40E7F-13EB-6766-1FFD-BB433EA1EDEC}"/>
                </a:ext>
              </a:extLst>
            </p:cNvPr>
            <p:cNvSpPr/>
            <p:nvPr/>
          </p:nvSpPr>
          <p:spPr>
            <a:xfrm>
              <a:off x="5004620" y="2738284"/>
              <a:ext cx="6100916" cy="914400"/>
            </a:xfrm>
            <a:prstGeom prst="accentCallout3">
              <a:avLst>
                <a:gd name="adj1" fmla="val 25739"/>
                <a:gd name="adj2" fmla="val -597"/>
                <a:gd name="adj3" fmla="val 106385"/>
                <a:gd name="adj4" fmla="val -6272"/>
                <a:gd name="adj5" fmla="val 106989"/>
                <a:gd name="adj6" fmla="val 38692"/>
                <a:gd name="adj7" fmla="val 148446"/>
                <a:gd name="adj8" fmla="val 25672"/>
              </a:avLst>
            </a:prstGeom>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TekstSylinder 3">
              <a:extLst>
                <a:ext uri="{FF2B5EF4-FFF2-40B4-BE49-F238E27FC236}">
                  <a16:creationId xmlns:a16="http://schemas.microsoft.com/office/drawing/2014/main" id="{AFBF30EB-3CBD-22B3-EF56-B2622290DA4A}"/>
                </a:ext>
              </a:extLst>
            </p:cNvPr>
            <p:cNvSpPr txBox="1"/>
            <p:nvPr/>
          </p:nvSpPr>
          <p:spPr>
            <a:xfrm>
              <a:off x="5063613" y="2779985"/>
              <a:ext cx="5982929" cy="830997"/>
            </a:xfrm>
            <a:prstGeom prst="rect">
              <a:avLst/>
            </a:prstGeom>
            <a:solidFill>
              <a:srgbClr val="FFFFCC"/>
            </a:solidFill>
          </p:spPr>
          <p:txBody>
            <a:bodyPr wrap="square" rtlCol="0">
              <a:spAutoFit/>
            </a:bodyPr>
            <a:lstStyle/>
            <a:p>
              <a:r>
                <a:rPr lang="en-US" sz="1600" dirty="0" err="1"/>
                <a:t>Jf</a:t>
              </a:r>
              <a:r>
                <a:rPr lang="en-US" sz="1600" dirty="0"/>
                <a:t>.: “This Regulation does not apply to any research, testing or development activity regarding AI systems or AI models prior to their being placed on the market or put into service.” (KIF, art. 2(8))</a:t>
              </a:r>
              <a:endParaRPr lang="nb-NO" sz="1600" dirty="0"/>
            </a:p>
          </p:txBody>
        </p:sp>
      </p:grpSp>
    </p:spTree>
    <p:extLst>
      <p:ext uri="{BB962C8B-B14F-4D97-AF65-F5344CB8AC3E}">
        <p14:creationId xmlns:p14="http://schemas.microsoft.com/office/powerpoint/2010/main" val="3471951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5D45509-3C62-B78D-2E96-606B7636BDDD}"/>
              </a:ext>
            </a:extLst>
          </p:cNvPr>
          <p:cNvSpPr>
            <a:spLocks noGrp="1"/>
          </p:cNvSpPr>
          <p:nvPr>
            <p:ph type="title"/>
          </p:nvPr>
        </p:nvSpPr>
        <p:spPr/>
        <p:txBody>
          <a:bodyPr>
            <a:normAutofit/>
          </a:bodyPr>
          <a:lstStyle/>
          <a:p>
            <a:r>
              <a:rPr lang="nb-NO" sz="3600" dirty="0"/>
              <a:t>Prinsippbasert lovgivningsinnovasjon</a:t>
            </a:r>
          </a:p>
        </p:txBody>
      </p:sp>
      <p:pic>
        <p:nvPicPr>
          <p:cNvPr id="3" name="Bilde 2">
            <a:extLst>
              <a:ext uri="{FF2B5EF4-FFF2-40B4-BE49-F238E27FC236}">
                <a16:creationId xmlns:a16="http://schemas.microsoft.com/office/drawing/2014/main" id="{E6A8F622-43A4-B959-A2C8-2BE75AACE92A}"/>
              </a:ext>
            </a:extLst>
          </p:cNvPr>
          <p:cNvPicPr>
            <a:picLocks noChangeAspect="1"/>
          </p:cNvPicPr>
          <p:nvPr/>
        </p:nvPicPr>
        <p:blipFill>
          <a:blip r:embed="rId2"/>
          <a:stretch>
            <a:fillRect/>
          </a:stretch>
        </p:blipFill>
        <p:spPr>
          <a:xfrm>
            <a:off x="1288026" y="1952710"/>
            <a:ext cx="9007030" cy="4207200"/>
          </a:xfrm>
          <a:prstGeom prst="rect">
            <a:avLst/>
          </a:prstGeom>
          <a:solidFill>
            <a:schemeClr val="bg1"/>
          </a:solidFill>
        </p:spPr>
      </p:pic>
      <p:grpSp>
        <p:nvGrpSpPr>
          <p:cNvPr id="6" name="Gruppe 5">
            <a:extLst>
              <a:ext uri="{FF2B5EF4-FFF2-40B4-BE49-F238E27FC236}">
                <a16:creationId xmlns:a16="http://schemas.microsoft.com/office/drawing/2014/main" id="{4CA57154-C2A3-96B6-635F-4897DE2763DB}"/>
              </a:ext>
            </a:extLst>
          </p:cNvPr>
          <p:cNvGrpSpPr/>
          <p:nvPr/>
        </p:nvGrpSpPr>
        <p:grpSpPr>
          <a:xfrm>
            <a:off x="8205020" y="3338051"/>
            <a:ext cx="2569037" cy="3032350"/>
            <a:chOff x="8155858" y="3534696"/>
            <a:chExt cx="2569037" cy="3032350"/>
          </a:xfrm>
        </p:grpSpPr>
        <p:sp>
          <p:nvSpPr>
            <p:cNvPr id="4" name="TekstSylinder 3">
              <a:extLst>
                <a:ext uri="{FF2B5EF4-FFF2-40B4-BE49-F238E27FC236}">
                  <a16:creationId xmlns:a16="http://schemas.microsoft.com/office/drawing/2014/main" id="{54531B1F-4CEC-58FA-9E79-CEE4523F70C3}"/>
                </a:ext>
              </a:extLst>
            </p:cNvPr>
            <p:cNvSpPr txBox="1"/>
            <p:nvPr/>
          </p:nvSpPr>
          <p:spPr>
            <a:xfrm>
              <a:off x="8155858" y="3534696"/>
              <a:ext cx="2569037" cy="2031325"/>
            </a:xfrm>
            <a:prstGeom prst="rect">
              <a:avLst/>
            </a:prstGeom>
            <a:solidFill>
              <a:schemeClr val="accent6">
                <a:lumMod val="20000"/>
                <a:lumOff val="80000"/>
              </a:schemeClr>
            </a:solidFill>
            <a:ln w="25400" cmpd="dbl">
              <a:solidFill>
                <a:schemeClr val="accent1"/>
              </a:solidFill>
            </a:ln>
          </p:spPr>
          <p:txBody>
            <a:bodyPr wrap="none" rtlCol="0">
              <a:spAutoFit/>
            </a:bodyPr>
            <a:lstStyle/>
            <a:p>
              <a:r>
                <a:rPr lang="nb-NO" dirty="0"/>
                <a:t>Valg av normeringsmåte</a:t>
              </a:r>
            </a:p>
            <a:p>
              <a:pPr marL="285750" indent="-285750">
                <a:buFont typeface="Arial" panose="020B0604020202020204" pitchFamily="34" charset="0"/>
                <a:buChar char="•"/>
              </a:pPr>
              <a:r>
                <a:rPr lang="nb-NO" dirty="0"/>
                <a:t>Lov</a:t>
              </a:r>
            </a:p>
            <a:p>
              <a:pPr marL="285750" indent="-285750">
                <a:buFont typeface="Arial" panose="020B0604020202020204" pitchFamily="34" charset="0"/>
                <a:buChar char="•"/>
              </a:pPr>
              <a:r>
                <a:rPr lang="nb-NO" dirty="0"/>
                <a:t>Forskrift</a:t>
              </a:r>
            </a:p>
            <a:p>
              <a:pPr marL="285750" indent="-285750">
                <a:buFont typeface="Arial" panose="020B0604020202020204" pitchFamily="34" charset="0"/>
                <a:buChar char="•"/>
              </a:pPr>
              <a:r>
                <a:rPr lang="nb-NO" dirty="0"/>
                <a:t>Instruks</a:t>
              </a:r>
            </a:p>
            <a:p>
              <a:pPr marL="285750" indent="-285750">
                <a:buFont typeface="Arial" panose="020B0604020202020204" pitchFamily="34" charset="0"/>
                <a:buChar char="•"/>
              </a:pPr>
              <a:r>
                <a:rPr lang="nb-NO" dirty="0"/>
                <a:t>Avtale</a:t>
              </a:r>
            </a:p>
            <a:p>
              <a:pPr marL="285750" indent="-285750">
                <a:buFont typeface="Arial" panose="020B0604020202020204" pitchFamily="34" charset="0"/>
                <a:buChar char="•"/>
              </a:pPr>
              <a:r>
                <a:rPr lang="nb-NO" dirty="0"/>
                <a:t>Standard</a:t>
              </a:r>
            </a:p>
            <a:p>
              <a:pPr marL="285750" indent="-285750">
                <a:buFont typeface="Arial" panose="020B0604020202020204" pitchFamily="34" charset="0"/>
                <a:buChar char="•"/>
              </a:pPr>
              <a:r>
                <a:rPr lang="nb-NO" dirty="0"/>
                <a:t>Veileder</a:t>
              </a:r>
            </a:p>
          </p:txBody>
        </p:sp>
        <p:sp>
          <p:nvSpPr>
            <p:cNvPr id="5" name="TekstSylinder 4">
              <a:extLst>
                <a:ext uri="{FF2B5EF4-FFF2-40B4-BE49-F238E27FC236}">
                  <a16:creationId xmlns:a16="http://schemas.microsoft.com/office/drawing/2014/main" id="{57E16CA7-C7C4-382E-8D61-047E7BD978E8}"/>
                </a:ext>
              </a:extLst>
            </p:cNvPr>
            <p:cNvSpPr txBox="1"/>
            <p:nvPr/>
          </p:nvSpPr>
          <p:spPr>
            <a:xfrm>
              <a:off x="8155858" y="5643716"/>
              <a:ext cx="2270430" cy="923330"/>
            </a:xfrm>
            <a:prstGeom prst="rect">
              <a:avLst/>
            </a:prstGeom>
            <a:noFill/>
          </p:spPr>
          <p:txBody>
            <a:bodyPr wrap="none" rtlCol="0">
              <a:spAutoFit/>
            </a:bodyPr>
            <a:lstStyle/>
            <a:p>
              <a:r>
                <a:rPr lang="nb-NO" i="1" dirty="0"/>
                <a:t>Vurdere</a:t>
              </a:r>
            </a:p>
            <a:p>
              <a:pPr marL="88900" indent="-88900">
                <a:buFont typeface="Arial" panose="020B0604020202020204" pitchFamily="34" charset="0"/>
                <a:buChar char="•"/>
              </a:pPr>
              <a:r>
                <a:rPr lang="nb-NO" i="1" dirty="0"/>
                <a:t>ovenfra og ned, eller</a:t>
              </a:r>
            </a:p>
            <a:p>
              <a:pPr marL="88900" indent="-88900">
                <a:buFont typeface="Arial" panose="020B0604020202020204" pitchFamily="34" charset="0"/>
                <a:buChar char="•"/>
              </a:pPr>
              <a:r>
                <a:rPr lang="nb-NO" i="1" dirty="0"/>
                <a:t>nedenfra og opp?</a:t>
              </a:r>
            </a:p>
          </p:txBody>
        </p:sp>
      </p:grpSp>
      <p:sp>
        <p:nvSpPr>
          <p:cNvPr id="7" name="TekstSylinder 6">
            <a:extLst>
              <a:ext uri="{FF2B5EF4-FFF2-40B4-BE49-F238E27FC236}">
                <a16:creationId xmlns:a16="http://schemas.microsoft.com/office/drawing/2014/main" id="{E4B3FA0A-8645-4B18-EE68-72431EA34617}"/>
              </a:ext>
            </a:extLst>
          </p:cNvPr>
          <p:cNvSpPr txBox="1"/>
          <p:nvPr/>
        </p:nvSpPr>
        <p:spPr>
          <a:xfrm rot="16200000">
            <a:off x="2720517" y="4137289"/>
            <a:ext cx="2312749" cy="369332"/>
          </a:xfrm>
          <a:prstGeom prst="rect">
            <a:avLst/>
          </a:prstGeom>
          <a:noFill/>
        </p:spPr>
        <p:txBody>
          <a:bodyPr wrap="none" rtlCol="0">
            <a:spAutoFit/>
          </a:bodyPr>
          <a:lstStyle/>
          <a:p>
            <a:r>
              <a:rPr lang="nb-NO" b="1" dirty="0">
                <a:solidFill>
                  <a:srgbClr val="C00000"/>
                </a:solidFill>
              </a:rPr>
              <a:t>Vekt på innbygging?</a:t>
            </a:r>
          </a:p>
        </p:txBody>
      </p:sp>
    </p:spTree>
    <p:extLst>
      <p:ext uri="{BB962C8B-B14F-4D97-AF65-F5344CB8AC3E}">
        <p14:creationId xmlns:p14="http://schemas.microsoft.com/office/powerpoint/2010/main" val="1999955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D88BBCB-63E2-7958-B3F4-6B8615D71882}"/>
              </a:ext>
            </a:extLst>
          </p:cNvPr>
          <p:cNvSpPr>
            <a:spLocks noGrp="1"/>
          </p:cNvSpPr>
          <p:nvPr>
            <p:ph type="title"/>
          </p:nvPr>
        </p:nvSpPr>
        <p:spPr/>
        <p:txBody>
          <a:bodyPr>
            <a:normAutofit/>
          </a:bodyPr>
          <a:lstStyle/>
          <a:p>
            <a:r>
              <a:rPr lang="nb-NO" sz="3600" dirty="0"/>
              <a:t>Litt om å bruke lov for å fremme digitalisering</a:t>
            </a:r>
          </a:p>
        </p:txBody>
      </p:sp>
      <p:sp>
        <p:nvSpPr>
          <p:cNvPr id="3" name="Plassholder for innhold 2">
            <a:extLst>
              <a:ext uri="{FF2B5EF4-FFF2-40B4-BE49-F238E27FC236}">
                <a16:creationId xmlns:a16="http://schemas.microsoft.com/office/drawing/2014/main" id="{99B4BAB3-EE33-E847-1275-3DC6A0393307}"/>
              </a:ext>
            </a:extLst>
          </p:cNvPr>
          <p:cNvSpPr>
            <a:spLocks noGrp="1"/>
          </p:cNvSpPr>
          <p:nvPr>
            <p:ph idx="1"/>
          </p:nvPr>
        </p:nvSpPr>
        <p:spPr/>
        <p:txBody>
          <a:bodyPr>
            <a:normAutofit/>
          </a:bodyPr>
          <a:lstStyle/>
          <a:p>
            <a:r>
              <a:rPr lang="nb-NO" dirty="0"/>
              <a:t>Spørsmål det ofte er grunn til å tydeliggjøre</a:t>
            </a:r>
          </a:p>
          <a:p>
            <a:pPr lvl="1"/>
            <a:r>
              <a:rPr lang="nb-NO" dirty="0"/>
              <a:t>forholdet mellom sektorinndeling og horisontal samordning</a:t>
            </a:r>
          </a:p>
          <a:p>
            <a:pPr lvl="1"/>
            <a:r>
              <a:rPr lang="nb-NO" dirty="0"/>
              <a:t>lovstrukturer som gjelder informasjonsbehandling</a:t>
            </a:r>
          </a:p>
          <a:p>
            <a:pPr lvl="1"/>
            <a:r>
              <a:rPr lang="nb-NO" dirty="0"/>
              <a:t>hvilke aktører som deltar i informasjonsbehandling og deres kompetanse</a:t>
            </a:r>
          </a:p>
          <a:p>
            <a:pPr lvl="1"/>
            <a:r>
              <a:rPr lang="nb-NO" dirty="0"/>
              <a:t>behandlingsgrunnlag for å behandle personopplysninger</a:t>
            </a:r>
          </a:p>
          <a:p>
            <a:pPr lvl="1"/>
            <a:r>
              <a:rPr lang="nb-NO" dirty="0"/>
              <a:t>formålet med informasjonsbehandling</a:t>
            </a:r>
          </a:p>
        </p:txBody>
      </p:sp>
    </p:spTree>
    <p:extLst>
      <p:ext uri="{BB962C8B-B14F-4D97-AF65-F5344CB8AC3E}">
        <p14:creationId xmlns:p14="http://schemas.microsoft.com/office/powerpoint/2010/main" val="3280160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3F7D5636-6288-1266-B1C5-B48286C93835}"/>
              </a:ext>
            </a:extLst>
          </p:cNvPr>
          <p:cNvSpPr>
            <a:spLocks noGrp="1"/>
          </p:cNvSpPr>
          <p:nvPr>
            <p:ph type="title"/>
          </p:nvPr>
        </p:nvSpPr>
        <p:spPr>
          <a:xfrm>
            <a:off x="798871" y="1731808"/>
            <a:ext cx="10515600" cy="1325563"/>
          </a:xfrm>
        </p:spPr>
        <p:txBody>
          <a:bodyPr>
            <a:normAutofit/>
          </a:bodyPr>
          <a:lstStyle/>
          <a:p>
            <a:r>
              <a:rPr lang="nb-NO" sz="3600"/>
              <a:t>Teknologinøytral lovgivning</a:t>
            </a:r>
            <a:endParaRPr lang="nb-NO" sz="3600" dirty="0"/>
          </a:p>
        </p:txBody>
      </p:sp>
    </p:spTree>
    <p:extLst>
      <p:ext uri="{BB962C8B-B14F-4D97-AF65-F5344CB8AC3E}">
        <p14:creationId xmlns:p14="http://schemas.microsoft.com/office/powerpoint/2010/main" val="30418606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83A2632-834C-264A-4399-0AB2DE121B52}"/>
              </a:ext>
            </a:extLst>
          </p:cNvPr>
          <p:cNvSpPr>
            <a:spLocks noGrp="1"/>
          </p:cNvSpPr>
          <p:nvPr>
            <p:ph type="title"/>
          </p:nvPr>
        </p:nvSpPr>
        <p:spPr/>
        <p:txBody>
          <a:bodyPr>
            <a:normAutofit/>
          </a:bodyPr>
          <a:lstStyle/>
          <a:p>
            <a:r>
              <a:rPr lang="nb-NO" sz="3600" dirty="0"/>
              <a:t>Hva er teknologinøytralitet?</a:t>
            </a:r>
          </a:p>
        </p:txBody>
      </p:sp>
      <p:sp>
        <p:nvSpPr>
          <p:cNvPr id="3" name="Plassholder for innhold 2">
            <a:extLst>
              <a:ext uri="{FF2B5EF4-FFF2-40B4-BE49-F238E27FC236}">
                <a16:creationId xmlns:a16="http://schemas.microsoft.com/office/drawing/2014/main" id="{14C24892-AE69-A13D-2EC3-51CFFCE2C56B}"/>
              </a:ext>
            </a:extLst>
          </p:cNvPr>
          <p:cNvSpPr>
            <a:spLocks noGrp="1"/>
          </p:cNvSpPr>
          <p:nvPr>
            <p:ph idx="1"/>
          </p:nvPr>
        </p:nvSpPr>
        <p:spPr/>
        <p:txBody>
          <a:bodyPr/>
          <a:lstStyle/>
          <a:p>
            <a:r>
              <a:rPr lang="nb-NO" dirty="0"/>
              <a:t>«Technology </a:t>
            </a:r>
            <a:r>
              <a:rPr lang="nb-NO" dirty="0" err="1"/>
              <a:t>neutrality</a:t>
            </a:r>
            <a:r>
              <a:rPr lang="nb-NO" dirty="0"/>
              <a:t>» har vært tema i politikkutforming siden slutten av 1990-tallet</a:t>
            </a:r>
          </a:p>
          <a:p>
            <a:r>
              <a:rPr lang="nb-NO" dirty="0"/>
              <a:t>Har vært tillagt noe ulike betydninger, særlig</a:t>
            </a:r>
          </a:p>
          <a:p>
            <a:pPr lvl="1"/>
            <a:r>
              <a:rPr lang="nb-NO" dirty="0"/>
              <a:t>Samme regler skal gjelde online og offline</a:t>
            </a:r>
          </a:p>
          <a:p>
            <a:pPr lvl="1"/>
            <a:r>
              <a:rPr lang="nb-NO" dirty="0"/>
              <a:t>Lovgivning bør ikke favorisere eller diskriminere bestemte teknologier</a:t>
            </a:r>
          </a:p>
          <a:p>
            <a:r>
              <a:rPr lang="nb-NO" dirty="0"/>
              <a:t>En konsekvens av begge forståelser er at lovgiver unngår å formulere rettsregler ved hjelp av tekniske betegnelser og beskrivelser</a:t>
            </a:r>
          </a:p>
          <a:p>
            <a:r>
              <a:rPr lang="nb-NO" dirty="0"/>
              <a:t>I stedet kan/bør reglene angi </a:t>
            </a:r>
            <a:r>
              <a:rPr lang="nb-NO" i="1" dirty="0">
                <a:solidFill>
                  <a:srgbClr val="7030A0"/>
                </a:solidFill>
              </a:rPr>
              <a:t>funksjoner</a:t>
            </a:r>
            <a:r>
              <a:rPr lang="nb-NO" dirty="0"/>
              <a:t> som teknologien utfører</a:t>
            </a:r>
          </a:p>
          <a:p>
            <a:pPr marL="0" indent="0">
              <a:buNone/>
            </a:pPr>
            <a:endParaRPr lang="nb-NO" dirty="0"/>
          </a:p>
        </p:txBody>
      </p:sp>
    </p:spTree>
    <p:extLst>
      <p:ext uri="{BB962C8B-B14F-4D97-AF65-F5344CB8AC3E}">
        <p14:creationId xmlns:p14="http://schemas.microsoft.com/office/powerpoint/2010/main" val="4235521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DEF59F4-7D72-9506-6473-CEA1C71A8128}"/>
              </a:ext>
            </a:extLst>
          </p:cNvPr>
          <p:cNvSpPr>
            <a:spLocks noGrp="1"/>
          </p:cNvSpPr>
          <p:nvPr>
            <p:ph type="title"/>
          </p:nvPr>
        </p:nvSpPr>
        <p:spPr/>
        <p:txBody>
          <a:bodyPr>
            <a:normAutofit/>
          </a:bodyPr>
          <a:lstStyle/>
          <a:p>
            <a:r>
              <a:rPr lang="nb-NO" sz="3600" dirty="0"/>
              <a:t>Noen mulige begrunnelser for teknologinøytralitet</a:t>
            </a:r>
          </a:p>
        </p:txBody>
      </p:sp>
      <p:sp>
        <p:nvSpPr>
          <p:cNvPr id="3" name="Plassholder for innhold 2">
            <a:extLst>
              <a:ext uri="{FF2B5EF4-FFF2-40B4-BE49-F238E27FC236}">
                <a16:creationId xmlns:a16="http://schemas.microsoft.com/office/drawing/2014/main" id="{249BA973-AC17-29D0-6A22-FEEA53CAA5C9}"/>
              </a:ext>
            </a:extLst>
          </p:cNvPr>
          <p:cNvSpPr>
            <a:spLocks noGrp="1"/>
          </p:cNvSpPr>
          <p:nvPr>
            <p:ph idx="1"/>
          </p:nvPr>
        </p:nvSpPr>
        <p:spPr>
          <a:xfrm>
            <a:off x="838200" y="2172929"/>
            <a:ext cx="10515600" cy="4004034"/>
          </a:xfrm>
        </p:spPr>
        <p:txBody>
          <a:bodyPr>
            <a:normAutofit lnSpcReduction="10000"/>
          </a:bodyPr>
          <a:lstStyle/>
          <a:p>
            <a:r>
              <a:rPr lang="nb-NO" dirty="0"/>
              <a:t>Lovgivning bør</a:t>
            </a:r>
          </a:p>
          <a:p>
            <a:pPr lvl="1"/>
            <a:r>
              <a:rPr lang="nb-NO" dirty="0"/>
              <a:t>ikke diskriminere visse teknologier (med mindre det er en betydelig forskjell)</a:t>
            </a:r>
          </a:p>
          <a:p>
            <a:pPr lvl="1"/>
            <a:r>
              <a:rPr lang="nb-NO" dirty="0"/>
              <a:t>ikke hindre teknologisk utvikling og innovasjon</a:t>
            </a:r>
          </a:p>
          <a:p>
            <a:pPr lvl="1"/>
            <a:r>
              <a:rPr lang="nb-NO" dirty="0"/>
              <a:t>være «bærekraftig» og tåle teknologisk endring</a:t>
            </a:r>
          </a:p>
          <a:p>
            <a:pPr lvl="1"/>
            <a:r>
              <a:rPr lang="nb-NO" dirty="0"/>
              <a:t>unngås fordi teknologi kan styres på mer fleksible og/eller mykere og måter (forskrifter, retningslinjer, standardisering)</a:t>
            </a:r>
          </a:p>
          <a:p>
            <a:pPr lvl="1"/>
            <a:r>
              <a:rPr lang="nb-NO" dirty="0"/>
              <a:t>bør være så lesbar og forståelig som mulig, og bør derfor ikke inneholde tekniske betegnelser mv.</a:t>
            </a:r>
          </a:p>
          <a:p>
            <a:r>
              <a:rPr lang="nb-NO" dirty="0"/>
              <a:t>Jeg skjelner mellom teknologibeskrivelser som er «vanlige» deler av lovteksten, og andre slags teknologibeskrivelser, jf. bilde 12</a:t>
            </a:r>
          </a:p>
        </p:txBody>
      </p:sp>
    </p:spTree>
    <p:extLst>
      <p:ext uri="{BB962C8B-B14F-4D97-AF65-F5344CB8AC3E}">
        <p14:creationId xmlns:p14="http://schemas.microsoft.com/office/powerpoint/2010/main" val="388990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5D615B7-1B83-B872-EC1A-B7040833C1A6}"/>
              </a:ext>
            </a:extLst>
          </p:cNvPr>
          <p:cNvSpPr>
            <a:spLocks noGrp="1"/>
          </p:cNvSpPr>
          <p:nvPr>
            <p:ph type="title"/>
          </p:nvPr>
        </p:nvSpPr>
        <p:spPr/>
        <p:txBody>
          <a:bodyPr>
            <a:normAutofit/>
          </a:bodyPr>
          <a:lstStyle/>
          <a:p>
            <a:r>
              <a:rPr lang="nb-NO" sz="3600" dirty="0"/>
              <a:t>Ulike mulige nivåer for teknologibeskrivelser i lover</a:t>
            </a:r>
          </a:p>
        </p:txBody>
      </p:sp>
      <p:sp>
        <p:nvSpPr>
          <p:cNvPr id="4" name="TekstSylinder 3">
            <a:extLst>
              <a:ext uri="{FF2B5EF4-FFF2-40B4-BE49-F238E27FC236}">
                <a16:creationId xmlns:a16="http://schemas.microsoft.com/office/drawing/2014/main" id="{E5865F4F-F8FE-1C4E-C544-31BB0ECFC506}"/>
              </a:ext>
            </a:extLst>
          </p:cNvPr>
          <p:cNvSpPr txBox="1"/>
          <p:nvPr/>
        </p:nvSpPr>
        <p:spPr>
          <a:xfrm>
            <a:off x="480160" y="2219960"/>
            <a:ext cx="11065786" cy="2031325"/>
          </a:xfrm>
          <a:prstGeom prst="rect">
            <a:avLst/>
          </a:prstGeom>
          <a:noFill/>
          <a:ln w="15875">
            <a:solidFill>
              <a:srgbClr val="C00000"/>
            </a:solidFill>
          </a:ln>
        </p:spPr>
        <p:txBody>
          <a:bodyPr wrap="none" rtlCol="0">
            <a:spAutoFit/>
          </a:bodyPr>
          <a:lstStyle/>
          <a:p>
            <a:pPr marL="342900" indent="-342900">
              <a:buAutoNum type="arabicPlain"/>
            </a:pPr>
            <a:r>
              <a:rPr lang="nb-NO" dirty="0">
                <a:solidFill>
                  <a:srgbClr val="7030A0"/>
                </a:solidFill>
              </a:rPr>
              <a:t>Teknologi generelt og basisteknologi </a:t>
            </a:r>
            <a:r>
              <a:rPr lang="nb-NO" dirty="0"/>
              <a:t>(teknisk, datasystem, automatisk, maskinell, digital mv.)</a:t>
            </a:r>
          </a:p>
          <a:p>
            <a:pPr marL="342900" indent="-342900">
              <a:buAutoNum type="arabicPlain"/>
            </a:pPr>
            <a:r>
              <a:rPr lang="nb-NO" dirty="0"/>
              <a:t> </a:t>
            </a:r>
            <a:r>
              <a:rPr lang="nb-NO" dirty="0">
                <a:solidFill>
                  <a:srgbClr val="7030A0"/>
                </a:solidFill>
              </a:rPr>
              <a:t>Generelle kategorier teknologier </a:t>
            </a:r>
            <a:r>
              <a:rPr lang="nb-NO" dirty="0"/>
              <a:t>(internett, hjemmesider, sosiale medier, kunstig intelligens/maskinlæring,</a:t>
            </a:r>
          </a:p>
          <a:p>
            <a:r>
              <a:rPr lang="nb-NO" dirty="0"/>
              <a:t>         stordata, biometrisk teknologi, sensorteknologi, database/registre mv.)</a:t>
            </a:r>
          </a:p>
          <a:p>
            <a:r>
              <a:rPr lang="nb-NO" dirty="0"/>
              <a:t>3      </a:t>
            </a:r>
            <a:r>
              <a:rPr lang="nb-NO" dirty="0">
                <a:solidFill>
                  <a:srgbClr val="7030A0"/>
                </a:solidFill>
              </a:rPr>
              <a:t>Kategorier av teknologiske produkter og -tjenester </a:t>
            </a:r>
            <a:r>
              <a:rPr lang="nb-NO" dirty="0"/>
              <a:t>(chatboter, smarthusteknologi, selvkjørende biler)</a:t>
            </a:r>
          </a:p>
          <a:p>
            <a:r>
              <a:rPr lang="nb-NO" dirty="0"/>
              <a:t>4      </a:t>
            </a:r>
            <a:r>
              <a:rPr lang="nb-NO" dirty="0">
                <a:solidFill>
                  <a:srgbClr val="7030A0"/>
                </a:solidFill>
              </a:rPr>
              <a:t>Teknologiske, formelle og faktiske standarder </a:t>
            </a:r>
            <a:r>
              <a:rPr lang="nb-NO" dirty="0"/>
              <a:t>(HTML 4.01; XHTML 1.1, osv.)</a:t>
            </a:r>
          </a:p>
          <a:p>
            <a:r>
              <a:rPr lang="nb-NO" dirty="0"/>
              <a:t>5      </a:t>
            </a:r>
            <a:r>
              <a:rPr lang="nb-NO" dirty="0">
                <a:solidFill>
                  <a:srgbClr val="7030A0"/>
                </a:solidFill>
              </a:rPr>
              <a:t>Konkrete produkter og teknologisk baserte tjenester </a:t>
            </a:r>
            <a:r>
              <a:rPr lang="nb-NO" dirty="0"/>
              <a:t>(Excel, Facebook, </a:t>
            </a:r>
            <a:r>
              <a:rPr lang="nb-NO" dirty="0" err="1"/>
              <a:t>Powerpoint</a:t>
            </a:r>
            <a:r>
              <a:rPr lang="nb-NO" dirty="0"/>
              <a:t> mv.)</a:t>
            </a:r>
          </a:p>
          <a:p>
            <a:r>
              <a:rPr lang="nb-NO" dirty="0"/>
              <a:t>6      </a:t>
            </a:r>
            <a:r>
              <a:rPr lang="nb-NO" dirty="0">
                <a:solidFill>
                  <a:srgbClr val="7030A0"/>
                </a:solidFill>
              </a:rPr>
              <a:t>Teknologiske komponenter </a:t>
            </a:r>
            <a:r>
              <a:rPr lang="nb-NO" dirty="0"/>
              <a:t>(integrerte kretser, prosessorer, sensorer mv.) </a:t>
            </a:r>
          </a:p>
        </p:txBody>
      </p:sp>
      <p:sp>
        <p:nvSpPr>
          <p:cNvPr id="5" name="TekstSylinder 4">
            <a:extLst>
              <a:ext uri="{FF2B5EF4-FFF2-40B4-BE49-F238E27FC236}">
                <a16:creationId xmlns:a16="http://schemas.microsoft.com/office/drawing/2014/main" id="{EE1784CF-9FE4-5CF6-0267-B1AE4B9EDDDE}"/>
              </a:ext>
            </a:extLst>
          </p:cNvPr>
          <p:cNvSpPr txBox="1"/>
          <p:nvPr/>
        </p:nvSpPr>
        <p:spPr>
          <a:xfrm>
            <a:off x="480160" y="4352904"/>
            <a:ext cx="10455939" cy="1631216"/>
          </a:xfrm>
          <a:prstGeom prst="rect">
            <a:avLst/>
          </a:prstGeom>
          <a:noFill/>
        </p:spPr>
        <p:txBody>
          <a:bodyPr wrap="none" rtlCol="0">
            <a:spAutoFit/>
          </a:bodyPr>
          <a:lstStyle/>
          <a:p>
            <a:pPr marL="342900" indent="-342900">
              <a:buFont typeface="Arial" panose="020B0604020202020204" pitchFamily="34" charset="0"/>
              <a:buChar char="•"/>
            </a:pPr>
            <a:r>
              <a:rPr lang="nb-NO" sz="2000" dirty="0"/>
              <a:t>Kan sikkert grupperes og rangeres på annen måte; poenget er at det finnes ulike nivåer for</a:t>
            </a:r>
          </a:p>
          <a:p>
            <a:r>
              <a:rPr lang="nb-NO" sz="2000" dirty="0"/>
              <a:t>       teknologibeskrivelser, og alle nivåer er ikke like problematiske</a:t>
            </a:r>
          </a:p>
          <a:p>
            <a:pPr marL="342900" indent="-342900">
              <a:buFont typeface="Arial" panose="020B0604020202020204" pitchFamily="34" charset="0"/>
              <a:buChar char="•"/>
            </a:pPr>
            <a:r>
              <a:rPr lang="nb-NO" sz="2000" dirty="0"/>
              <a:t>Jo lenger ned i nivåene en beveger seg (stigende numre i listen), jo mer forsiktig bør lovgiver</a:t>
            </a:r>
          </a:p>
          <a:p>
            <a:r>
              <a:rPr lang="nb-NO" sz="2000" dirty="0"/>
              <a:t>      vanligvis være</a:t>
            </a:r>
          </a:p>
          <a:p>
            <a:pPr marL="342900" indent="-342900">
              <a:buFont typeface="Arial" panose="020B0604020202020204" pitchFamily="34" charset="0"/>
              <a:buChar char="•"/>
            </a:pPr>
            <a:r>
              <a:rPr lang="nb-NO" sz="2000" dirty="0"/>
              <a:t>Alle nivåer må likevel i prinsippet kunne være gjenstand for lovgivning </a:t>
            </a:r>
          </a:p>
        </p:txBody>
      </p:sp>
    </p:spTree>
    <p:extLst>
      <p:ext uri="{BB962C8B-B14F-4D97-AF65-F5344CB8AC3E}">
        <p14:creationId xmlns:p14="http://schemas.microsoft.com/office/powerpoint/2010/main" val="1220579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35B3976-E88E-87B8-7207-A2A051A6A713}"/>
              </a:ext>
            </a:extLst>
          </p:cNvPr>
          <p:cNvSpPr>
            <a:spLocks noGrp="1"/>
          </p:cNvSpPr>
          <p:nvPr>
            <p:ph type="title"/>
          </p:nvPr>
        </p:nvSpPr>
        <p:spPr/>
        <p:txBody>
          <a:bodyPr>
            <a:normAutofit/>
          </a:bodyPr>
          <a:lstStyle/>
          <a:p>
            <a:r>
              <a:rPr lang="nb-NO" sz="3600" dirty="0"/>
              <a:t>Hvor og hvordan kan/bør teknologibeskrivelser </a:t>
            </a:r>
            <a:r>
              <a:rPr lang="nb-NO" sz="3600" i="1" dirty="0"/>
              <a:t>eventuelt </a:t>
            </a:r>
            <a:r>
              <a:rPr lang="nb-NO" sz="3600" dirty="0"/>
              <a:t>tas med?</a:t>
            </a:r>
          </a:p>
        </p:txBody>
      </p:sp>
      <p:sp>
        <p:nvSpPr>
          <p:cNvPr id="4" name="Dokument 3">
            <a:extLst>
              <a:ext uri="{FF2B5EF4-FFF2-40B4-BE49-F238E27FC236}">
                <a16:creationId xmlns:a16="http://schemas.microsoft.com/office/drawing/2014/main" id="{CE0F74F0-85F4-10C2-78FC-5F075FC005BB}"/>
              </a:ext>
            </a:extLst>
          </p:cNvPr>
          <p:cNvSpPr/>
          <p:nvPr/>
        </p:nvSpPr>
        <p:spPr>
          <a:xfrm>
            <a:off x="3244645" y="2136057"/>
            <a:ext cx="2472813" cy="1499420"/>
          </a:xfrm>
          <a:prstGeom prst="flowChartDocumen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nb-NO" sz="4400" dirty="0"/>
              <a:t>§§</a:t>
            </a:r>
          </a:p>
          <a:p>
            <a:pPr algn="ctr"/>
            <a:r>
              <a:rPr lang="nb-NO" sz="2000" dirty="0">
                <a:solidFill>
                  <a:srgbClr val="7030A0"/>
                </a:solidFill>
              </a:rPr>
              <a:t>i lov</a:t>
            </a:r>
          </a:p>
        </p:txBody>
      </p:sp>
      <p:sp>
        <p:nvSpPr>
          <p:cNvPr id="5" name="Dokument 4">
            <a:extLst>
              <a:ext uri="{FF2B5EF4-FFF2-40B4-BE49-F238E27FC236}">
                <a16:creationId xmlns:a16="http://schemas.microsoft.com/office/drawing/2014/main" id="{C2E2358F-E574-E4B8-19A7-4BDBBBE6C212}"/>
              </a:ext>
            </a:extLst>
          </p:cNvPr>
          <p:cNvSpPr/>
          <p:nvPr/>
        </p:nvSpPr>
        <p:spPr>
          <a:xfrm>
            <a:off x="3313472" y="4596580"/>
            <a:ext cx="2054942" cy="1082214"/>
          </a:xfrm>
          <a:prstGeom prst="flowChartDocument">
            <a:avLst/>
          </a:prstGeom>
          <a:gradFill>
            <a:gsLst>
              <a:gs pos="0">
                <a:schemeClr val="accent4">
                  <a:lumMod val="20000"/>
                  <a:lumOff val="80000"/>
                </a:schemeClr>
              </a:gs>
              <a:gs pos="100000">
                <a:schemeClr val="accent4">
                  <a:satMod val="103000"/>
                  <a:tint val="73000"/>
                  <a:lumMod val="73000"/>
                  <a:lumOff val="27000"/>
                </a:schemeClr>
              </a:gs>
              <a:gs pos="100000">
                <a:schemeClr val="accent4">
                  <a:lumMod val="105000"/>
                  <a:satMod val="109000"/>
                  <a:tint val="81000"/>
                </a:schemeClr>
              </a:gs>
            </a:gsLst>
          </a:gradFill>
        </p:spPr>
        <p:style>
          <a:lnRef idx="1">
            <a:schemeClr val="accent4"/>
          </a:lnRef>
          <a:fillRef idx="2">
            <a:schemeClr val="accent4"/>
          </a:fillRef>
          <a:effectRef idx="1">
            <a:schemeClr val="accent4"/>
          </a:effectRef>
          <a:fontRef idx="minor">
            <a:schemeClr val="dk1"/>
          </a:fontRef>
        </p:style>
        <p:txBody>
          <a:bodyPr rtlCol="0" anchor="ctr"/>
          <a:lstStyle/>
          <a:p>
            <a:pPr algn="ctr"/>
            <a:r>
              <a:rPr lang="nb-NO" sz="3400" dirty="0"/>
              <a:t>§§</a:t>
            </a:r>
          </a:p>
          <a:p>
            <a:pPr algn="ctr"/>
            <a:r>
              <a:rPr lang="nb-NO" sz="2000" dirty="0">
                <a:solidFill>
                  <a:srgbClr val="7030A0"/>
                </a:solidFill>
              </a:rPr>
              <a:t>i forskrift</a:t>
            </a:r>
          </a:p>
        </p:txBody>
      </p:sp>
      <p:grpSp>
        <p:nvGrpSpPr>
          <p:cNvPr id="11" name="Gruppe 10">
            <a:extLst>
              <a:ext uri="{FF2B5EF4-FFF2-40B4-BE49-F238E27FC236}">
                <a16:creationId xmlns:a16="http://schemas.microsoft.com/office/drawing/2014/main" id="{FFF5CBD9-7AC9-6EB8-10EF-C2BE4D4713F1}"/>
              </a:ext>
            </a:extLst>
          </p:cNvPr>
          <p:cNvGrpSpPr/>
          <p:nvPr/>
        </p:nvGrpSpPr>
        <p:grpSpPr>
          <a:xfrm>
            <a:off x="7301618" y="2136057"/>
            <a:ext cx="1797993" cy="2306125"/>
            <a:chOff x="5861192" y="1734934"/>
            <a:chExt cx="1797993" cy="2306125"/>
          </a:xfrm>
        </p:grpSpPr>
        <p:sp>
          <p:nvSpPr>
            <p:cNvPr id="7" name="Rektangel 6">
              <a:extLst>
                <a:ext uri="{FF2B5EF4-FFF2-40B4-BE49-F238E27FC236}">
                  <a16:creationId xmlns:a16="http://schemas.microsoft.com/office/drawing/2014/main" id="{D38538BF-7717-9D50-BF04-C83E858B463A}"/>
                </a:ext>
              </a:extLst>
            </p:cNvPr>
            <p:cNvSpPr/>
            <p:nvPr/>
          </p:nvSpPr>
          <p:spPr>
            <a:xfrm>
              <a:off x="5916172" y="1734934"/>
              <a:ext cx="1688034" cy="2306125"/>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TekstSylinder 7">
              <a:extLst>
                <a:ext uri="{FF2B5EF4-FFF2-40B4-BE49-F238E27FC236}">
                  <a16:creationId xmlns:a16="http://schemas.microsoft.com/office/drawing/2014/main" id="{2DC0843E-CE53-894B-E8B0-0B480E8D4B93}"/>
                </a:ext>
              </a:extLst>
            </p:cNvPr>
            <p:cNvSpPr txBox="1"/>
            <p:nvPr/>
          </p:nvSpPr>
          <p:spPr>
            <a:xfrm>
              <a:off x="5945067" y="3585103"/>
              <a:ext cx="1520288" cy="400110"/>
            </a:xfrm>
            <a:prstGeom prst="rect">
              <a:avLst/>
            </a:prstGeom>
            <a:noFill/>
          </p:spPr>
          <p:txBody>
            <a:bodyPr wrap="none" rtlCol="0">
              <a:spAutoFit/>
            </a:bodyPr>
            <a:lstStyle/>
            <a:p>
              <a:r>
                <a:rPr lang="nb-NO" sz="2000" dirty="0">
                  <a:solidFill>
                    <a:srgbClr val="7030A0"/>
                  </a:solidFill>
                </a:rPr>
                <a:t>i forarbeider</a:t>
              </a:r>
            </a:p>
          </p:txBody>
        </p:sp>
        <p:sp>
          <p:nvSpPr>
            <p:cNvPr id="9" name="TekstSylinder 8">
              <a:extLst>
                <a:ext uri="{FF2B5EF4-FFF2-40B4-BE49-F238E27FC236}">
                  <a16:creationId xmlns:a16="http://schemas.microsoft.com/office/drawing/2014/main" id="{568BBFF4-A13F-00C0-00DA-00CD3FD32C35}"/>
                </a:ext>
              </a:extLst>
            </p:cNvPr>
            <p:cNvSpPr txBox="1"/>
            <p:nvPr/>
          </p:nvSpPr>
          <p:spPr>
            <a:xfrm>
              <a:off x="5916172" y="1791654"/>
              <a:ext cx="1101584" cy="646331"/>
            </a:xfrm>
            <a:prstGeom prst="rect">
              <a:avLst/>
            </a:prstGeom>
            <a:noFill/>
          </p:spPr>
          <p:txBody>
            <a:bodyPr wrap="none" rtlCol="0">
              <a:spAutoFit/>
            </a:bodyPr>
            <a:lstStyle/>
            <a:p>
              <a:r>
                <a:rPr lang="nb-NO" i="1" dirty="0"/>
                <a:t>generelle</a:t>
              </a:r>
            </a:p>
            <a:p>
              <a:r>
                <a:rPr lang="nb-NO" i="1" dirty="0"/>
                <a:t>motiver</a:t>
              </a:r>
            </a:p>
          </p:txBody>
        </p:sp>
        <p:sp>
          <p:nvSpPr>
            <p:cNvPr id="10" name="TekstSylinder 9">
              <a:extLst>
                <a:ext uri="{FF2B5EF4-FFF2-40B4-BE49-F238E27FC236}">
                  <a16:creationId xmlns:a16="http://schemas.microsoft.com/office/drawing/2014/main" id="{C21D1602-497A-C8A7-F58C-F3EF51CC1B80}"/>
                </a:ext>
              </a:extLst>
            </p:cNvPr>
            <p:cNvSpPr txBox="1"/>
            <p:nvPr/>
          </p:nvSpPr>
          <p:spPr>
            <a:xfrm>
              <a:off x="5861192" y="2546464"/>
              <a:ext cx="1797993" cy="646331"/>
            </a:xfrm>
            <a:prstGeom prst="rect">
              <a:avLst/>
            </a:prstGeom>
            <a:noFill/>
          </p:spPr>
          <p:txBody>
            <a:bodyPr wrap="none" rtlCol="0">
              <a:spAutoFit/>
            </a:bodyPr>
            <a:lstStyle/>
            <a:p>
              <a:r>
                <a:rPr lang="nb-NO" i="1" dirty="0"/>
                <a:t>merknader til</a:t>
              </a:r>
            </a:p>
            <a:p>
              <a:r>
                <a:rPr lang="nb-NO" i="1" dirty="0"/>
                <a:t>bestemmelsene</a:t>
              </a:r>
            </a:p>
          </p:txBody>
        </p:sp>
      </p:grpSp>
      <p:cxnSp>
        <p:nvCxnSpPr>
          <p:cNvPr id="13" name="Rett linje 12">
            <a:extLst>
              <a:ext uri="{FF2B5EF4-FFF2-40B4-BE49-F238E27FC236}">
                <a16:creationId xmlns:a16="http://schemas.microsoft.com/office/drawing/2014/main" id="{BB583512-33FE-169D-6F24-601091276C5C}"/>
              </a:ext>
            </a:extLst>
          </p:cNvPr>
          <p:cNvCxnSpPr>
            <a:cxnSpLocks/>
            <a:endCxn id="5" idx="0"/>
          </p:cNvCxnSpPr>
          <p:nvPr/>
        </p:nvCxnSpPr>
        <p:spPr>
          <a:xfrm>
            <a:off x="4340943" y="3593918"/>
            <a:ext cx="0" cy="1002662"/>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Rett linje 15">
            <a:extLst>
              <a:ext uri="{FF2B5EF4-FFF2-40B4-BE49-F238E27FC236}">
                <a16:creationId xmlns:a16="http://schemas.microsoft.com/office/drawing/2014/main" id="{11651975-58B6-6106-D8B3-F45EC9725B01}"/>
              </a:ext>
            </a:extLst>
          </p:cNvPr>
          <p:cNvCxnSpPr>
            <a:cxnSpLocks/>
          </p:cNvCxnSpPr>
          <p:nvPr/>
        </p:nvCxnSpPr>
        <p:spPr>
          <a:xfrm>
            <a:off x="5732207" y="2787788"/>
            <a:ext cx="1624391"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Rett linje 17">
            <a:extLst>
              <a:ext uri="{FF2B5EF4-FFF2-40B4-BE49-F238E27FC236}">
                <a16:creationId xmlns:a16="http://schemas.microsoft.com/office/drawing/2014/main" id="{34C113B4-2828-2D9B-BD80-772858842076}"/>
              </a:ext>
            </a:extLst>
          </p:cNvPr>
          <p:cNvCxnSpPr>
            <a:cxnSpLocks/>
          </p:cNvCxnSpPr>
          <p:nvPr/>
        </p:nvCxnSpPr>
        <p:spPr>
          <a:xfrm flipH="1">
            <a:off x="5368414" y="3839496"/>
            <a:ext cx="1988184" cy="1120878"/>
          </a:xfrm>
          <a:prstGeom prst="line">
            <a:avLst/>
          </a:prstGeom>
        </p:spPr>
        <p:style>
          <a:lnRef idx="2">
            <a:schemeClr val="accent1"/>
          </a:lnRef>
          <a:fillRef idx="0">
            <a:schemeClr val="accent1"/>
          </a:fillRef>
          <a:effectRef idx="1">
            <a:schemeClr val="accent1"/>
          </a:effectRef>
          <a:fontRef idx="minor">
            <a:schemeClr val="tx1"/>
          </a:fontRef>
        </p:style>
      </p:cxnSp>
      <p:sp>
        <p:nvSpPr>
          <p:cNvPr id="21" name="TekstSylinder 20">
            <a:extLst>
              <a:ext uri="{FF2B5EF4-FFF2-40B4-BE49-F238E27FC236}">
                <a16:creationId xmlns:a16="http://schemas.microsoft.com/office/drawing/2014/main" id="{48ED62D4-6586-80B6-78FE-6CDFD2D1D336}"/>
              </a:ext>
            </a:extLst>
          </p:cNvPr>
          <p:cNvSpPr txBox="1"/>
          <p:nvPr/>
        </p:nvSpPr>
        <p:spPr>
          <a:xfrm>
            <a:off x="7207569" y="4795061"/>
            <a:ext cx="2084417" cy="369332"/>
          </a:xfrm>
          <a:prstGeom prst="rect">
            <a:avLst/>
          </a:prstGeom>
          <a:noFill/>
        </p:spPr>
        <p:txBody>
          <a:bodyPr wrap="none" rtlCol="0">
            <a:spAutoFit/>
          </a:bodyPr>
          <a:lstStyle/>
          <a:p>
            <a:r>
              <a:rPr lang="nb-NO" dirty="0">
                <a:solidFill>
                  <a:srgbClr val="C00000"/>
                </a:solidFill>
              </a:rPr>
              <a:t>omtale, eksempler</a:t>
            </a:r>
          </a:p>
        </p:txBody>
      </p:sp>
      <p:sp>
        <p:nvSpPr>
          <p:cNvPr id="22" name="TekstSylinder 21">
            <a:extLst>
              <a:ext uri="{FF2B5EF4-FFF2-40B4-BE49-F238E27FC236}">
                <a16:creationId xmlns:a16="http://schemas.microsoft.com/office/drawing/2014/main" id="{23B56906-1D07-A667-5317-F7C420EF3D7E}"/>
              </a:ext>
            </a:extLst>
          </p:cNvPr>
          <p:cNvSpPr txBox="1"/>
          <p:nvPr/>
        </p:nvSpPr>
        <p:spPr>
          <a:xfrm>
            <a:off x="3244645" y="6054441"/>
            <a:ext cx="2980881" cy="369332"/>
          </a:xfrm>
          <a:prstGeom prst="rect">
            <a:avLst/>
          </a:prstGeom>
          <a:noFill/>
        </p:spPr>
        <p:txBody>
          <a:bodyPr wrap="none" rtlCol="0">
            <a:spAutoFit/>
          </a:bodyPr>
          <a:lstStyle/>
          <a:p>
            <a:r>
              <a:rPr lang="nb-NO" dirty="0">
                <a:solidFill>
                  <a:srgbClr val="C00000"/>
                </a:solidFill>
              </a:rPr>
              <a:t>«vanlig lovtekst», eksempler</a:t>
            </a:r>
          </a:p>
        </p:txBody>
      </p:sp>
    </p:spTree>
    <p:extLst>
      <p:ext uri="{BB962C8B-B14F-4D97-AF65-F5344CB8AC3E}">
        <p14:creationId xmlns:p14="http://schemas.microsoft.com/office/powerpoint/2010/main" val="1674047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A9347D1-8C4F-2F16-62E6-32BFDBEEFAD1}"/>
              </a:ext>
            </a:extLst>
          </p:cNvPr>
          <p:cNvSpPr>
            <a:spLocks noGrp="1"/>
          </p:cNvSpPr>
          <p:nvPr>
            <p:ph type="title"/>
          </p:nvPr>
        </p:nvSpPr>
        <p:spPr/>
        <p:txBody>
          <a:bodyPr/>
          <a:lstStyle/>
          <a:p>
            <a:r>
              <a:rPr lang="nb-NO" sz="2800" dirty="0"/>
              <a:t>Kompromiss?</a:t>
            </a:r>
            <a:br>
              <a:rPr lang="nb-NO" dirty="0"/>
            </a:br>
            <a:r>
              <a:rPr lang="nb-NO" sz="3600" dirty="0"/>
              <a:t>«Teknologiske funksjonsbeskrivelser»</a:t>
            </a:r>
          </a:p>
        </p:txBody>
      </p:sp>
      <p:sp>
        <p:nvSpPr>
          <p:cNvPr id="3" name="TekstSylinder 2">
            <a:extLst>
              <a:ext uri="{FF2B5EF4-FFF2-40B4-BE49-F238E27FC236}">
                <a16:creationId xmlns:a16="http://schemas.microsoft.com/office/drawing/2014/main" id="{10EEE532-4BB2-C3BD-2260-44D0FD56F814}"/>
              </a:ext>
            </a:extLst>
          </p:cNvPr>
          <p:cNvSpPr txBox="1"/>
          <p:nvPr/>
        </p:nvSpPr>
        <p:spPr>
          <a:xfrm>
            <a:off x="727588" y="1897626"/>
            <a:ext cx="10656122" cy="3139321"/>
          </a:xfrm>
          <a:prstGeom prst="rect">
            <a:avLst/>
          </a:prstGeom>
          <a:noFill/>
        </p:spPr>
        <p:txBody>
          <a:bodyPr wrap="none" rtlCol="0">
            <a:spAutoFit/>
          </a:bodyPr>
          <a:lstStyle/>
          <a:p>
            <a:r>
              <a:rPr lang="nb-NO" sz="2200" dirty="0"/>
              <a:t>Momenter ved vurderingen av hvor stort teknologiinnslag loven bør ha:</a:t>
            </a:r>
          </a:p>
          <a:p>
            <a:pPr marL="457200" indent="-457200">
              <a:buFont typeface="+mj-lt"/>
              <a:buAutoNum type="arabicPeriod"/>
            </a:pPr>
            <a:r>
              <a:rPr lang="nb-NO" sz="2200" dirty="0"/>
              <a:t>Hvor stort behov for politisk styring som eksisterer</a:t>
            </a:r>
          </a:p>
          <a:p>
            <a:pPr marL="457200" indent="-457200">
              <a:buFont typeface="+mj-lt"/>
              <a:buAutoNum type="arabicPeriod"/>
            </a:pPr>
            <a:r>
              <a:rPr lang="nb-NO" sz="2200" dirty="0"/>
              <a:t>Behov for bred allmenn debatt om rettsspørsmål teknologien er knyttet til</a:t>
            </a:r>
          </a:p>
          <a:p>
            <a:pPr marL="457200" indent="-457200">
              <a:buFont typeface="+mj-lt"/>
              <a:buAutoNum type="arabicPeriod"/>
            </a:pPr>
            <a:r>
              <a:rPr lang="nb-NO" sz="2200" dirty="0"/>
              <a:t>Tidsaspektet (etablert og sannsynligvis varig teknologi)</a:t>
            </a:r>
          </a:p>
          <a:p>
            <a:pPr marL="457200" indent="-457200">
              <a:buFont typeface="+mj-lt"/>
              <a:buAutoNum type="arabicPeriod"/>
            </a:pPr>
            <a:r>
              <a:rPr lang="nb-NO" sz="2200" dirty="0"/>
              <a:t>Behov for og ønsker om hyppig revidering av loven</a:t>
            </a:r>
          </a:p>
          <a:p>
            <a:pPr marL="457200" indent="-457200">
              <a:buFont typeface="+mj-lt"/>
              <a:buAutoNum type="arabicPeriod"/>
            </a:pPr>
            <a:r>
              <a:rPr lang="nb-NO" sz="2200" dirty="0"/>
              <a:t>Hvem som er lovens adressater</a:t>
            </a:r>
          </a:p>
          <a:p>
            <a:pPr marL="457200" indent="-457200">
              <a:buFont typeface="+mj-lt"/>
              <a:buAutoNum type="arabicPeriod"/>
            </a:pPr>
            <a:r>
              <a:rPr lang="nb-NO" sz="2200" dirty="0"/>
              <a:t>Hvor kjent den beskrevne teknologien er</a:t>
            </a:r>
          </a:p>
          <a:p>
            <a:pPr marL="457200" indent="-457200">
              <a:buFont typeface="+mj-lt"/>
              <a:buAutoNum type="arabicPeriod"/>
            </a:pPr>
            <a:r>
              <a:rPr lang="nb-NO" sz="2200" dirty="0"/>
              <a:t>Hvor presis lovbestemmelsen forutsettes å være, jf. legalitetsprinsippet </a:t>
            </a:r>
          </a:p>
          <a:p>
            <a:pPr marL="457200" indent="-457200">
              <a:buFont typeface="+mj-lt"/>
              <a:buAutoNum type="arabicPeriod"/>
            </a:pPr>
            <a:r>
              <a:rPr lang="nb-NO" sz="2200" dirty="0"/>
              <a:t>Behovet for å se lover i sammenheng (teknologiske betegnelser som «koplingsord»)</a:t>
            </a:r>
          </a:p>
        </p:txBody>
      </p:sp>
      <p:sp>
        <p:nvSpPr>
          <p:cNvPr id="4" name="TekstSylinder 3">
            <a:extLst>
              <a:ext uri="{FF2B5EF4-FFF2-40B4-BE49-F238E27FC236}">
                <a16:creationId xmlns:a16="http://schemas.microsoft.com/office/drawing/2014/main" id="{0835A2EC-EAAF-9792-7DEA-7B5860351472}"/>
              </a:ext>
            </a:extLst>
          </p:cNvPr>
          <p:cNvSpPr txBox="1"/>
          <p:nvPr/>
        </p:nvSpPr>
        <p:spPr>
          <a:xfrm>
            <a:off x="899653" y="5412658"/>
            <a:ext cx="9508437" cy="461665"/>
          </a:xfrm>
          <a:prstGeom prst="rect">
            <a:avLst/>
          </a:prstGeom>
          <a:solidFill>
            <a:srgbClr val="FFFFCC"/>
          </a:solidFill>
        </p:spPr>
        <p:txBody>
          <a:bodyPr wrap="none" rtlCol="0">
            <a:spAutoFit/>
          </a:bodyPr>
          <a:lstStyle/>
          <a:p>
            <a:r>
              <a:rPr lang="nb-NO" sz="2400" dirty="0"/>
              <a:t>Min mening: Forarbeider bør «alltid» inneholde omtaler eller eksempler</a:t>
            </a:r>
          </a:p>
        </p:txBody>
      </p:sp>
    </p:spTree>
    <p:extLst>
      <p:ext uri="{BB962C8B-B14F-4D97-AF65-F5344CB8AC3E}">
        <p14:creationId xmlns:p14="http://schemas.microsoft.com/office/powerpoint/2010/main" val="810109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832</Words>
  <Application>Microsoft Office PowerPoint</Application>
  <PresentationFormat>Widescreen</PresentationFormat>
  <Paragraphs>103</Paragraphs>
  <Slides>14</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14</vt:i4>
      </vt:variant>
    </vt:vector>
  </HeadingPairs>
  <TitlesOfParts>
    <vt:vector size="18" baseType="lpstr">
      <vt:lpstr>Aptos</vt:lpstr>
      <vt:lpstr>Aptos Display</vt:lpstr>
      <vt:lpstr>Arial</vt:lpstr>
      <vt:lpstr>Office-tema</vt:lpstr>
      <vt:lpstr> 1) Rammer for digitalisering av rettsregler;        grensesetting og tilrettelegging 2) Teknologinøytral lovgivning</vt:lpstr>
      <vt:lpstr>PowerPoint-presentasjon</vt:lpstr>
      <vt:lpstr>Rammer for digitalisering av rettsregler;  grensesetting og tilrettelegging</vt:lpstr>
      <vt:lpstr>Generelt om «juridiske rammer»</vt:lpstr>
      <vt:lpstr>Hva kan det være aktuelt å regulere?</vt:lpstr>
      <vt:lpstr>Generelle perspektiver på lovregulering av </vt:lpstr>
      <vt:lpstr>Prinsippbasert lovgivningsinnovasjon</vt:lpstr>
      <vt:lpstr>Litt om å bruke lov for å fremme digitalisering</vt:lpstr>
      <vt:lpstr>Teknologinøytral lovgivning</vt:lpstr>
      <vt:lpstr>Hva er teknologinøytralitet?</vt:lpstr>
      <vt:lpstr>Noen mulige begrunnelser for teknologinøytralitet</vt:lpstr>
      <vt:lpstr>Ulike mulige nivåer for teknologibeskrivelser i lover</vt:lpstr>
      <vt:lpstr>Hvor og hvordan kan/bør teknologibeskrivelser eventuelt tas med?</vt:lpstr>
      <vt:lpstr>Kompromiss? «Teknologiske funksjonsbeskrivelser»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dag wiese schartum</dc:creator>
  <cp:lastModifiedBy>dag wiese schartum</cp:lastModifiedBy>
  <cp:revision>14</cp:revision>
  <dcterms:created xsi:type="dcterms:W3CDTF">2025-02-20T09:30:04Z</dcterms:created>
  <dcterms:modified xsi:type="dcterms:W3CDTF">2025-02-24T19:12:28Z</dcterms:modified>
</cp:coreProperties>
</file>