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63" r:id="rId4"/>
    <p:sldId id="257" r:id="rId5"/>
    <p:sldId id="291" r:id="rId6"/>
    <p:sldId id="259" r:id="rId7"/>
    <p:sldId id="260" r:id="rId8"/>
    <p:sldId id="261" r:id="rId9"/>
    <p:sldId id="262" r:id="rId10"/>
    <p:sldId id="286" r:id="rId11"/>
    <p:sldId id="282" r:id="rId12"/>
    <p:sldId id="285" r:id="rId13"/>
    <p:sldId id="283" r:id="rId14"/>
    <p:sldId id="287" r:id="rId15"/>
    <p:sldId id="280" r:id="rId16"/>
    <p:sldId id="281" r:id="rId17"/>
    <p:sldId id="288" r:id="rId18"/>
    <p:sldId id="289" r:id="rId19"/>
    <p:sldId id="290" r:id="rId2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3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16AA53-A0F1-F640-7760-AFE4643CF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15698-049F-7986-E173-13210A5DD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97A17F-5588-9D62-12C4-4F11809B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41FA7D-4AA5-17E8-138D-D09D0752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CDDB0B-8297-71D8-CC64-481BB946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056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3712B-B7FF-E951-1F5B-A1FDF9B9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3D884-3861-58D4-1535-EBFA74E8B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32C951-8500-1802-3901-BA93A2B7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76773-3EB8-2CA0-F6BE-B96785BB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260164-2FD7-7C95-5515-3EBD0FF5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72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AF333-F30D-B405-1129-BD89F739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025072-268B-8DD5-3F54-2A38F2501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530006-BF50-F785-989F-1DDF3ACA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190C6F-AA6D-0103-965D-A1DDD6B8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BA901E-4D40-32B2-96F2-AF4E005B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726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508494-6CB5-4D4A-59E5-C9876BB2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06879-0CBC-2F38-8E3C-B6995F7B6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770C66-57C4-47D6-A04E-794D28FC3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80D89E-31E6-1263-3597-5B6F4AE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55B567-33C7-77F8-9EB8-833D28B0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B93CD2-4903-F27B-386B-F6E96A86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34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1A5CD-9FA0-4850-59CE-D61E6A03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74DAE8-40F9-D3B8-D3F4-16F17131F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DBFA18-863A-4DE5-7C34-7AABA281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8C2F2C-B49B-679D-4948-9E33A987C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F1F139B-FBF0-E3CE-2BE6-9D7349BC4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0C76DED-95E7-EDFC-3002-DD123E4A9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C43B4F-7944-F72A-25E9-3189D9FD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178D79-E43D-89CA-AD85-7CD7DD50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00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25356A-819B-AE78-3D93-D9BFE064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E66A77-029B-CDBA-1705-14CADE08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55589E-EEBF-E4BC-C63B-DE5F2D06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637203-B2A5-D897-2BD8-834B2CC7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69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3D94C3C-444A-B157-3F2A-A5ED0E44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1DADBF9-1BD9-7AD9-99EF-EC33E5200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77A125-6CFF-E6E6-0BF9-9B95F841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0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EBFE4-BE9C-53E2-0FBA-3DD31959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9A97E2-227C-BDF5-8D70-AF801C0A6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A33D51-6D39-8275-5577-205422DCF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BCD9C-EB12-9441-D8D3-713837B3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95B71D-B76A-8350-CEE1-74D867098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C09450-F293-0419-266C-0443BC00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57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7A2378-D6C2-6803-4D24-B272EF42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797AD0-6D9B-7B66-1263-567DB3E74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B2C2CF8-7D48-5745-7EEB-72B1B0C1E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A5887D-06E0-A1F9-87E0-B9898315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23D844-B162-75A3-BA7F-8D29A1FA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26D9E9-ABCD-C683-5416-95D77538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199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AE4B4C-6209-06BA-71B5-859AC3AF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465327-C852-5961-56C5-B51180AC4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FEEC14-A9DA-89C0-E543-9523E05B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A9B150-572A-24FC-FE07-083D35FD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C160D9-DE62-21B3-DC98-1B09E483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71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0D1C157-A0E4-3CB1-F375-44008DFD3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4EBCF5-A60A-1434-D2C4-3CBF476C7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3DACEC-FD5E-FE4F-A99E-7BCFD51A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7C0C51-24D0-DCA2-5948-907FA0BA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4A472A-38BE-EC5C-FD51-72482E25E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68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86F0C9-A8A6-A87E-1A55-1A5A3C01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47EB6C-9C76-BF27-4F57-5471F62D5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3C4883-702D-1298-BFA5-943CD3C58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47485-B371-401E-BF95-12AC93D0E00E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E1CB58-896B-0BD2-16C3-27A893B7B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14951B-99FA-2028-253E-735026404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DBDB8-6BEC-4359-AEC5-1247A8B3C3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4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forskning/om/publikasjoner/complex/2025/complex_1_2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fpbok.kleiva.com/eHoering/Forside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C085C-30A4-09FA-E74A-31F4DABD1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284" y="757084"/>
            <a:ext cx="10825316" cy="2310581"/>
          </a:xfrm>
        </p:spPr>
        <p:txBody>
          <a:bodyPr>
            <a:noAutofit/>
          </a:bodyPr>
          <a:lstStyle/>
          <a:p>
            <a:r>
              <a:rPr lang="nb-NO" sz="4400" dirty="0">
                <a:solidFill>
                  <a:schemeClr val="accent5">
                    <a:lumMod val="75000"/>
                  </a:schemeClr>
                </a:solidFill>
              </a:rPr>
              <a:t>• Generelle perspektiver på lovgivning i</a:t>
            </a:r>
            <a:br>
              <a:rPr lang="nb-NO" sz="4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b-NO" sz="4400" dirty="0">
                <a:solidFill>
                  <a:schemeClr val="accent5">
                    <a:lumMod val="75000"/>
                  </a:schemeClr>
                </a:solidFill>
              </a:rPr>
              <a:t>et digitalt samfunn</a:t>
            </a:r>
            <a:br>
              <a:rPr lang="nb-NO" sz="4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b-NO" sz="4400" dirty="0">
                <a:solidFill>
                  <a:schemeClr val="accent5">
                    <a:lumMod val="75000"/>
                  </a:schemeClr>
                </a:solidFill>
              </a:rPr>
              <a:t>• Lovutvikling: Modeller, metoder, verktøy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A099D28-4032-1D54-237E-EE85E94363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CD461BC-9977-35BE-BCD4-221E5FEE9C92}"/>
              </a:ext>
            </a:extLst>
          </p:cNvPr>
          <p:cNvSpPr txBox="1"/>
          <p:nvPr/>
        </p:nvSpPr>
        <p:spPr>
          <a:xfrm>
            <a:off x="1028132" y="5522925"/>
            <a:ext cx="556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Obs! Schartum 2025 er nå </a:t>
            </a:r>
            <a:r>
              <a:rPr lang="nb-NO" dirty="0">
                <a:hlinkClick r:id="rId2"/>
              </a:rPr>
              <a:t>åpent tilgjengelig i </a:t>
            </a:r>
            <a:r>
              <a:rPr lang="nb-NO" dirty="0" err="1">
                <a:hlinkClick r:id="rId2"/>
              </a:rPr>
              <a:t>CompLex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727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AEACE62-0F9B-0A32-A726-47895A4EA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502" y="2481107"/>
            <a:ext cx="8040927" cy="127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2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21BD99-BA97-5CBD-7191-2EA67E99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291" y="1599074"/>
            <a:ext cx="10515600" cy="1325563"/>
          </a:xfrm>
        </p:spPr>
        <p:txBody>
          <a:bodyPr/>
          <a:lstStyle/>
          <a:p>
            <a:r>
              <a:rPr lang="nb-NO" dirty="0"/>
              <a:t>Noen generelle perspektiver</a:t>
            </a:r>
          </a:p>
        </p:txBody>
      </p:sp>
    </p:spTree>
    <p:extLst>
      <p:ext uri="{BB962C8B-B14F-4D97-AF65-F5344CB8AC3E}">
        <p14:creationId xmlns:p14="http://schemas.microsoft.com/office/powerpoint/2010/main" val="211665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C49F0-CA7C-6316-9B30-45C8FF55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67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Digitalisering av rettsregler i en demokratisk rettsstat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F5E1E7-A557-CC83-95D3-48A5E248E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631"/>
            <a:ext cx="10515600" cy="3254937"/>
          </a:xfrm>
        </p:spPr>
        <p:txBody>
          <a:bodyPr>
            <a:normAutofit/>
          </a:bodyPr>
          <a:lstStyle/>
          <a:p>
            <a:r>
              <a:rPr lang="nb-NO" dirty="0"/>
              <a:t>Demokratisk rettsstat</a:t>
            </a:r>
          </a:p>
          <a:p>
            <a:pPr lvl="1"/>
            <a:r>
              <a:rPr lang="nb-NO" dirty="0"/>
              <a:t>Innbyggerne er bundet av lover som er vedtatt på demokratisk måte</a:t>
            </a:r>
          </a:p>
          <a:p>
            <a:pPr lvl="1"/>
            <a:r>
              <a:rPr lang="nb-NO" dirty="0"/>
              <a:t>Offentlige myndigheter er bundet av egne lover (jf. legalitetsprinsippet)</a:t>
            </a:r>
          </a:p>
          <a:p>
            <a:r>
              <a:rPr lang="nb-NO" dirty="0"/>
              <a:t>Digital teknologi må ikke undergrave den demokratiske rettsstaten ved at teknologer (konsulenter!) blir lovgivere</a:t>
            </a:r>
          </a:p>
          <a:p>
            <a:pPr lvl="1"/>
            <a:r>
              <a:rPr lang="nb-NO" dirty="0"/>
              <a:t>Husk hva transformering innebærer:</a:t>
            </a:r>
          </a:p>
          <a:p>
            <a:pPr lvl="2"/>
            <a:r>
              <a:rPr lang="nb-NO" dirty="0"/>
              <a:t>endring fra flertydighet (skjønn/vaghet) til entydighet</a:t>
            </a:r>
          </a:p>
          <a:p>
            <a:pPr lvl="2"/>
            <a:r>
              <a:rPr lang="nb-NO" dirty="0"/>
              <a:t>gi supplerende rettsregler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6E113D2-887A-3C94-6E5D-D018E5E7E6CD}"/>
              </a:ext>
            </a:extLst>
          </p:cNvPr>
          <p:cNvSpPr txBox="1"/>
          <p:nvPr/>
        </p:nvSpPr>
        <p:spPr>
          <a:xfrm>
            <a:off x="1219530" y="4754880"/>
            <a:ext cx="9487469" cy="138499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nb-NO" sz="2800" dirty="0"/>
              <a:t>Med andre ord:</a:t>
            </a:r>
          </a:p>
          <a:p>
            <a:r>
              <a:rPr lang="nb-NO" sz="2800" dirty="0"/>
              <a:t>Lovgiver må ha reell kontroll over alle bindende rettsregler av</a:t>
            </a:r>
          </a:p>
          <a:p>
            <a:r>
              <a:rPr lang="nb-NO" sz="2800" dirty="0"/>
              <a:t>betydning for innbyggernes rettsstilling </a:t>
            </a:r>
          </a:p>
        </p:txBody>
      </p:sp>
    </p:spTree>
    <p:extLst>
      <p:ext uri="{BB962C8B-B14F-4D97-AF65-F5344CB8AC3E}">
        <p14:creationId xmlns:p14="http://schemas.microsoft.com/office/powerpoint/2010/main" val="304950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0604B4-1F73-5EE4-86B4-11E40DD1E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600" dirty="0"/>
              <a:t>Diskusjonen om fastsettelse av rettsregler i datasystemer ligner diskusjonen om fullmaktslovgivning og bruk av forskrifter</a:t>
            </a:r>
          </a:p>
          <a:p>
            <a:r>
              <a:rPr lang="nb-NO" sz="2600" dirty="0"/>
              <a:t>Utgangspunktet må være at det er lovgiver som (innenfor Grunnlovens rammer) fastsetter hvordan bindende rettsregler skal fastsettes</a:t>
            </a:r>
          </a:p>
          <a:p>
            <a:r>
              <a:rPr lang="nb-NO" sz="2600" dirty="0"/>
              <a:t>To strategier: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Lovgivningsprosessen styrkes slik at lovgiver kan fastsette bindende regler i stor detalj, eller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lovgiver gir fullmakt til, innen lovens ramme, å fastsette detaljerte bindende rettsregler (som forskrifter og rettslige systemavgjørelser)</a:t>
            </a:r>
          </a:p>
          <a:p>
            <a:r>
              <a:rPr lang="nb-NO" sz="2600" dirty="0"/>
              <a:t>Når automatiseringsvennlig lovgivning skal gis vil det ofte være behov for begge strategier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B4D3F4DB-A65E-B466-5A2D-0BB1DE1C3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3" y="34054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Digitalisering av rettsregler i en demokratisk rettsstat (2)</a:t>
            </a:r>
          </a:p>
        </p:txBody>
      </p:sp>
    </p:spTree>
    <p:extLst>
      <p:ext uri="{BB962C8B-B14F-4D97-AF65-F5344CB8AC3E}">
        <p14:creationId xmlns:p14="http://schemas.microsoft.com/office/powerpoint/2010/main" val="12518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A04710-D5E6-E062-86C4-DBC72EF1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904"/>
            <a:ext cx="10515600" cy="1258529"/>
          </a:xfrm>
        </p:spPr>
        <p:txBody>
          <a:bodyPr>
            <a:normAutofit fontScale="90000"/>
          </a:bodyPr>
          <a:lstStyle/>
          <a:p>
            <a:br>
              <a:rPr lang="nb-NO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Det ekstremt regelstyrte samfunnet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83DB87-6B6E-16FD-B27C-67CCF2BD7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31130" cy="4526014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Datamaskiner trenger å få matet inn det rettslige innholdet i veldig stor detalj</a:t>
            </a:r>
          </a:p>
          <a:p>
            <a:r>
              <a:rPr lang="nb-NO" dirty="0"/>
              <a:t>Rettsregler uttrykt ved hjelp av programmeringsspråk = dvs. fullstendig og presis angivelse av regelinnholdet (algoritmer)</a:t>
            </a:r>
          </a:p>
          <a:p>
            <a:r>
              <a:rPr lang="nb-NO" dirty="0"/>
              <a:t>Fra relativt få lovbestemmelser </a:t>
            </a:r>
            <a:r>
              <a:rPr lang="nb-NO" dirty="0">
                <a:sym typeface="Wingdings" panose="05000000000000000000" pitchFamily="2" charset="2"/>
              </a:rPr>
              <a:t> et stort antall regelfragmenter som til sammen uttrykker gjeldende rett</a:t>
            </a:r>
          </a:p>
          <a:p>
            <a:r>
              <a:rPr lang="nb-NO" dirty="0">
                <a:sym typeface="Wingdings" panose="05000000000000000000" pitchFamily="2" charset="2"/>
              </a:rPr>
              <a:t>Automatisering av rettsanvendelsen innebærer derfor en ekstrem og skjult regelstyring</a:t>
            </a:r>
          </a:p>
          <a:p>
            <a:r>
              <a:rPr lang="nb-NO" dirty="0">
                <a:sym typeface="Wingdings" panose="05000000000000000000" pitchFamily="2" charset="2"/>
              </a:rPr>
              <a:t>Transformeringen innebærer omfattende forhåndsavgjørelser av hvilke detaljerte rettsregler som skal gjelde</a:t>
            </a:r>
          </a:p>
          <a:p>
            <a:r>
              <a:rPr lang="nb-NO" dirty="0">
                <a:sym typeface="Wingdings" panose="05000000000000000000" pitchFamily="2" charset="2"/>
              </a:rPr>
              <a:t>De detaljerte reglene kan ikke observeres (men kan dokumenteres)</a:t>
            </a:r>
          </a:p>
          <a:p>
            <a:r>
              <a:rPr lang="nb-NO" dirty="0"/>
              <a:t>Fordi reglene i programmet er entydige og uttømmende, kan regelstyringen også sies å være rigid (kan ikke avhenge av konkrete, individuelle vurderinger)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086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3E0CBF-16CC-FA37-C426-6AD372545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065"/>
            <a:ext cx="10515600" cy="1327355"/>
          </a:xfrm>
        </p:spPr>
        <p:txBody>
          <a:bodyPr>
            <a:noAutofit/>
          </a:bodyPr>
          <a:lstStyle/>
          <a:p>
            <a:br>
              <a:rPr lang="nb-NO" sz="36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Rask teknologiutvikling, tidkrevende demokrati og systemutvikling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255D5E-8A5B-D1CE-6BA8-266C072C0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5110"/>
            <a:ext cx="10515600" cy="448089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Rask (sprangvis?) teknologiutvikling</a:t>
            </a:r>
          </a:p>
          <a:p>
            <a:r>
              <a:rPr lang="nb-NO" dirty="0"/>
              <a:t>Lovgivning tar tid</a:t>
            </a:r>
          </a:p>
          <a:p>
            <a:pPr lvl="1"/>
            <a:r>
              <a:rPr lang="nb-NO" dirty="0"/>
              <a:t>Demokrati tar tid; forhandlinger; enighet for stabilitet; legitimitet</a:t>
            </a:r>
          </a:p>
          <a:p>
            <a:r>
              <a:rPr lang="nb-NO" dirty="0"/>
              <a:t>Også systemutvikling tar tid</a:t>
            </a:r>
          </a:p>
          <a:p>
            <a:pPr lvl="1"/>
            <a:r>
              <a:rPr lang="nb-NO" dirty="0"/>
              <a:t>Jo større og mer kompleks jo mer tid; jo mindre transformeringsvennlig jo mer tid (mv.)</a:t>
            </a:r>
          </a:p>
          <a:p>
            <a:r>
              <a:rPr lang="nb-NO" dirty="0"/>
              <a:t>Kan «smidig lovgivning» og «smidig systemutvikling» være svaret?</a:t>
            </a:r>
          </a:p>
          <a:p>
            <a:pPr lvl="1"/>
            <a:r>
              <a:rPr lang="nb-NO" dirty="0"/>
              <a:t>Iterativ og inkrementell; fleksibel; tett samarbeid; kontinuerlig forbedring; </a:t>
            </a:r>
            <a:r>
              <a:rPr lang="nb-NO" i="1" dirty="0"/>
              <a:t>integrasjon lov- og systemutvikling</a:t>
            </a:r>
          </a:p>
          <a:p>
            <a:r>
              <a:rPr lang="nb-NO" dirty="0"/>
              <a:t>Spekulativ lovforberedelse</a:t>
            </a:r>
          </a:p>
          <a:p>
            <a:r>
              <a:rPr lang="nb-NO" dirty="0"/>
              <a:t>Forsøkslovgivning og regulatoriske sandkasser</a:t>
            </a:r>
          </a:p>
          <a:p>
            <a:r>
              <a:rPr lang="nb-NO" dirty="0"/>
              <a:t>Utprøvende lovgivning</a:t>
            </a:r>
          </a:p>
          <a:p>
            <a:pPr lvl="1"/>
            <a:r>
              <a:rPr lang="nb-NO" dirty="0"/>
              <a:t>Forsiktig regulering først</a:t>
            </a:r>
          </a:p>
        </p:txBody>
      </p:sp>
    </p:spTree>
    <p:extLst>
      <p:ext uri="{BB962C8B-B14F-4D97-AF65-F5344CB8AC3E}">
        <p14:creationId xmlns:p14="http://schemas.microsoft.com/office/powerpoint/2010/main" val="210098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7EF785-A46E-A8AA-0268-378D3AB30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27" y="365125"/>
            <a:ext cx="11066206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Lovgivning som spesifikasjon av informasjons-/datasystem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FDC213-74DC-E958-C504-CF904F39A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Lover forutsetter informasjonssystem som kommuniserer rettsreglene (grunnleggende kunngjøring på kirkebakken)</a:t>
            </a:r>
          </a:p>
          <a:p>
            <a:r>
              <a:rPr lang="nb-NO" dirty="0"/>
              <a:t>Bør loven og måten den kommuniseres på for å sikre etterlevelse ses på som to sider av samme sak?</a:t>
            </a:r>
          </a:p>
          <a:p>
            <a:r>
              <a:rPr lang="nb-NO" dirty="0"/>
              <a:t>Innhold</a:t>
            </a:r>
          </a:p>
          <a:p>
            <a:pPr lvl="1"/>
            <a:r>
              <a:rPr lang="nb-NO" dirty="0"/>
              <a:t>Bør lovgiver avholde seg fra å gi bestemmelser dersom etterlevelsen ikke kan understøttes på tilstrekkelig måte?</a:t>
            </a:r>
          </a:p>
          <a:p>
            <a:r>
              <a:rPr lang="nb-NO" dirty="0"/>
              <a:t>Tidsaspektet</a:t>
            </a:r>
          </a:p>
          <a:p>
            <a:pPr lvl="1"/>
            <a:r>
              <a:rPr lang="nb-NO" dirty="0"/>
              <a:t>Nye lover settes ofte ikke i verk før myndighetene som skal håndheve har adekvat informasjons-/datasystem</a:t>
            </a:r>
          </a:p>
          <a:p>
            <a:pPr lvl="1"/>
            <a:r>
              <a:rPr lang="nb-NO" dirty="0"/>
              <a:t>Bør tilsvarende krav gjelde overfor private?</a:t>
            </a:r>
          </a:p>
        </p:txBody>
      </p:sp>
    </p:spTree>
    <p:extLst>
      <p:ext uri="{BB962C8B-B14F-4D97-AF65-F5344CB8AC3E}">
        <p14:creationId xmlns:p14="http://schemas.microsoft.com/office/powerpoint/2010/main" val="234409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453879-43AA-5B82-DF12-76DDBE015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2531"/>
            <a:ext cx="10515600" cy="1325563"/>
          </a:xfrm>
        </p:spPr>
        <p:txBody>
          <a:bodyPr/>
          <a:lstStyle/>
          <a:p>
            <a:r>
              <a:rPr lang="nb-NO" dirty="0"/>
              <a:t>Lovutvikling: Modeller, metoder, verktøy</a:t>
            </a:r>
          </a:p>
        </p:txBody>
      </p:sp>
    </p:spTree>
    <p:extLst>
      <p:ext uri="{BB962C8B-B14F-4D97-AF65-F5344CB8AC3E}">
        <p14:creationId xmlns:p14="http://schemas.microsoft.com/office/powerpoint/2010/main" val="401245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F05C3-7D9F-FC05-533C-927F37CFA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Utgangspunkter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2AB107-A22D-C9FB-82ED-44F18587A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Modeller, metoder og verktøy er trolig mest aktuelt og mest presserende for lovgivning som skal transformeres</a:t>
            </a:r>
          </a:p>
          <a:p>
            <a:r>
              <a:rPr lang="nb-NO" dirty="0"/>
              <a:t>Eksisterer imidlertid trolig generelle behov og begrunnelser</a:t>
            </a:r>
          </a:p>
          <a:p>
            <a:r>
              <a:rPr lang="nb-NO" dirty="0"/>
              <a:t>Må være frivillige å bruke</a:t>
            </a:r>
          </a:p>
          <a:p>
            <a:r>
              <a:rPr lang="nb-NO" dirty="0"/>
              <a:t>Må ikke være til hinder for politiske prosesser (men vil alltid påvirke disse – også positivt)</a:t>
            </a:r>
          </a:p>
        </p:txBody>
      </p:sp>
    </p:spTree>
    <p:extLst>
      <p:ext uri="{BB962C8B-B14F-4D97-AF65-F5344CB8AC3E}">
        <p14:creationId xmlns:p14="http://schemas.microsoft.com/office/powerpoint/2010/main" val="322241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56F929-2828-0148-51C2-0F1806A74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 err="1">
                <a:solidFill>
                  <a:schemeClr val="accent5">
                    <a:lumMod val="75000"/>
                  </a:schemeClr>
                </a:solidFill>
              </a:rPr>
              <a:t>Lovutvilings</a:t>
            </a:r>
            <a:r>
              <a:rPr lang="nb-NO" sz="3600" i="1" dirty="0" err="1">
                <a:solidFill>
                  <a:schemeClr val="accent5">
                    <a:lumMod val="75000"/>
                  </a:schemeClr>
                </a:solidFill>
              </a:rPr>
              <a:t>modeller</a:t>
            </a:r>
            <a:endParaRPr lang="nb-NO" sz="3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598B49-602F-CA02-5DC2-C3B7F8470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4" y="1524000"/>
            <a:ext cx="5451986" cy="4798141"/>
          </a:xfrm>
        </p:spPr>
        <p:txBody>
          <a:bodyPr>
            <a:normAutofit/>
          </a:bodyPr>
          <a:lstStyle/>
          <a:p>
            <a:r>
              <a:rPr lang="nb-NO" sz="2500" dirty="0"/>
              <a:t>Kan sies å foreligge en fast lovgivningsmodell som omfatter formelle faser i lovgivningsarbeider fra initiativ til kunngjort lov</a:t>
            </a:r>
          </a:p>
          <a:p>
            <a:r>
              <a:rPr lang="nb-NO" sz="2500" dirty="0"/>
              <a:t>Men gjelder ingen modell for selve den detaljerte utformingen av lovtekstene: lovutviklingsmodell</a:t>
            </a:r>
          </a:p>
          <a:p>
            <a:r>
              <a:rPr lang="nb-NO" sz="2500" dirty="0"/>
              <a:t>Bør lovgiver låne/la seg inspirere av systemutviklingsmodeller? (jf. f.eks. modeller som er faseorienterte, smidige og baserte på  prototyping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B64A82E-AD4F-BAB8-3656-2581E5C481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073" t="38925" r="26814" b="19068"/>
          <a:stretch/>
        </p:blipFill>
        <p:spPr>
          <a:xfrm>
            <a:off x="5805948" y="884902"/>
            <a:ext cx="6071419" cy="492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9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1B2EB8-E217-D0B8-F3B6-46DC1AE12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Lovutviklings</a:t>
            </a:r>
            <a:r>
              <a:rPr lang="nb-NO" sz="3600" i="1" dirty="0">
                <a:solidFill>
                  <a:schemeClr val="accent5">
                    <a:lumMod val="75000"/>
                  </a:schemeClr>
                </a:solidFill>
              </a:rPr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63CBA-108B-9EE7-B3C3-87A499DD9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Finnes ingen metoder for utvikling av lover</a:t>
            </a:r>
          </a:p>
          <a:p>
            <a:pPr lvl="1"/>
            <a:r>
              <a:rPr lang="nb-NO" dirty="0"/>
              <a:t>«Metode»: systematisk fremgangsmåte for å løse en bestemt oppgave</a:t>
            </a:r>
          </a:p>
          <a:p>
            <a:pPr lvl="1"/>
            <a:r>
              <a:rPr lang="nb-NO" dirty="0"/>
              <a:t>Er angitt flere </a:t>
            </a:r>
            <a:r>
              <a:rPr lang="nb-NO" i="1" dirty="0"/>
              <a:t>teknikker </a:t>
            </a:r>
            <a:r>
              <a:rPr lang="nb-NO" dirty="0"/>
              <a:t>og formelle krav i </a:t>
            </a:r>
            <a:r>
              <a:rPr lang="nb-NO" dirty="0" err="1"/>
              <a:t>Lovteknikkheftet</a:t>
            </a:r>
            <a:endParaRPr lang="nb-NO" dirty="0"/>
          </a:p>
          <a:p>
            <a:r>
              <a:rPr lang="nb-NO" dirty="0"/>
              <a:t>Bør lovgiver låne/la seg inspirere av systemutviklingsmetoder?</a:t>
            </a:r>
          </a:p>
          <a:p>
            <a:pPr lvl="1"/>
            <a:r>
              <a:rPr lang="nb-NO" dirty="0"/>
              <a:t>Metode for utforming av mandater; begrepsanalyser; prosessanalyser; formulering av legaldefinisjoner og forskriftshjemler (osv.)</a:t>
            </a:r>
          </a:p>
        </p:txBody>
      </p:sp>
    </p:spTree>
    <p:extLst>
      <p:ext uri="{BB962C8B-B14F-4D97-AF65-F5344CB8AC3E}">
        <p14:creationId xmlns:p14="http://schemas.microsoft.com/office/powerpoint/2010/main" val="2194278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BFE752-1AC0-F4C4-6886-BA3B28050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1835457"/>
            <a:ext cx="5383161" cy="4344117"/>
          </a:xfrm>
        </p:spPr>
        <p:txBody>
          <a:bodyPr>
            <a:normAutofit lnSpcReduction="10000"/>
          </a:bodyPr>
          <a:lstStyle/>
          <a:p>
            <a:r>
              <a:rPr lang="nb-NO" dirty="0"/>
              <a:t>Lovgivningsverktøy = IT-verktøy utviklet for å understøtte lovgivnings-/utviklingsprosesser</a:t>
            </a:r>
          </a:p>
          <a:p>
            <a:r>
              <a:rPr lang="nb-NO" dirty="0"/>
              <a:t>Verktøy vil typisk understøtte metoder</a:t>
            </a:r>
          </a:p>
          <a:p>
            <a:r>
              <a:rPr lang="nb-NO" dirty="0"/>
              <a:t>For lovutvikling i Norge finnes ett verktøy for offentlig høring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Regelverkshjelpen er eksempel på prototyp av mer generelt verktøy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500" dirty="0">
                <a:solidFill>
                  <a:prstClr val="black"/>
                </a:solidFill>
                <a:latin typeface="Aptos" panose="02110004020202020204"/>
              </a:rPr>
              <a:t>Lovgiver bør selvfølgelig gjøre bruk av IT-verktøy (men ingen tar ansvar)</a:t>
            </a:r>
            <a:endParaRPr kumimoji="0" lang="nb-NO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12D0F98-2825-9A2B-90C1-09083DAD0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Lovutviklings</a:t>
            </a:r>
            <a:r>
              <a:rPr lang="nb-NO" sz="3600" i="1" dirty="0">
                <a:solidFill>
                  <a:schemeClr val="accent5">
                    <a:lumMod val="75000"/>
                  </a:schemeClr>
                </a:solidFill>
              </a:rPr>
              <a:t>verktøy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872012D-0A0F-BB67-EB19-4221E7F2EF1C}"/>
              </a:ext>
            </a:extLst>
          </p:cNvPr>
          <p:cNvSpPr txBox="1"/>
          <p:nvPr/>
        </p:nvSpPr>
        <p:spPr>
          <a:xfrm>
            <a:off x="10023988" y="3706762"/>
            <a:ext cx="1988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hlinkClick r:id="rId2"/>
              </a:rPr>
              <a:t>eHøring (prototyp)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F937F0F-F676-726D-1616-EE0D9FB138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15" b="19130"/>
          <a:stretch/>
        </p:blipFill>
        <p:spPr>
          <a:xfrm>
            <a:off x="6157467" y="172064"/>
            <a:ext cx="3559277" cy="639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6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0CE7B-5A82-C830-5203-11C28D60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ECAD875-DFD4-44A8-4DAA-2D26D7FA7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45" y="2774297"/>
            <a:ext cx="7956009" cy="245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65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19100" y="2819394"/>
            <a:ext cx="4524315" cy="1777409"/>
          </a:xfrm>
          <a:prstGeom prst="rect">
            <a:avLst/>
          </a:prstGeom>
        </p:spPr>
      </p:pic>
      <p:sp>
        <p:nvSpPr>
          <p:cNvPr id="5" name="Pil høyre 4"/>
          <p:cNvSpPr/>
          <p:nvPr/>
        </p:nvSpPr>
        <p:spPr>
          <a:xfrm>
            <a:off x="5963695" y="3148121"/>
            <a:ext cx="3760638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SU/</a:t>
            </a:r>
            <a:r>
              <a:rPr lang="en-GB" sz="2500" dirty="0">
                <a:solidFill>
                  <a:prstClr val="white"/>
                </a:solidFill>
                <a:latin typeface="Calibri" panose="020F0502020204030204"/>
              </a:rPr>
              <a:t>t</a:t>
            </a:r>
            <a:r>
              <a:rPr kumimoji="0" lang="en-GB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ransformering</a:t>
            </a: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11" name="Pil høyre 10"/>
          <p:cNvSpPr/>
          <p:nvPr/>
        </p:nvSpPr>
        <p:spPr>
          <a:xfrm>
            <a:off x="377122" y="3148121"/>
            <a:ext cx="2230281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Lovutvikling</a:t>
            </a:r>
          </a:p>
        </p:txBody>
      </p:sp>
      <p:grpSp>
        <p:nvGrpSpPr>
          <p:cNvPr id="14" name="Gruppe 13"/>
          <p:cNvGrpSpPr/>
          <p:nvPr/>
        </p:nvGrpSpPr>
        <p:grpSpPr>
          <a:xfrm>
            <a:off x="1850657" y="4027011"/>
            <a:ext cx="7036591" cy="2679349"/>
            <a:chOff x="1751091" y="3077984"/>
            <a:chExt cx="7036591" cy="2234153"/>
          </a:xfrm>
        </p:grpSpPr>
        <p:sp>
          <p:nvSpPr>
            <p:cNvPr id="12" name="Bue 11"/>
            <p:cNvSpPr/>
            <p:nvPr/>
          </p:nvSpPr>
          <p:spPr>
            <a:xfrm rot="5400000">
              <a:off x="2938867" y="1890208"/>
              <a:ext cx="2234153" cy="4609706"/>
            </a:xfrm>
            <a:prstGeom prst="arc">
              <a:avLst>
                <a:gd name="adj1" fmla="val 16033449"/>
                <a:gd name="adj2" fmla="val 5473512"/>
              </a:avLst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5891753" y="3242819"/>
              <a:ext cx="2895929" cy="8309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Prosessanalyser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Informasjonsanalyser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D0D869B7-2CFF-A887-F98C-A0A1303BD2BF}"/>
              </a:ext>
            </a:extLst>
          </p:cNvPr>
          <p:cNvGrpSpPr/>
          <p:nvPr/>
        </p:nvGrpSpPr>
        <p:grpSpPr>
          <a:xfrm>
            <a:off x="2607261" y="542006"/>
            <a:ext cx="3263970" cy="5837767"/>
            <a:chOff x="369276" y="-246184"/>
            <a:chExt cx="3263970" cy="6247864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AF46ADCD-C010-3C24-8BD5-A59E4BADFB2D}"/>
                </a:ext>
              </a:extLst>
            </p:cNvPr>
            <p:cNvSpPr txBox="1"/>
            <p:nvPr/>
          </p:nvSpPr>
          <p:spPr>
            <a:xfrm>
              <a:off x="369276" y="-246184"/>
              <a:ext cx="2655277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01116EC8-137E-1A66-5419-FB32D7201A7C}"/>
                </a:ext>
              </a:extLst>
            </p:cNvPr>
            <p:cNvSpPr txBox="1"/>
            <p:nvPr/>
          </p:nvSpPr>
          <p:spPr>
            <a:xfrm>
              <a:off x="369276" y="1138258"/>
              <a:ext cx="3263970" cy="4524315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fastlagt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dette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angår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stk. 1, litra e),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nødvendig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udførelsen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opgave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henhører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under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offentlig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myndighedsudøvelse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data-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ansvarlige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fået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pålagt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Dette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indeholde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bestemmelser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henblik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tilpasse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anvendelsen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melserne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denne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forordning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bl.a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generelle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betingelser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lovlighed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dataansvarliges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berørte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registrerede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enheder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videregives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hermed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formålsbegrænsninger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opbevarings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perioder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behandlingsaktiviteter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behand-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lingsprocedurer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herunder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foranstaltninger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sikring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databehandlingssituationer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kapitel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IX. EU-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medlemsstaternes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nationale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opfylde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rimeligt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forhold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legitime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forfølges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fra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personvernforordningen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art. 6)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C80F620-BE91-3F40-3009-50C554BE6913}"/>
              </a:ext>
            </a:extLst>
          </p:cNvPr>
          <p:cNvSpPr txBox="1"/>
          <p:nvPr/>
        </p:nvSpPr>
        <p:spPr>
          <a:xfrm>
            <a:off x="789186" y="478227"/>
            <a:ext cx="9855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Forholdet mellom lovutvikling og systemutvikling (1)</a:t>
            </a:r>
            <a:endParaRPr kumimoji="0" lang="nb-NO" sz="3600" b="0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5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/>
          <p:cNvGrpSpPr/>
          <p:nvPr/>
        </p:nvGrpSpPr>
        <p:grpSpPr>
          <a:xfrm>
            <a:off x="4316965" y="777158"/>
            <a:ext cx="3263970" cy="5837767"/>
            <a:chOff x="369276" y="-246184"/>
            <a:chExt cx="3263970" cy="6247864"/>
          </a:xfrm>
        </p:grpSpPr>
        <p:sp>
          <p:nvSpPr>
            <p:cNvPr id="3" name="TekstSylinder 2"/>
            <p:cNvSpPr txBox="1"/>
            <p:nvPr/>
          </p:nvSpPr>
          <p:spPr>
            <a:xfrm>
              <a:off x="369276" y="-246184"/>
              <a:ext cx="2655277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</a:t>
              </a:r>
            </a:p>
          </p:txBody>
        </p:sp>
        <p:sp>
          <p:nvSpPr>
            <p:cNvPr id="2" name="TekstSylinder 1"/>
            <p:cNvSpPr txBox="1"/>
            <p:nvPr/>
          </p:nvSpPr>
          <p:spPr>
            <a:xfrm>
              <a:off x="369276" y="944518"/>
              <a:ext cx="3263970" cy="4524315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fastlagt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dette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angår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stk. 1, litra e),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nødvendig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udførelsen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opgave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henhører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under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offentlig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myndighedsudøvelse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data-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ansvarlige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fået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pålagt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Dette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indeholde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bestemmelser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henblik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tilpasse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anvendelsen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melserne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denne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forordning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bl.a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generelle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betingelser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lovlighed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dataansvarliges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berørte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registrerede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enheder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videregives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hermed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formålsbegrænsninger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opbevarings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perioder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behandlingsaktiviteter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behand-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lingsprocedurer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herunder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foranstaltninger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sikring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databehandlingssituationer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kapitel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IX. EU-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medlemsstaternes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nationale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opfylde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rimeligt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forhold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legitime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forfølges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fra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personvernforordningen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art. 6)</a:t>
              </a:r>
            </a:p>
          </p:txBody>
        </p:sp>
      </p:grp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41405" y="2748539"/>
            <a:ext cx="4524315" cy="1777409"/>
          </a:xfrm>
          <a:prstGeom prst="rect">
            <a:avLst/>
          </a:prstGeom>
        </p:spPr>
      </p:pic>
      <p:sp>
        <p:nvSpPr>
          <p:cNvPr id="5" name="Pil høyre 4"/>
          <p:cNvSpPr/>
          <p:nvPr/>
        </p:nvSpPr>
        <p:spPr>
          <a:xfrm>
            <a:off x="7680018" y="2180342"/>
            <a:ext cx="1991287" cy="245096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57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SU/trans-</a:t>
            </a:r>
            <a:r>
              <a:rPr kumimoji="0" lang="en-GB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formering</a:t>
            </a: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l høyre 10"/>
          <p:cNvSpPr/>
          <p:nvPr/>
        </p:nvSpPr>
        <p:spPr>
          <a:xfrm>
            <a:off x="668791" y="2710467"/>
            <a:ext cx="3648174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Lovutvikling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753856" y="3879391"/>
            <a:ext cx="2855333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Informasjonsanalyser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7519734" y="4921944"/>
            <a:ext cx="2130135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Enklere og raskere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transformering fra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lov til system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Mindre innflytelse 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for systemutviklere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753855" y="4956922"/>
            <a:ext cx="2855333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Grundigere analyser, 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noe økt tidsforbruk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Større innflytelse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lovgiver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94949E0-C7A3-E424-7F97-9E0275F268BF}"/>
              </a:ext>
            </a:extLst>
          </p:cNvPr>
          <p:cNvSpPr txBox="1"/>
          <p:nvPr/>
        </p:nvSpPr>
        <p:spPr>
          <a:xfrm>
            <a:off x="789186" y="478227"/>
            <a:ext cx="9855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Forholdet mellom lovutvikling og systemutvikling (2)</a:t>
            </a:r>
            <a:endParaRPr kumimoji="0" lang="nb-NO" sz="3600" b="0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06D6221-48B4-D3A9-AF09-D35F285E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1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Tre typer problemløsning knyttet til lovarbeider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C5EBA77-856A-788F-5ABA-CED4D7F14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490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1.	Politisk problemløsning som del av lovutvikling</a:t>
            </a:r>
          </a:p>
          <a:p>
            <a:pPr marL="0" indent="0">
              <a:buNone/>
            </a:pPr>
            <a:r>
              <a:rPr lang="nb-NO" dirty="0"/>
              <a:t>2.	Juridisk problemløsning som del av lovutvikling</a:t>
            </a:r>
          </a:p>
          <a:p>
            <a:pPr marL="0" indent="0">
              <a:buNone/>
            </a:pPr>
            <a:r>
              <a:rPr lang="nb-NO" dirty="0"/>
              <a:t>3.	Problemløsning knyttet iverksettelse av lovvedtak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022D2D0-8E92-8710-E0FE-DB09E0013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19" y="3232467"/>
            <a:ext cx="10806715" cy="28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58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53B222-B375-3CB9-7B26-0EC2875A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110" y="438867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Tidligere vekt på spørsmål om iverksetting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F656046-BC45-762E-250C-06F5A4C0F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72" y="2364571"/>
            <a:ext cx="9569209" cy="409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69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0692D6-5371-69D3-0BD5-3D3D83CC2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53168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Tidlig og stor vekt på spørsmål om iverksetting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6E07B1A-48C0-7451-74D8-6B3BC5F2C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83" y="2409107"/>
            <a:ext cx="9959683" cy="36426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193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Microsoft Office PowerPoint</Application>
  <PresentationFormat>Widescreen</PresentationFormat>
  <Paragraphs>108</Paragraphs>
  <Slides>19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Symbol</vt:lpstr>
      <vt:lpstr>Wingdings</vt:lpstr>
      <vt:lpstr>Office-tema</vt:lpstr>
      <vt:lpstr>• Generelle perspektiver på lovgivning i et digitalt samfunn • Lovutvikling: Modeller, metoder, verktøy</vt:lpstr>
      <vt:lpstr>PowerPoint-presentasjon</vt:lpstr>
      <vt:lpstr>Noen generelle perspektiver</vt:lpstr>
      <vt:lpstr>Digitalisering av rettsregler i en demokratisk rettsstat (1)</vt:lpstr>
      <vt:lpstr>Digitalisering av rettsregler i en demokratisk rettsstat (2)</vt:lpstr>
      <vt:lpstr> Det ekstremt regelstyrte samfunnet</vt:lpstr>
      <vt:lpstr> Rask teknologiutvikling, tidkrevende demokrati og systemutvikling</vt:lpstr>
      <vt:lpstr>Lovgivning som spesifikasjon av informasjons-/datasystem</vt:lpstr>
      <vt:lpstr>Lovutvikling: Modeller, metoder, verktøy</vt:lpstr>
      <vt:lpstr>Utgangspunkter</vt:lpstr>
      <vt:lpstr>Lovutvilingsmodeller</vt:lpstr>
      <vt:lpstr>Lovutviklingsmetoder</vt:lpstr>
      <vt:lpstr>Lovutviklingsverktøy</vt:lpstr>
      <vt:lpstr>PowerPoint-presentasjon</vt:lpstr>
      <vt:lpstr>PowerPoint-presentasjon</vt:lpstr>
      <vt:lpstr>PowerPoint-presentasjon</vt:lpstr>
      <vt:lpstr>Tre typer problemløsning knyttet til lovarbeider</vt:lpstr>
      <vt:lpstr>Tidligere vekt på spørsmål om iverksetting</vt:lpstr>
      <vt:lpstr>Tidlig og stor vekt på spørsmål om iverksetting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20</cp:revision>
  <cp:lastPrinted>2025-01-27T21:03:59Z</cp:lastPrinted>
  <dcterms:created xsi:type="dcterms:W3CDTF">2025-01-24T12:25:37Z</dcterms:created>
  <dcterms:modified xsi:type="dcterms:W3CDTF">2025-01-27T21:10:11Z</dcterms:modified>
</cp:coreProperties>
</file>