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4785D5-2208-2062-AE45-75D576C9C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DD227ED-84D8-943F-DA0B-5199C284A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FA9272-2F25-E417-D78E-5120D3152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4043CB-B599-1195-BBF9-DC54BC32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F4CD4E-3AF4-FCD1-4B34-CD4272388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83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DD0E1F-3793-8A97-D38F-67199FF1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C62D66-5A52-0F97-E3E2-5E4931BE1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D1663A-D72F-1AEC-B725-9262BB00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C48631-E338-94D7-053B-E5F80F51C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F975DB-8512-6FAD-B64F-8DBDCCE92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03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3049D6-03E8-958B-C26C-83D85710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0716A0-E884-8C85-BE16-F0EE7CBB8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FEFDCE-D619-DDF8-4837-B5717AA2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BF3CCD-8F88-0116-6377-B0A8349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F2505A-5CA7-9737-5391-03A77AA8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45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77DA7A-4F44-D812-2B19-9B144F0D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F3A4F-FE97-D3FC-3242-12EB85969F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FC0AE19-7C29-816A-B426-3AD038524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2BCF26-3BCD-CB9F-4244-49166ECA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78D79D-D09A-93D3-76CF-828487C51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EEDF105-1503-15B1-405E-F388BDB3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289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C3E978-3EC9-FB69-1F18-11B42422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D3C1A6-2CD0-150C-1B57-676C8A312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9A2A52F-90A0-4BEE-94F9-32D9B52F1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58494A2-7094-B905-2AF1-F3722972E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5325BA-927F-9B01-121B-B55DFC229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6A2E492-A6C5-FD23-AF99-7E8852921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840AFC7-7CF3-C48E-DB57-29A5A81D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1E87A4A-3410-AFB2-E76C-4D290CA1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2822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DD09DC-0DF3-5AD1-2457-05C9C284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FAEB9E9-9FD0-8D04-61EA-68D6ED03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C2E3845-8D30-5821-13FE-2022C15F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F0E5952-D056-8ECF-8FB2-19968A0F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692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5C6085C-84F2-F6E9-35E4-98ACADA4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F7F7FD0-DA40-B570-7A7B-0A12199F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23CD7B-E2CF-5510-B185-893FC70D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04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E3E648-983E-1436-090F-3DD9EDDB6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BD72F8-94F8-7189-5BD0-2037BBE6B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95EEED4-077B-D870-6666-1220E9A51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3994DF3-7676-0E15-2DBE-58DE93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4F2A997-4AE1-C6D2-4B83-4D3B034E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289AD03-2AD3-500A-574C-74E513E5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60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CE4B02-5CB9-85D6-00CB-FE58E1FF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5C71347-FCBD-1E13-F398-03CB3D29B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57CF0FE-1ADA-BB1D-ABFE-CB2510917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87FB4E-0D14-0E1F-4CB1-23D4F0CF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BCC503-6D10-E14B-9B32-EF50B29C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7E1984-B27B-B069-FD12-8702831A8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41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190E12-9A5E-4AB5-D6A5-DC2BDA9EC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5806C9-055A-DE9D-4B00-B687F0FD1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0F79EA-7855-310B-BFEF-F5107843A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CDE047-E6E1-9B29-FE2C-249045CE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147F65-DEBA-B459-8D25-2E88E9D6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56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A06DEDA-4F03-B74C-844E-182BCCC3E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FA3D5EC-73CD-0C21-7357-CFDE33893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0B6D35-2D26-050D-F827-7C9EB06EA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C64752-5448-0902-8680-890B47C1F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EB3399-413D-007B-84D0-66F4DD39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694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377D9C3-7B7D-1E0F-EE63-C6EDC5ED0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04C495-2A47-632C-8A38-2C24E0A31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5655B4-FBEB-138F-070F-DFB8DA953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A07BF-2A95-4349-ACB9-AF2F9EE04BB6}" type="datetimeFigureOut">
              <a:rPr lang="nb-NO" smtClean="0"/>
              <a:t>20.03.2023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EF1E6AE-3F71-A87F-B738-DFCDCAED8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D5DEF9-6BDE-2895-D253-FEC5DB871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048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157E09-E2DF-EDDA-434A-796F09F364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Juridisk metode i </a:t>
            </a:r>
            <a:br>
              <a:rPr lang="nb-NO" sz="4400" dirty="0"/>
            </a:br>
            <a:r>
              <a:rPr lang="nb-NO" sz="4400" dirty="0"/>
              <a:t>forvaltningsinformatiske </a:t>
            </a:r>
            <a:br>
              <a:rPr lang="nb-NO" sz="4400" dirty="0"/>
            </a:br>
            <a:r>
              <a:rPr lang="nb-NO" sz="4400" dirty="0"/>
              <a:t>arbeider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366F2C-5859-232B-BE07-387ACC0985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821696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13E27A9C-35D8-B153-1C6B-21B1198AD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51" y="860731"/>
            <a:ext cx="9886660" cy="5561246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4C75A8CB-2E58-F1BC-57C7-ECC6673A59EA}"/>
              </a:ext>
            </a:extLst>
          </p:cNvPr>
          <p:cNvSpPr txBox="1"/>
          <p:nvPr/>
        </p:nvSpPr>
        <p:spPr>
          <a:xfrm>
            <a:off x="1722043" y="840134"/>
            <a:ext cx="3166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Klipp fra forelesningen 31.01.23</a:t>
            </a:r>
          </a:p>
        </p:txBody>
      </p:sp>
    </p:spTree>
    <p:extLst>
      <p:ext uri="{BB962C8B-B14F-4D97-AF65-F5344CB8AC3E}">
        <p14:creationId xmlns:p14="http://schemas.microsoft.com/office/powerpoint/2010/main" val="174287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09CEF6-6CA2-9E3F-5707-9E38BC537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Oversikt over hvordan jusen kan brukes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08255C-DBF4-F0D8-6CCB-6FE687DBD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Særlig aktuelt for dere å behandle jus på følgende måter: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Full rettsdogmatisk metode (finne gjeldende rett, </a:t>
            </a:r>
            <a:r>
              <a:rPr lang="nb-NO" dirty="0" err="1"/>
              <a:t>jf</a:t>
            </a:r>
            <a:r>
              <a:rPr lang="nb-NO" dirty="0"/>
              <a:t> Boes forelesning)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Modifisert rettsdogmatisk metode (jf. bilde 12)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Rettspolitisk metode (jf. bilde 14)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Rettskildestudier (samfunnsvitenskapelig anvendelse av rettskilder, jf. forelesningen 28.3)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707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9E8F71-5E07-4604-E38D-E0F12D6E6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Utgangspunkter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52C1C3-94FF-FEF7-870A-E56AD2F50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6378"/>
            <a:ext cx="10515600" cy="4873705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De klare tyngdepunktene i forvaltningsinformatiske arbeider er</a:t>
            </a:r>
          </a:p>
          <a:p>
            <a:pPr lvl="1"/>
            <a:r>
              <a:rPr lang="nb-NO" dirty="0"/>
              <a:t>forvaltningsrett, og </a:t>
            </a:r>
          </a:p>
          <a:p>
            <a:pPr lvl="1"/>
            <a:r>
              <a:rPr lang="nb-NO" dirty="0"/>
              <a:t>personvernrett</a:t>
            </a:r>
          </a:p>
          <a:p>
            <a:r>
              <a:rPr lang="nb-NO" dirty="0"/>
              <a:t>Skal dere først behandle juridiske spørsmål, er det sjelden disse rettsområdene kan ignoreres</a:t>
            </a:r>
          </a:p>
          <a:p>
            <a:r>
              <a:rPr lang="nb-NO" dirty="0"/>
              <a:t>Forvaltningsretten: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Alminnelig forvaltningsrett (forvaltningslov, </a:t>
            </a:r>
            <a:r>
              <a:rPr lang="nb-NO" dirty="0" err="1"/>
              <a:t>offentleglov</a:t>
            </a:r>
            <a:r>
              <a:rPr lang="nb-NO" dirty="0"/>
              <a:t>, arkivlov)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Sektorlovgivning (skatteforvaltningsloven, a-opplysningsloven)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Særlovgivning (lovgivning vedrørende den enkelte forvaltningsordning)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Forvaltningsrettslige prinsipper</a:t>
            </a:r>
          </a:p>
          <a:p>
            <a:r>
              <a:rPr lang="nb-NO" dirty="0"/>
              <a:t>Personvernretten: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Personvernforordningen (generell)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Norsk, nasjonal lovgivning (personopplysningsloven + særlige bestemmelser om personvern i lov og forskrift)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Personvernrettslige prinsipper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Særlig kan forholdet mellom c) og e) være krevende</a:t>
            </a:r>
          </a:p>
        </p:txBody>
      </p:sp>
    </p:spTree>
    <p:extLst>
      <p:ext uri="{BB962C8B-B14F-4D97-AF65-F5344CB8AC3E}">
        <p14:creationId xmlns:p14="http://schemas.microsoft.com/office/powerpoint/2010/main" val="146911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D6991-9C85-B9CC-4469-A63E8F8E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n-lt"/>
              </a:rPr>
              <a:t>Full rettsdogmatisk metode (de lege lata)</a:t>
            </a:r>
          </a:p>
        </p:txBody>
      </p:sp>
    </p:spTree>
    <p:extLst>
      <p:ext uri="{BB962C8B-B14F-4D97-AF65-F5344CB8AC3E}">
        <p14:creationId xmlns:p14="http://schemas.microsoft.com/office/powerpoint/2010/main" val="497804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728420-A3B4-62AB-5E5C-3E4C2B64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Oversikt over praktisk viktige norske rettskilder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433298-4B0F-2A8E-4E9D-AB950BE8E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/>
              <a:t>Offentlig forvaltning er i meget stor grad lovstyrt</a:t>
            </a:r>
          </a:p>
          <a:p>
            <a:r>
              <a:rPr lang="nb-NO" sz="2200" dirty="0"/>
              <a:t>Betyr at lov og forskrift er dominerende rettskilder innen dette området (ordlyden i kontekst)</a:t>
            </a:r>
          </a:p>
          <a:p>
            <a:r>
              <a:rPr lang="nb-NO" sz="2200" dirty="0"/>
              <a:t>Forarbeider er alltid viktig (med mindre de er veldig gamle)</a:t>
            </a:r>
          </a:p>
          <a:p>
            <a:pPr lvl="1"/>
            <a:r>
              <a:rPr lang="nb-NO" sz="1900" dirty="0"/>
              <a:t>Regjerningens forarbeider</a:t>
            </a:r>
          </a:p>
          <a:p>
            <a:pPr lvl="2"/>
            <a:r>
              <a:rPr lang="nb-NO" sz="1500" dirty="0"/>
              <a:t>Til forskrifter ved kgl.res. følger det statsrådsforedrag. Ellers ikke forarbeider til forskrifter</a:t>
            </a:r>
          </a:p>
          <a:p>
            <a:pPr lvl="2"/>
            <a:r>
              <a:rPr lang="nb-NO" sz="1500" dirty="0"/>
              <a:t>Generelle motiver</a:t>
            </a:r>
          </a:p>
          <a:p>
            <a:pPr lvl="2"/>
            <a:r>
              <a:rPr lang="nb-NO" sz="1500" dirty="0"/>
              <a:t>Spesielle motiver («merknader til den enkelte bestemmelse»)</a:t>
            </a:r>
          </a:p>
          <a:p>
            <a:pPr lvl="2"/>
            <a:r>
              <a:rPr lang="nb-NO" sz="1500" dirty="0" err="1"/>
              <a:t>NOUer</a:t>
            </a:r>
            <a:r>
              <a:rPr lang="nb-NO" sz="1500" dirty="0"/>
              <a:t> bør ikke ses som rettskilder med mindre de kvalifiseres som det ved uttalelser fra Regjerningen og/eller Stortinget </a:t>
            </a:r>
          </a:p>
          <a:p>
            <a:pPr lvl="1"/>
            <a:r>
              <a:rPr lang="nb-NO" sz="1900" dirty="0"/>
              <a:t>Stortingets forarbeider</a:t>
            </a:r>
          </a:p>
          <a:p>
            <a:pPr lvl="2"/>
            <a:r>
              <a:rPr lang="nb-NO" sz="1500" dirty="0"/>
              <a:t>Særlig: </a:t>
            </a:r>
            <a:r>
              <a:rPr lang="nb-NO" sz="1500" i="1" dirty="0"/>
              <a:t>Innst. [x] L </a:t>
            </a:r>
            <a:r>
              <a:rPr lang="nb-NO" sz="1500" dirty="0"/>
              <a:t>(lovsaker), og Innst. [x] S (annet enn lovsaker)</a:t>
            </a:r>
          </a:p>
          <a:p>
            <a:pPr lvl="2"/>
            <a:r>
              <a:rPr lang="nb-NO" sz="1500" dirty="0"/>
              <a:t>NB! Det hender det skjer endringer av Regjeringens forslag, som ledd i stortingsbehandlingen</a:t>
            </a:r>
          </a:p>
        </p:txBody>
      </p:sp>
    </p:spTree>
    <p:extLst>
      <p:ext uri="{BB962C8B-B14F-4D97-AF65-F5344CB8AC3E}">
        <p14:creationId xmlns:p14="http://schemas.microsoft.com/office/powerpoint/2010/main" val="115507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666AAF-7DA9-1BC2-5034-5260635D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Norsk nasjonal rett og EØS-rett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962838-67A5-8554-5F5C-B84B4B3D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4933"/>
            <a:ext cx="10515600" cy="4382030"/>
          </a:xfrm>
        </p:spPr>
        <p:txBody>
          <a:bodyPr>
            <a:normAutofit/>
          </a:bodyPr>
          <a:lstStyle/>
          <a:p>
            <a:r>
              <a:rPr lang="nb-NO" sz="2400" dirty="0"/>
              <a:t>For digitale rettsspørsmål er alltid EU-/EØS-retten viktig</a:t>
            </a:r>
          </a:p>
          <a:p>
            <a:r>
              <a:rPr lang="nb-NO" sz="2400" dirty="0"/>
              <a:t>Ved konflikt går EØS-retten foran norsk nasjonal lov, jf. EØS-loven § 2:</a:t>
            </a:r>
          </a:p>
          <a:p>
            <a:pPr marL="0" indent="0">
              <a:buNone/>
            </a:pPr>
            <a:r>
              <a:rPr lang="nb-NO" sz="2000" i="1" dirty="0">
                <a:solidFill>
                  <a:srgbClr val="7030A0"/>
                </a:solidFill>
              </a:rPr>
              <a:t>«Bestemmelser i lov som tjener til å oppfylle Norges forpliktelser etter avtalen, skal i tilfelle konflikt gå foran andre bestemmelser som regulerer samme forhold. Tilsvarende gjelder dersom en forskrift som tjener til å oppfylle Norges forpliktelser etter avtalen, er i konflikt med en annen forskrift, eller kommer i konflikt med en senere lov.»</a:t>
            </a:r>
          </a:p>
          <a:p>
            <a:pPr marL="0" indent="0">
              <a:buNone/>
            </a:pPr>
            <a:r>
              <a:rPr lang="nb-NO" sz="2400" dirty="0"/>
              <a:t>Samme regel kommer til uttrykk i personopplysningsloven § 2 fjerde ledd</a:t>
            </a:r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702229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343AB5-F228-5FFB-A52B-7009C75D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Direktiver og forordninger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F7CD1A-2145-334F-89CA-5CD2D1BE6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05842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… er to typer lovgivning i EU</a:t>
            </a:r>
          </a:p>
          <a:p>
            <a:r>
              <a:rPr lang="nb-NO" dirty="0"/>
              <a:t>Forordninger gjelder direkte i alle EØS-land, ord for ord</a:t>
            </a:r>
          </a:p>
          <a:p>
            <a:r>
              <a:rPr lang="nb-NO" dirty="0"/>
              <a:t>Direktiver retter seg mot statene og skaper plikt til å gjennomføre tilsvarende regler i nasjonal lovgivning</a:t>
            </a:r>
          </a:p>
          <a:p>
            <a:pPr lvl="1"/>
            <a:r>
              <a:rPr lang="nb-NO" dirty="0"/>
              <a:t>Er nasjonal rett i samsvar med direktivet, trenger en ikke gjøre endringer</a:t>
            </a:r>
          </a:p>
          <a:p>
            <a:pPr lvl="1"/>
            <a:r>
              <a:rPr lang="nb-NO" dirty="0"/>
              <a:t>Resultatet blir lett stor forskjell i de ulike landenes lovgivning</a:t>
            </a:r>
          </a:p>
          <a:p>
            <a:pPr lvl="2"/>
            <a:r>
              <a:rPr lang="nb-NO" dirty="0"/>
              <a:t>Slike forskjeller var en viktig grunn til å endre regulering av personvern fra direktiv til forordning</a:t>
            </a:r>
          </a:p>
          <a:p>
            <a:r>
              <a:rPr lang="nb-NO" dirty="0"/>
              <a:t>EØS-avtalen er dynamisk, og nye rettsakter/EU-lovgivning tas suksessivt inn i avtalen</a:t>
            </a:r>
          </a:p>
          <a:p>
            <a:pPr lvl="1"/>
            <a:r>
              <a:rPr lang="nb-NO" dirty="0"/>
              <a:t>EU angir det dersom de mener en rettsakt er «EØS-relevant»</a:t>
            </a:r>
          </a:p>
          <a:p>
            <a:pPr lvl="1"/>
            <a:r>
              <a:rPr lang="nb-NO" dirty="0"/>
              <a:t>EØS-komiteen treffer avgjørelser om å innlemme nye EU-rettsakter i EØS-avtalen</a:t>
            </a:r>
          </a:p>
          <a:p>
            <a:pPr lvl="1"/>
            <a:r>
              <a:rPr lang="nb-NO" dirty="0"/>
              <a:t>For tiden er det vedtatt og under forberedelse, en rekke nye forordninger med stor relevans for digitaliseringspolitikken, f.eks. Data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, Data </a:t>
            </a:r>
            <a:r>
              <a:rPr lang="nb-NO" dirty="0" err="1"/>
              <a:t>Act</a:t>
            </a:r>
            <a:r>
              <a:rPr lang="nb-NO" dirty="0"/>
              <a:t>, </a:t>
            </a:r>
            <a:r>
              <a:rPr lang="nb-NO" dirty="0" err="1"/>
              <a:t>Artificial</a:t>
            </a:r>
            <a:r>
              <a:rPr lang="nb-NO" dirty="0"/>
              <a:t> </a:t>
            </a:r>
            <a:r>
              <a:rPr lang="nb-NO" dirty="0" err="1"/>
              <a:t>Intelligence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, </a:t>
            </a:r>
            <a:r>
              <a:rPr lang="en-US" dirty="0"/>
              <a:t>Digital Services Act </a:t>
            </a:r>
            <a:r>
              <a:rPr lang="en-US" dirty="0" err="1"/>
              <a:t>og</a:t>
            </a:r>
            <a:r>
              <a:rPr lang="en-US" dirty="0"/>
              <a:t> Digital Markets Act</a:t>
            </a:r>
          </a:p>
          <a:p>
            <a:pPr lvl="2"/>
            <a:r>
              <a:rPr lang="en-US" dirty="0" err="1"/>
              <a:t>Viktig</a:t>
            </a:r>
            <a:r>
              <a:rPr lang="en-US" dirty="0"/>
              <a:t> å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klar</a:t>
            </a:r>
            <a:r>
              <a:rPr lang="en-US" dirty="0"/>
              <a:t> over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lovgivning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enten</a:t>
            </a:r>
            <a:r>
              <a:rPr lang="en-US" dirty="0"/>
              <a:t> ha dem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utgangspunkt</a:t>
            </a:r>
            <a:r>
              <a:rPr lang="en-US" dirty="0"/>
              <a:t>, </a:t>
            </a:r>
            <a:r>
              <a:rPr lang="en-US" dirty="0" err="1"/>
              <a:t>eller</a:t>
            </a:r>
            <a:r>
              <a:rPr lang="en-US" dirty="0"/>
              <a:t> –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realistisk</a:t>
            </a:r>
            <a:r>
              <a:rPr lang="en-US" dirty="0"/>
              <a:t> – </a:t>
            </a:r>
            <a:r>
              <a:rPr lang="en-US" dirty="0" err="1"/>
              <a:t>trekke</a:t>
            </a:r>
            <a:r>
              <a:rPr lang="en-US" dirty="0"/>
              <a:t> dem inn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drøftelsen</a:t>
            </a:r>
            <a:r>
              <a:rPr lang="en-US" dirty="0"/>
              <a:t> av </a:t>
            </a:r>
            <a:r>
              <a:rPr lang="en-US" dirty="0" err="1"/>
              <a:t>annet</a:t>
            </a:r>
            <a:r>
              <a:rPr lang="en-US" dirty="0"/>
              <a:t> </a:t>
            </a:r>
            <a:r>
              <a:rPr lang="en-US" dirty="0" err="1"/>
              <a:t>regelverk</a:t>
            </a:r>
            <a:r>
              <a:rPr lang="en-US" dirty="0"/>
              <a:t> (</a:t>
            </a:r>
            <a:r>
              <a:rPr lang="en-US" dirty="0" err="1"/>
              <a:t>personvernforordningen</a:t>
            </a:r>
            <a:r>
              <a:rPr lang="en-US" dirty="0"/>
              <a:t> mv.)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683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CE5E1B-06E3-13A2-D5CC-97EE8C8A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Noen særtrekk ved rettskildelæren i 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5F8BF9-4BBA-E026-F82B-F583579A3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400" dirty="0"/>
              <a:t>Det gjelder ulike krav til rettsdogmatisk metode, avhengig av om det er norsk nasjonal rett eller EØS-rett</a:t>
            </a:r>
          </a:p>
          <a:p>
            <a:r>
              <a:rPr lang="nb-NO" sz="2400" dirty="0"/>
              <a:t>Rettspraksis fra EU-domstolen er viktig</a:t>
            </a:r>
          </a:p>
          <a:p>
            <a:r>
              <a:rPr lang="nb-NO" sz="2400" dirty="0"/>
              <a:t>Forarbeider er lite viktig</a:t>
            </a:r>
          </a:p>
          <a:p>
            <a:pPr lvl="1"/>
            <a:r>
              <a:rPr lang="nb-NO" sz="2000" dirty="0"/>
              <a:t>Er resultatet av forhandlinger og kompromisser, og forhistorien blir derfor mindre viktig</a:t>
            </a:r>
          </a:p>
          <a:p>
            <a:r>
              <a:rPr lang="nb-NO" sz="2400" dirty="0"/>
              <a:t>Fortalen fyller noe av den samme funksjonen som forarbeider</a:t>
            </a:r>
          </a:p>
          <a:p>
            <a:pPr lvl="1"/>
            <a:r>
              <a:rPr lang="nb-NO" sz="2000" dirty="0"/>
              <a:t>Uttalelser i fortalen gir ikke selvstendig grunnlag for rettsregler, men kan hjelpe å fortolke bestemmelsene</a:t>
            </a:r>
          </a:p>
          <a:p>
            <a:r>
              <a:rPr lang="nb-NO" sz="2400" dirty="0"/>
              <a:t>Reelle hensyn er viktig, bl.a. hensyn til integrasjon og effektiv gjennomføring av EU-retten og rettssikkerhet</a:t>
            </a:r>
          </a:p>
          <a:p>
            <a:r>
              <a:rPr lang="nb-NO" sz="2400" dirty="0"/>
              <a:t>Rettsvitenskapelig litteratur (artikler, kommentarutgaver mv.) har primært systematiserende og tilretteleggende funksjon </a:t>
            </a:r>
          </a:p>
          <a:p>
            <a:r>
              <a:rPr lang="nb-NO" sz="2400" dirty="0"/>
              <a:t>Skriver dere oppgave innen EU-retten med rettsdogmatisk innhold, må rettskildelære innen EU/EØS vies spesiell oppmerksomhet</a:t>
            </a:r>
          </a:p>
        </p:txBody>
      </p:sp>
    </p:spTree>
    <p:extLst>
      <p:ext uri="{BB962C8B-B14F-4D97-AF65-F5344CB8AC3E}">
        <p14:creationId xmlns:p14="http://schemas.microsoft.com/office/powerpoint/2010/main" val="248568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8356E3-A5CE-D01A-189F-30F6AA6D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metode innen personvernretten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C53154-3EEE-7341-BAEB-0045A5BBD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Personvernretten nesten alltid sentral i forvaltningsinformatiske arbeider</a:t>
            </a:r>
          </a:p>
          <a:p>
            <a:r>
              <a:rPr lang="nb-NO" dirty="0"/>
              <a:t>Ved motstrid går personvernforordningen norsk nasjonal rett</a:t>
            </a:r>
          </a:p>
          <a:p>
            <a:pPr lvl="1"/>
            <a:r>
              <a:rPr lang="nb-NO" dirty="0"/>
              <a:t>Forutsetning: spørsmålet kommer inn under EØS-avtalen</a:t>
            </a:r>
          </a:p>
          <a:p>
            <a:pPr lvl="1"/>
            <a:r>
              <a:rPr lang="nb-NO" dirty="0"/>
              <a:t>I praksis skal det først undersøkes om motstriden er uunngåelig og om harmonisering er mulig</a:t>
            </a:r>
          </a:p>
          <a:p>
            <a:pPr lvl="1"/>
            <a:r>
              <a:rPr lang="nb-NO" dirty="0"/>
              <a:t>Personvernforordningen gir relativt stort nasjonalt handlingsrom (jf. «forordning»)</a:t>
            </a:r>
          </a:p>
          <a:p>
            <a:pPr lvl="2"/>
            <a:r>
              <a:rPr lang="nb-NO" dirty="0"/>
              <a:t>Gir adgang til nasjonale bestemmelser</a:t>
            </a:r>
          </a:p>
          <a:p>
            <a:pPr lvl="2"/>
            <a:r>
              <a:rPr lang="nb-NO" dirty="0"/>
              <a:t>Gir pålegg om nasjonale bestemmelser</a:t>
            </a:r>
          </a:p>
          <a:p>
            <a:pPr lvl="1"/>
            <a:r>
              <a:rPr lang="nb-NO" dirty="0"/>
              <a:t>Må alltid undersøke forholdet mellom personvernforordningen og nasjonal rett for de rettsspørsmålene dere drøfter (hva er handlingsrommet?)</a:t>
            </a:r>
          </a:p>
        </p:txBody>
      </p:sp>
    </p:spTree>
    <p:extLst>
      <p:ext uri="{BB962C8B-B14F-4D97-AF65-F5344CB8AC3E}">
        <p14:creationId xmlns:p14="http://schemas.microsoft.com/office/powerpoint/2010/main" val="1159811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425593-70BF-3B34-D519-C42B1B4AF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Kommentarer til metode innen personvernretten (2)</a:t>
            </a: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AE44-C764-F166-0793-76D5D8409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Selv om EU-retten er «primær», er to design på drøftelser mulig:</a:t>
            </a:r>
          </a:p>
          <a:p>
            <a:pPr lvl="1"/>
            <a:r>
              <a:rPr lang="nb-NO" sz="2000" i="1" dirty="0"/>
              <a:t>«stå i» </a:t>
            </a:r>
            <a:r>
              <a:rPr lang="nb-NO" sz="2000" i="1" u="sng" dirty="0"/>
              <a:t>EU-retten</a:t>
            </a:r>
            <a:r>
              <a:rPr lang="nb-NO" sz="2000" i="1" dirty="0"/>
              <a:t> </a:t>
            </a:r>
            <a:r>
              <a:rPr lang="nb-NO" sz="2000" dirty="0"/>
              <a:t>og trekke inn norsk nasjonal rett (f.eks. særlovgivning)</a:t>
            </a:r>
          </a:p>
          <a:p>
            <a:pPr lvl="1"/>
            <a:r>
              <a:rPr lang="nb-NO" sz="2000" i="1" dirty="0"/>
              <a:t>«stå i» </a:t>
            </a:r>
            <a:r>
              <a:rPr lang="nb-NO" sz="2000" i="1" u="sng" dirty="0"/>
              <a:t>norsk nasjonal rett</a:t>
            </a:r>
            <a:r>
              <a:rPr lang="nb-NO" sz="2000" i="1" dirty="0"/>
              <a:t> </a:t>
            </a:r>
            <a:r>
              <a:rPr lang="nb-NO" sz="2000" dirty="0"/>
              <a:t>og trekke inn EU-retten</a:t>
            </a:r>
          </a:p>
          <a:p>
            <a:r>
              <a:rPr lang="nb-NO" sz="2400" dirty="0"/>
              <a:t>Ligger ofte mye vanskelig jus i rommet mellom personvernforordningen og norsk nasjonal personvernlovgivning</a:t>
            </a:r>
          </a:p>
          <a:p>
            <a:endParaRPr lang="nb-NO" sz="2400" dirty="0"/>
          </a:p>
          <a:p>
            <a:r>
              <a:rPr lang="nb-NO" sz="2400" dirty="0"/>
              <a:t>Det er alltid grunn til å bruke personvernprinsippene aktivt (jf. PVF art. 5)</a:t>
            </a:r>
          </a:p>
          <a:p>
            <a:r>
              <a:rPr lang="nb-NO" sz="2400" dirty="0"/>
              <a:t>I praksis har uttalelser fra Personvernrådet (EDPB) relativt stor vekt</a:t>
            </a:r>
          </a:p>
          <a:p>
            <a:r>
              <a:rPr lang="nb-NO" sz="2400" dirty="0"/>
              <a:t>Nasjonal praksis fra Personvernnemnda har relativt liten vekt i generelle EU-rettslige spørsmål, og relativt stor vekt i spørsmål vedrørende norsk nasjonal rett </a:t>
            </a:r>
          </a:p>
        </p:txBody>
      </p:sp>
    </p:spTree>
    <p:extLst>
      <p:ext uri="{BB962C8B-B14F-4D97-AF65-F5344CB8AC3E}">
        <p14:creationId xmlns:p14="http://schemas.microsoft.com/office/powerpoint/2010/main" val="123085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7371528-F4A2-F728-0B45-BF5D5B24C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Modifisert rettsdogmatisk metode</a:t>
            </a:r>
            <a:endParaRPr lang="nb-NO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844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6BEDD-7E3B-B7F9-020A-52D910A37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58"/>
            <a:ext cx="10515600" cy="1325563"/>
          </a:xfrm>
        </p:spPr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Modifisert rettsdogmatisk metode</a:t>
            </a: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D42D90-646C-2512-46E3-B28FCE047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4667"/>
            <a:ext cx="10515600" cy="4822296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Aktuelt hvis formålet med rettslige analyser ikke er å finne frem til gjeldende rett, f.eks. når formålet er å gi</a:t>
            </a:r>
          </a:p>
          <a:p>
            <a:pPr lvl="1"/>
            <a:r>
              <a:rPr lang="nb-NO" dirty="0"/>
              <a:t>oversikt over rettslig regulering</a:t>
            </a:r>
          </a:p>
          <a:p>
            <a:pPr lvl="1"/>
            <a:r>
              <a:rPr lang="nb-NO" dirty="0"/>
              <a:t>bakgrunn for ikke-juridiske problemstillinger</a:t>
            </a:r>
          </a:p>
          <a:p>
            <a:pPr lvl="1"/>
            <a:r>
              <a:rPr lang="nb-NO" dirty="0"/>
              <a:t>grunnlag for undersøkelse av case</a:t>
            </a:r>
          </a:p>
          <a:p>
            <a:r>
              <a:rPr lang="nb-NO" dirty="0"/>
              <a:t>Kan kombinere modifisert rettsdogmatisk metode med full metode</a:t>
            </a:r>
          </a:p>
          <a:p>
            <a:pPr lvl="1"/>
            <a:r>
              <a:rPr lang="nb-NO" dirty="0"/>
              <a:t>Først, modifisert metode for å gi oversikt</a:t>
            </a:r>
          </a:p>
          <a:p>
            <a:pPr lvl="1"/>
            <a:r>
              <a:rPr lang="nb-NO" dirty="0"/>
              <a:t>Senere, full metode innen utvalgte rettsspørsmål en plukker ut til særlig analyse</a:t>
            </a:r>
          </a:p>
          <a:p>
            <a:r>
              <a:rPr lang="nb-NO" dirty="0"/>
              <a:t>Betyr at en kan gjøre forenklet bruk av rettskildene</a:t>
            </a:r>
          </a:p>
          <a:p>
            <a:pPr lvl="1"/>
            <a:r>
              <a:rPr lang="nb-NO" dirty="0"/>
              <a:t>Må likevel alltid være forsvarlig</a:t>
            </a:r>
          </a:p>
          <a:p>
            <a:pPr lvl="1"/>
            <a:r>
              <a:rPr lang="nb-NO" dirty="0"/>
              <a:t>Kan aldri inneholde feil</a:t>
            </a:r>
          </a:p>
          <a:p>
            <a:pPr lvl="1"/>
            <a:r>
              <a:rPr lang="nb-NO" dirty="0"/>
              <a:t>Må eksplisitt gjøre oppmerksom på den forenklede metoden som er anvendt, og drøfte mulige konsekvenser</a:t>
            </a:r>
          </a:p>
          <a:p>
            <a:r>
              <a:rPr lang="nb-NO" dirty="0"/>
              <a:t>Typisk forenklet opplegg</a:t>
            </a:r>
          </a:p>
          <a:p>
            <a:pPr lvl="1"/>
            <a:r>
              <a:rPr lang="nb-NO" dirty="0"/>
              <a:t>Lovtekst + særlige merknader/fortale i lys av litteratur</a:t>
            </a:r>
          </a:p>
        </p:txBody>
      </p:sp>
    </p:spTree>
    <p:extLst>
      <p:ext uri="{BB962C8B-B14F-4D97-AF65-F5344CB8AC3E}">
        <p14:creationId xmlns:p14="http://schemas.microsoft.com/office/powerpoint/2010/main" val="351089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82DA833-678D-4D94-8A9C-D52DAF43A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n-lt"/>
              </a:rPr>
              <a:t>Rettspolitisk metode (de lege </a:t>
            </a:r>
            <a:r>
              <a:rPr lang="nb-NO" sz="3200" dirty="0" err="1">
                <a:solidFill>
                  <a:srgbClr val="C00000"/>
                </a:solidFill>
                <a:latin typeface="+mn-lt"/>
              </a:rPr>
              <a:t>ferenda</a:t>
            </a:r>
            <a:r>
              <a:rPr lang="nb-NO" sz="3200" dirty="0">
                <a:solidFill>
                  <a:srgbClr val="C00000"/>
                </a:solidFill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1506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F15065E-8FC9-2C01-544B-A16BAEE47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131" y="279663"/>
            <a:ext cx="4499725" cy="282204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A4BCDDC-A63F-AE3E-79C5-0F8F7D6A7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Rettspolitikk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AE2ADB-805F-2665-7935-BA40B7E15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0778"/>
            <a:ext cx="10515600" cy="4191385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Allmennpolitikk = argumentasjon og resonnementer</a:t>
            </a:r>
          </a:p>
          <a:p>
            <a:pPr marL="0" indent="0">
              <a:buNone/>
            </a:pPr>
            <a:r>
              <a:rPr lang="nb-NO" sz="2400" dirty="0"/>
              <a:t>   som er forankret i ideologi, samfunnssyn mv</a:t>
            </a:r>
          </a:p>
          <a:p>
            <a:r>
              <a:rPr lang="nb-NO" sz="2400" dirty="0"/>
              <a:t>Rettspolitikk = argumentasjon og resonnementer som er styrt av rettslige idealer/prinsipper/grunnleggende rettigheter og friheter (jf. rettssikkerhet, personvernprinsippene, forvaltningsrettslige prinsipper mv.)</a:t>
            </a:r>
          </a:p>
          <a:p>
            <a:pPr lvl="1"/>
            <a:r>
              <a:rPr lang="nb-NO" sz="2200" dirty="0"/>
              <a:t>Har rettssystemet som arena og ramme</a:t>
            </a:r>
          </a:p>
          <a:p>
            <a:pPr lvl="2"/>
            <a:r>
              <a:rPr lang="nb-NO" dirty="0"/>
              <a:t>Er </a:t>
            </a:r>
            <a:r>
              <a:rPr lang="nb-NO" i="1" dirty="0"/>
              <a:t>begrunnet</a:t>
            </a:r>
            <a:r>
              <a:rPr lang="nb-NO" dirty="0"/>
              <a:t> i hensyn til realisering av rettslige idealer/prinsipper/grunnleggende rettigheter og friheter </a:t>
            </a:r>
          </a:p>
          <a:p>
            <a:pPr lvl="2"/>
            <a:r>
              <a:rPr lang="nb-NO" dirty="0"/>
              <a:t>Må antas å gi </a:t>
            </a:r>
            <a:r>
              <a:rPr lang="nb-NO" i="1" dirty="0"/>
              <a:t>resultater</a:t>
            </a:r>
            <a:r>
              <a:rPr lang="nb-NO" dirty="0"/>
              <a:t> som er i harmoni med rettslige idealer/prinsipper/grunnleggende rettigheter og friheter </a:t>
            </a:r>
          </a:p>
          <a:p>
            <a:pPr lvl="2"/>
            <a:r>
              <a:rPr lang="nb-NO" dirty="0"/>
              <a:t>Den </a:t>
            </a:r>
            <a:r>
              <a:rPr lang="nb-NO" i="1" dirty="0"/>
              <a:t>forvaltningsinformatiske matrisen </a:t>
            </a:r>
            <a:r>
              <a:rPr lang="nb-NO" dirty="0"/>
              <a:t>er en «rettspolitikkgenerator»</a:t>
            </a:r>
          </a:p>
          <a:p>
            <a:pPr marL="1371600" lvl="3" indent="0">
              <a:buNone/>
            </a:pPr>
            <a:r>
              <a:rPr lang="nb-NO" sz="2000" dirty="0">
                <a:solidFill>
                  <a:srgbClr val="7030A0"/>
                </a:solidFill>
              </a:rPr>
              <a:t>(«Hvilke rettssikkerhetsgarantier trenger vi i dag, gitt den teknologiske utviklingen?»)</a:t>
            </a:r>
          </a:p>
        </p:txBody>
      </p:sp>
    </p:spTree>
    <p:extLst>
      <p:ext uri="{BB962C8B-B14F-4D97-AF65-F5344CB8AC3E}">
        <p14:creationId xmlns:p14="http://schemas.microsoft.com/office/powerpoint/2010/main" val="141291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1138</Words>
  <Application>Microsoft Office PowerPoint</Application>
  <PresentationFormat>Widescreen</PresentationFormat>
  <Paragraphs>108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Juridisk metode i  forvaltningsinformatiske  arbeider</vt:lpstr>
      <vt:lpstr>PowerPoint-presentasjon</vt:lpstr>
      <vt:lpstr>Oversikt over hvordan jusen kan brukes</vt:lpstr>
      <vt:lpstr>Utgangspunkter</vt:lpstr>
      <vt:lpstr>Full rettsdogmatisk metode (de lege lata)</vt:lpstr>
      <vt:lpstr>Oversikt over praktisk viktige norske rettskilder</vt:lpstr>
      <vt:lpstr>Norsk nasjonal rett og EØS-rett</vt:lpstr>
      <vt:lpstr>Direktiver og forordninger</vt:lpstr>
      <vt:lpstr>Noen særtrekk ved rettskildelæren i EU</vt:lpstr>
      <vt:lpstr>Kommentarer til metode innen personvernretten (1)</vt:lpstr>
      <vt:lpstr>Kommentarer til metode innen personvernretten (2)</vt:lpstr>
      <vt:lpstr>Modifisert rettsdogmatisk metode</vt:lpstr>
      <vt:lpstr>Modifisert rettsdogmatisk metode</vt:lpstr>
      <vt:lpstr>Rettspolitisk metode (de lege ferenda)</vt:lpstr>
      <vt:lpstr>Rettspolitikk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Juridisk metode i  forvaltningsinformatiske  arbeider</dc:title>
  <dc:creator>dag wiese schartum</dc:creator>
  <cp:lastModifiedBy>dag wiese schartum</cp:lastModifiedBy>
  <cp:revision>8</cp:revision>
  <dcterms:created xsi:type="dcterms:W3CDTF">2023-03-20T14:52:19Z</dcterms:created>
  <dcterms:modified xsi:type="dcterms:W3CDTF">2023-03-20T22:56:18Z</dcterms:modified>
</cp:coreProperties>
</file>