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BA7180-5AF4-466B-B592-ACEF6609BF0A}" v="12" dt="2023-03-12T16:22:08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57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0545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189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0475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8289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2849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8955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98338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1666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4203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8717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13.03.2023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8520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6860-64DD-E303-BA6D-8578362DB5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5400" dirty="0"/>
              <a:t>Kvantitative metoder</a:t>
            </a:r>
            <a:br>
              <a:rPr lang="nb-NO" sz="5400" dirty="0"/>
            </a:br>
            <a:r>
              <a:rPr lang="nb-NO" sz="3200" dirty="0"/>
              <a:t>Eksempler på metodebruk </a:t>
            </a:r>
            <a:r>
              <a:rPr lang="nb-NO" sz="3200"/>
              <a:t>og tematikk</a:t>
            </a:r>
            <a:endParaRPr lang="nb-NO" sz="3200" dirty="0"/>
          </a:p>
        </p:txBody>
      </p:sp>
      <p:sp>
        <p:nvSpPr>
          <p:cNvPr id="8195" name="Subtitle 2">
            <a:extLst>
              <a:ext uri="{FF2B5EF4-FFF2-40B4-BE49-F238E27FC236}">
                <a16:creationId xmlns:a16="http://schemas.microsoft.com/office/drawing/2014/main" id="{63B89A8F-EEE6-E328-7DEB-AF248498D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b-NO" altLang="nb-NO" dirty="0"/>
              <a:t>Dag Ingvar Jacobsen, kap. 12-14</a:t>
            </a:r>
          </a:p>
          <a:p>
            <a:pPr eaLnBrk="1" hangingPunct="1">
              <a:spcBef>
                <a:spcPct val="0"/>
              </a:spcBef>
            </a:pPr>
            <a:endParaRPr lang="nb-NO" alt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C0EEF-44F5-78F2-E5ED-2CFF7D721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Viktige kjennetegn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6916FA6B-A147-088C-4303-38547A086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Enheter, variabler og verdier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r>
              <a:rPr lang="nb-NO" altLang="nb-NO" dirty="0"/>
              <a:t>Gjøre begreper målbare</a:t>
            </a:r>
          </a:p>
          <a:p>
            <a:pPr marL="0" indent="0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Passer enhetene inn i forhåndsdefinerte kategorier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Informasjon behandles elektronisk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CFD5-E787-6B09-73C6-8B2113E15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Spørreskjema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7B9BF-56E8-775E-78D3-DE34A53B5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Formulere spørsmålene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Hva skal vi spørre om?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Hvordan skal vi spørre?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Hvor mange spørsmål?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Nøytrale eller be om å ta stilling?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Pilot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Utforme svaralternativer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Gjensidig utelukkende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Uttømmende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Balanserte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3544F-6382-6C28-12EA-76480115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Svaralternativer og målenivå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08EA95A-15D3-BD02-1E73-7C0CB8918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Hvordan svaralternativene er utformer avgjør hvilke statistiske teknikker som kan benyttes for å analysere svarene (</a:t>
            </a:r>
            <a:r>
              <a:rPr lang="nb-NO" altLang="nb-NO" dirty="0" err="1"/>
              <a:t>målenivå</a:t>
            </a:r>
            <a:r>
              <a:rPr lang="nb-NO" altLang="nb-NO" dirty="0"/>
              <a:t>)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Tre </a:t>
            </a:r>
            <a:r>
              <a:rPr lang="nb-NO" altLang="nb-NO" dirty="0" err="1"/>
              <a:t>målenivåer</a:t>
            </a:r>
            <a:endParaRPr lang="nb-NO" alt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dirty="0"/>
              <a:t>Kategoriske (nominal)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dirty="0"/>
              <a:t>Rangordnede (ordinal)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dirty="0"/>
              <a:t>Metriske (forholdstall)</a:t>
            </a:r>
          </a:p>
          <a:p>
            <a:pPr marL="0" indent="0" eaLnBrk="1" hangingPunct="1">
              <a:buNone/>
            </a:pPr>
            <a:endParaRPr lang="nb-NO" alt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04B09-C13E-4CEB-1187-6F912531F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Målenivåer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A48A4811-C638-3264-A8FD-5B5F3414D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000" dirty="0"/>
              <a:t>Kategoriske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Svarene ordner enhetene i gjensidig utelukkende grupper (mann eller kvinne, ung eller gammel, norsk eller utlending, lege eller lærer, osv.)</a:t>
            </a:r>
          </a:p>
          <a:p>
            <a:pPr eaLnBrk="1" hangingPunct="1"/>
            <a:r>
              <a:rPr lang="nb-NO" altLang="nb-NO" sz="2000" dirty="0"/>
              <a:t>Rangordnede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Svarene ordnes fra laveste til høyeste verdi (høy eller lav utdanning, høy eller lav inntekt, lang eller kort erfaring, osv.)</a:t>
            </a:r>
          </a:p>
          <a:p>
            <a:pPr eaLnBrk="1" hangingPunct="1"/>
            <a:r>
              <a:rPr lang="nb-NO" altLang="nb-NO" sz="2000" dirty="0"/>
              <a:t>Metriske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Den nøyaktige avstanden mellom ulike svar kan måles (184 cm. høy, 2,36 meter bred, 435 362 kroner i årsinntekt, osv.) </a:t>
            </a:r>
          </a:p>
          <a:p>
            <a:pPr eaLnBrk="1" hangingPunct="1"/>
            <a:endParaRPr lang="nb-NO" alt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142F-39C3-9012-87FB-A7239A669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Innsamlingsmetode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0C81B03C-FDF3-C4CF-4A45-0F615776D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nb-NO" altLang="nb-NO" dirty="0"/>
              <a:t>Vanlig post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Telefonintervju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Internett eller e-post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(Standardiserte, personlige intervjuer)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Svarprosent?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DDFCC-6CDF-063C-413A-2AD7D4B8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Populasjon og utvalg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3C020-DC24-987E-8198-E14C8EB1A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Hvem skal vi spørre og hvordan velger vi dem?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Populasjon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Alle de vi kunne tenkt oss å spørre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Utvalget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De som vi faktisk spør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Generalisering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De svarene vi får fra utvalget brukes til å si noe om hele populasjonen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Utvalgsstørrelse og sikkerhet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514F1-7C86-1F88-A1A1-B60A649D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Utvelgelse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2960AA64-F19D-0EDD-4A49-5E516F843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altLang="nb-NO" dirty="0"/>
              <a:t>Sikre utvalgets representativitet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De svarene vi får i utvalget kan gjelde for hele populasjonen</a:t>
            </a:r>
          </a:p>
          <a:p>
            <a:pPr marL="457200" lvl="1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Trenger en populasjonsliste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Samlet oversikt over alle de som er relevante å spørre</a:t>
            </a:r>
          </a:p>
          <a:p>
            <a:pPr marL="457200" lvl="1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Utvelgelse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Trekker ut de vi faktisk spør fra populasjonslisten</a:t>
            </a:r>
          </a:p>
          <a:p>
            <a:pPr marL="457200" lvl="1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Frafall – hvem svarer ikke?</a:t>
            </a:r>
          </a:p>
          <a:p>
            <a:pPr eaLnBrk="1" hangingPunct="1"/>
            <a:endParaRPr lang="nb-NO" altLang="nb-N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31CB-F95B-62A9-CC87-CB2D5DEDE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Utvelgelsesmetoder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7658E-A0D5-9EAB-E4F5-DE59410DA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Sannsynlighetsutvelgelse = alle på listen har like stor sjanse til å bli trukket ut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Enkel tilfeldig 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Systematisk tilfeldig 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Stratifisert utvelgelse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Ikke-sannsynlighetsutvelgelse = alle på listen har ikke like stor sjanse til å bli trukket ut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Selvutvelgelse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Makelighetsutvelgelse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Skjønnsmessig utvelgelse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C2148-2CA5-6CC2-C76C-E1822B0E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Univariat analyse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2463-E3F2-0400-DA0D-AA4D395BD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Hvordan fordeler enhetene seg på svaralternativene (verdiene) til ett spørsmål (variabel)?</a:t>
            </a:r>
          </a:p>
          <a:p>
            <a:pPr marL="182880" indent="0" eaLnBrk="1" fontAlgn="auto" hangingPunct="1">
              <a:spcAft>
                <a:spcPts val="0"/>
              </a:spcAft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Sentralitet – den mest typiske verdien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Kategoriske – modalprosent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Rangordnede – median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Metriske – gjennomsnitt 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Spredning – variasjonen i svarene som gis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Kategoriske – variasjonsbredde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Rangordnede – kvartildifferansen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Metriske – standardavviket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9BB1-87F2-FDAB-517A-63BD9E19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Bivariat analyse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1280877D-3C75-BE80-1684-DE1C8889D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Hvor sterk er sammenhengen mellom svarene (verdiene) som gis på to spørsmål (variabler)?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/>
              <a:t>Eksempler på statistiske mål: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Kategoriske – prosentdifferanse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Rangordnede – gamma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Metriske – Pearsons 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DC51-CD78-1972-79AB-89FF8198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Multivariat analyse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F4424-AE3A-62FD-102A-2DBD727C8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Sammenheng mellom flere enn to variabler</a:t>
            </a:r>
          </a:p>
          <a:p>
            <a:pPr marL="182880" indent="0" eaLnBrk="1" fontAlgn="auto" hangingPunct="1">
              <a:spcAft>
                <a:spcPts val="0"/>
              </a:spcAft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Eksempel: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Variabler: Informasjonssikkerhet og kommunestørrelse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Sammenheng: Små kommuner har klart bedre informasjonssikkerhet enn store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Konklusjon: kommunestørrelse har stor betydning for graden av informasjonssikkerhet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Problem: Vil denne konklusjonen holde når vi inkluderer variabelen kommuneøkonomi i analysen?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Når analysen er gjort, har vi kontrollert for (tatt hensyn til) variabelen kommuneøkonomi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DC51-CD78-1972-79AB-89FF8198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Korrelasjon eller kausalitet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F4424-AE3A-62FD-102A-2DBD727C8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Korrelasjon (samvariasjon): kommunestørrelse og informasjonssikkerhet henger sammen på en bestemt måte (små kommuner, god sikkerhet; store kommuner, dårligere sikkerhet)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Betyr det at kommunestørrelse forklarer graden av informasjonssikkerhet (kausalitet)?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Eller er kausaliteten tilsynelatende – det er en annen variabel (kommuneøkonomi) som forklarer forskjellen mellom store og små kommuner?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Korrelasjon kan observeres og måles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Kausalitet må begrunnes (forklares ved hjelp av teori) </a:t>
            </a:r>
          </a:p>
        </p:txBody>
      </p:sp>
    </p:spTree>
    <p:extLst>
      <p:ext uri="{BB962C8B-B14F-4D97-AF65-F5344CB8AC3E}">
        <p14:creationId xmlns:p14="http://schemas.microsoft.com/office/powerpoint/2010/main" val="1935270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1439E-A8F2-03E9-D770-22E074A6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/>
              <a:t>Vær oppmerksom på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4D90B1E3-243A-B170-60E0-C2CEE57C5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dirty="0"/>
              <a:t>Tall oppdages ikke – de lages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Hvem teller og hvorfor?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Hva telles og hvordan?</a:t>
            </a:r>
          </a:p>
          <a:p>
            <a:pPr marL="914400" lvl="2" indent="0">
              <a:buNone/>
            </a:pPr>
            <a:endParaRPr lang="nb-NO" altLang="nb-NO" dirty="0"/>
          </a:p>
          <a:p>
            <a:pPr eaLnBrk="1" hangingPunct="1"/>
            <a:r>
              <a:rPr lang="nb-NO" altLang="nb-NO" sz="2400" dirty="0"/>
              <a:t>Hva telles og hva telles ikke?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Definisjoner – avgjør hva som telles og hva som ikke telles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Brede definisjoner – store tall; smale definisjoner – små tall </a:t>
            </a:r>
          </a:p>
          <a:p>
            <a:pPr marL="914400" lvl="2" indent="0">
              <a:buNone/>
            </a:pPr>
            <a:endParaRPr lang="nb-NO" altLang="nb-NO" dirty="0"/>
          </a:p>
          <a:p>
            <a:pPr eaLnBrk="1" hangingPunct="1"/>
            <a:r>
              <a:rPr lang="nb-NO" altLang="nb-NO" sz="2400" dirty="0"/>
              <a:t>Jo verre ting er, desto sjeldnere forekommer de</a:t>
            </a:r>
          </a:p>
          <a:p>
            <a:pPr marL="0" indent="0" eaLnBrk="1" hangingPunct="1">
              <a:buNone/>
            </a:pPr>
            <a:endParaRPr lang="nb-NO" altLang="nb-NO" sz="2400" dirty="0"/>
          </a:p>
          <a:p>
            <a:pPr eaLnBrk="1" hangingPunct="1"/>
            <a:r>
              <a:rPr lang="nb-NO" altLang="nb-NO" sz="2400" dirty="0"/>
              <a:t>Tall sier ingenting om kausalitet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37638-A949-01FD-E33B-498B12084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/>
              <a:t>Poenget med metodekunnskap </a:t>
            </a:r>
            <a:endParaRPr lang="nb-NO" dirty="0"/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5CDC24FF-2810-749E-8D10-67B3FA7B3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nb-NO"/>
              <a:t>”All statistics are the products of people’s choices. If they’d made different choices, the figures would be different. This is inevitable; we can’t get around it. But with enough information, we should be able to evaluate those choices, to decide whether they seem to have been wise or whether they are obviously flawed” </a:t>
            </a:r>
            <a:r>
              <a:rPr lang="nb-NO" altLang="nb-NO"/>
              <a:t>(Best 2008: 106).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DC1C1F8D-1E5C-6A47-23E6-1D2D965EE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Eksempeloppgave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64005EE1-05F3-724A-EC79-574FD1AAF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800" dirty="0"/>
              <a:t>Bruk av elektroniske billettsystemer i kollektivtransport (buss)</a:t>
            </a:r>
          </a:p>
          <a:p>
            <a:pPr eaLnBrk="1" hangingPunct="1"/>
            <a:endParaRPr lang="nb-NO" altLang="nb-NO" sz="2800" dirty="0"/>
          </a:p>
          <a:p>
            <a:pPr eaLnBrk="1" hangingPunct="1"/>
            <a:r>
              <a:rPr lang="nb-NO" altLang="nb-NO" sz="2800" dirty="0"/>
              <a:t>Fokus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nb-NO" altLang="nb-NO" dirty="0"/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personvernutfordringer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etterlevelse av sentrale bestemmelser i personopplysningsloven med forskrift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6448044B-7737-4385-8A35-A89540C83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Problemstillinger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8E851D2-46CD-5B35-30BD-18FAE5F1D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nb-NO" altLang="nb-NO" sz="2200" dirty="0"/>
              <a:t>Todelt problemstilling</a:t>
            </a:r>
          </a:p>
          <a:p>
            <a:pPr eaLnBrk="1" hangingPunct="1">
              <a:lnSpc>
                <a:spcPct val="80000"/>
              </a:lnSpc>
            </a:pPr>
            <a:endParaRPr lang="nb-NO" altLang="nb-NO" sz="2200" dirty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nb-NO" altLang="nb-NO" sz="2200" dirty="0"/>
              <a:t>Rettslige krav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nb-NO" altLang="nb-NO" sz="2200" dirty="0"/>
          </a:p>
          <a:p>
            <a:pPr marL="914400" lvl="1" indent="-514350" eaLnBrk="1" hangingPunct="1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nb-NO" altLang="nb-NO" sz="2000" dirty="0"/>
              <a:t>Hva brukes som behandlingsgrunnlag for behandlingen av den registrertes reiseopplysninger?</a:t>
            </a:r>
          </a:p>
          <a:p>
            <a:pPr marL="914400" lvl="1" indent="-514350" eaLnBrk="1" hangingPunct="1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nb-NO" altLang="nb-NO" sz="2000" dirty="0"/>
              <a:t>Hvilke rettslige krav stilles til det behandlingsgrunnlaget som selskapene anvender (samtykke)?</a:t>
            </a:r>
          </a:p>
          <a:p>
            <a:pPr marL="914400" lvl="1" indent="-514350" eaLnBrk="1" hangingPunct="1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endParaRPr lang="nb-NO" altLang="nb-NO" sz="2000" dirty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nb-NO" altLang="nb-NO" sz="2200" dirty="0"/>
              <a:t>Praksis i bransjen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nb-NO" altLang="nb-NO" sz="2200" dirty="0"/>
          </a:p>
          <a:p>
            <a:pPr marL="914400" lvl="1" indent="-514350" eaLnBrk="1" hangingPunct="1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nb-NO" altLang="nb-NO" sz="2000" dirty="0"/>
              <a:t>Hvordan praktiseres de rettslige kravene som stilles til behandlingsgrunnlag/samtykke (spesielt mht. informasjon til den registrerte)?</a:t>
            </a:r>
          </a:p>
          <a:p>
            <a:pPr marL="914400" lvl="1" indent="-514350" eaLnBrk="1" hangingPunct="1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nb-NO" altLang="nb-NO" sz="2000" dirty="0"/>
              <a:t>I hvilken grad er praksis i tråd med de rettslige kravene som stilles?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6C1CB10-D391-017B-97CC-4C05F9502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Empirivalg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80FA0F7C-7A5A-315F-09B4-77E25520D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nb-NO" altLang="nb-NO" sz="2400" dirty="0"/>
              <a:t>Besvarelse av problemstillingene innebærer nærstudier av elektroniske billettsystemer</a:t>
            </a:r>
          </a:p>
          <a:p>
            <a:pPr eaLnBrk="1" hangingPunct="1">
              <a:lnSpc>
                <a:spcPct val="80000"/>
              </a:lnSpc>
            </a:pPr>
            <a:endParaRPr lang="nb-NO" altLang="nb-NO" sz="24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2400" dirty="0"/>
              <a:t>Mange elektroniske billettsystemer i Norge – må gjøre et begrunnet utvalg </a:t>
            </a:r>
          </a:p>
          <a:p>
            <a:pPr eaLnBrk="1" hangingPunct="1">
              <a:lnSpc>
                <a:spcPct val="80000"/>
              </a:lnSpc>
            </a:pPr>
            <a:endParaRPr lang="nb-NO" altLang="nb-NO" sz="24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2400" dirty="0"/>
              <a:t>Utvalget består av to elektroniske billettsystemer</a:t>
            </a:r>
          </a:p>
          <a:p>
            <a:pPr eaLnBrk="1" hangingPunct="1">
              <a:lnSpc>
                <a:spcPct val="80000"/>
              </a:lnSpc>
            </a:pPr>
            <a:endParaRPr lang="nb-NO" altLang="nb-NO" sz="24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2400" dirty="0"/>
              <a:t>Utvalgskriterier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det ene brukes av svært mange mennesker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det andre har vært i bruk over lang tid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det ene brukes i urbane områder, det andre brukes i rurale strøk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D112471-29C2-0DD9-136D-3A144C129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Intervjuer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8169E5CB-E81D-986F-6DDD-5523055F5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Ble anvendt i studien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/>
              <a:t>Begrunnelse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nb-NO" altLang="nb-NO" dirty="0"/>
              <a:t> 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400" dirty="0"/>
              <a:t>gir detaljert kunnskap om sentrale aktørers tenkning omkring valg av behandlingsgrunnlag og praktisering av de rettslige kravene som stilles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C91D7637-798E-1312-8B6A-1FED37BBC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Intervjuobjekter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B5A8B08C-4363-FC9E-CC4B-A6CC4E9B8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nb-NO" altLang="nb-NO" sz="1400" b="1" dirty="0"/>
              <a:t>Hvor mange ble intervjuet?</a:t>
            </a:r>
            <a:endParaRPr lang="nb-NO" altLang="nb-NO" sz="1400" dirty="0"/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seks personer</a:t>
            </a:r>
          </a:p>
          <a:p>
            <a:pPr eaLnBrk="1" hangingPunct="1">
              <a:lnSpc>
                <a:spcPct val="80000"/>
              </a:lnSpc>
            </a:pPr>
            <a:endParaRPr lang="nb-NO" altLang="nb-NO" sz="14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1400" b="1" dirty="0"/>
              <a:t>Hvem ble intervjuet?</a:t>
            </a:r>
            <a:endParaRPr lang="nb-NO" altLang="nb-NO" sz="1400" dirty="0"/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representanter for eierne (for eksempel Ruter)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representanter for Datatilsynet</a:t>
            </a:r>
          </a:p>
          <a:p>
            <a:pPr eaLnBrk="1" hangingPunct="1">
              <a:lnSpc>
                <a:spcPct val="80000"/>
              </a:lnSpc>
            </a:pPr>
            <a:endParaRPr lang="nb-NO" altLang="nb-NO" sz="14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1400" b="1" dirty="0"/>
              <a:t>Hvorfor ble de intervjuet?</a:t>
            </a:r>
            <a:endParaRPr lang="nb-NO" altLang="nb-NO" sz="1400" dirty="0"/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hos eierne – de som har jobbet mest med de rettslige spørsmålene eller de som vet mest om de tekniske løsningene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hos Datatilsynet – de som har jobbet mest med problemstillinger knyttet til elektroniske billettsystemer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nb-NO" altLang="nb-NO" sz="14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1400" b="1" dirty="0"/>
              <a:t>Hvordan ble de intervjuet?</a:t>
            </a:r>
            <a:endParaRPr lang="nb-NO" altLang="nb-NO" sz="1400" dirty="0"/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ansikt-til-ansikt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relativt detaljert intervjuguide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opptak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400" dirty="0"/>
              <a:t>oppfølging på epost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A551B2A6-1F59-1799-5F6F-BEFF693D6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Dokumenter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A9D8550C-BFB8-F8EF-699E-37965F59E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nb-NO" altLang="nb-NO" sz="2700" dirty="0"/>
              <a:t>Hvilke dokumenter ble innsamlet og analysert?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generell (og offentlig tilgjengelig) informasjon om billettsystemene (publikumsinformasjon)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mal for databehandleravtale med leverandører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utskrifter over hvilke personopplysninger som lagres ved bruk av elektronisk reisekort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bransjenormen med underlagsdokumenter (bransjens egne retningslinjer for behandling av personopplysninger)</a:t>
            </a:r>
          </a:p>
          <a:p>
            <a:pPr eaLnBrk="1" hangingPunct="1">
              <a:lnSpc>
                <a:spcPct val="80000"/>
              </a:lnSpc>
            </a:pPr>
            <a:endParaRPr lang="nb-NO" altLang="nb-NO" sz="27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2700" dirty="0"/>
              <a:t>Hvordan ble dokumentene innsamlet?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fra Internettet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fra personene som ble intervjuet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D489C2FE-8BBB-0BFE-4D91-BC3785EC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Observasjon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47909219-6C5F-351B-7747-9E8DAA8E6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nb-NO" altLang="nb-NO" sz="3000" dirty="0"/>
              <a:t>Ble anvendt i studien</a:t>
            </a:r>
          </a:p>
          <a:p>
            <a:pPr eaLnBrk="1" hangingPunct="1">
              <a:lnSpc>
                <a:spcPct val="80000"/>
              </a:lnSpc>
            </a:pPr>
            <a:endParaRPr lang="nb-NO" altLang="nb-NO" sz="30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3000" dirty="0"/>
              <a:t>Hvordan?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kandidaten registrerte seg som bruker av elektroniske reisekort hos eierne</a:t>
            </a:r>
          </a:p>
          <a:p>
            <a:pPr eaLnBrk="1" hangingPunct="1">
              <a:lnSpc>
                <a:spcPct val="80000"/>
              </a:lnSpc>
            </a:pPr>
            <a:endParaRPr lang="nb-NO" altLang="nb-NO" sz="30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3000" dirty="0"/>
              <a:t>Begrunnelse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1800" dirty="0"/>
              <a:t>studere hvordan prosessen fungerer i praksis, spesielt hvilken informasjon som ble gitt mht. behandlingsgrunnlag, den behandlingsansvarlige, hvilke opplysninger som registreres, rettigheter, osv.</a:t>
            </a:r>
          </a:p>
          <a:p>
            <a:pPr eaLnBrk="1" hangingPunct="1">
              <a:lnSpc>
                <a:spcPct val="80000"/>
              </a:lnSpc>
            </a:pPr>
            <a:endParaRPr lang="nb-NO" altLang="nb-NO" sz="3000" dirty="0"/>
          </a:p>
          <a:p>
            <a:pPr eaLnBrk="1" hangingPunct="1">
              <a:lnSpc>
                <a:spcPct val="80000"/>
              </a:lnSpc>
            </a:pPr>
            <a:endParaRPr lang="nb-NO" altLang="nb-NO" sz="3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55C88C43-A9D5-3FE5-C1EF-34D9BA2A1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Andre metoder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593930A1-213E-0576-8E30-7E01E4404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altLang="nb-NO" sz="2700" dirty="0"/>
              <a:t>Juridisk metode ble anvendt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2000" dirty="0"/>
              <a:t>lov- og forskriftstekst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2000" dirty="0"/>
              <a:t>forarbeidene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2000" dirty="0"/>
              <a:t>saker i Personvernnemnda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2000" dirty="0"/>
              <a:t>Datatilsynets forvaltningspraksis (tilsynssaker)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2000" dirty="0"/>
              <a:t>juridisk litteratur</a:t>
            </a:r>
          </a:p>
          <a:p>
            <a:pPr eaLnBrk="1" hangingPunct="1">
              <a:lnSpc>
                <a:spcPct val="80000"/>
              </a:lnSpc>
            </a:pPr>
            <a:endParaRPr lang="nb-NO" altLang="nb-NO" sz="2700" dirty="0"/>
          </a:p>
          <a:p>
            <a:pPr eaLnBrk="1" hangingPunct="1">
              <a:lnSpc>
                <a:spcPct val="80000"/>
              </a:lnSpc>
            </a:pPr>
            <a:r>
              <a:rPr lang="nb-NO" altLang="nb-NO" sz="2700" dirty="0"/>
              <a:t>Begrunnelse</a:t>
            </a:r>
          </a:p>
          <a:p>
            <a:pPr lvl="1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nb-NO" altLang="nb-NO" sz="2000" dirty="0"/>
              <a:t>kartlegge behandlingsgrunnlag og hvilke rettslige krav som stilles</a:t>
            </a:r>
          </a:p>
          <a:p>
            <a:pPr eaLnBrk="1" hangingPunct="1">
              <a:lnSpc>
                <a:spcPct val="80000"/>
              </a:lnSpc>
            </a:pPr>
            <a:endParaRPr lang="nb-NO" altLang="nb-NO" sz="2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>
            <a:extLst>
              <a:ext uri="{FF2B5EF4-FFF2-40B4-BE49-F238E27FC236}">
                <a16:creationId xmlns:a16="http://schemas.microsoft.com/office/drawing/2014/main" id="{DB9F0FAD-AAF9-D66D-EF46-EB27E37A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Masteroppgaver 1</a:t>
            </a:r>
          </a:p>
        </p:txBody>
      </p:sp>
      <p:sp>
        <p:nvSpPr>
          <p:cNvPr id="4099" name="Plassholder for innhold 2">
            <a:extLst>
              <a:ext uri="{FF2B5EF4-FFF2-40B4-BE49-F238E27FC236}">
                <a16:creationId xmlns:a16="http://schemas.microsoft.com/office/drawing/2014/main" id="{010D59AE-4663-454A-CAAF-81B0B0A5D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dirty="0"/>
              <a:t>Kartlegging og etterlevelse av regler om informasjonssikkerhet</a:t>
            </a:r>
          </a:p>
          <a:p>
            <a:pPr eaLnBrk="1" hangingPunct="1"/>
            <a:endParaRPr lang="nb-NO" altLang="nb-NO" sz="2400" dirty="0"/>
          </a:p>
          <a:p>
            <a:pPr eaLnBrk="1" hangingPunct="1"/>
            <a:r>
              <a:rPr lang="nb-NO" altLang="nb-NO" sz="2400" dirty="0"/>
              <a:t>Problemstillinger</a:t>
            </a:r>
            <a:endParaRPr lang="nb-NO" altLang="nb-NO" sz="2800" dirty="0"/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1600" dirty="0"/>
              <a:t>regulerer regelverket bruk av styringssystemer, standarder og samordning av styringssystemer?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1600" dirty="0"/>
              <a:t>om etablering av styringssystem er vesentlig for etterlevelse av regelverkets krav til informasjonssikkerhet?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1600" dirty="0"/>
              <a:t>om bruk av standarder (ISO 27001) er vesentlig for etterlevelse av regelverkets krav til informasjonssikkerhet?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1600" dirty="0"/>
              <a:t>om samordning av styringssystemer (for sikkerhet, HMS, økonomistyring) er vesentlig for etterlevelse av regelverkets krav til informasjonssikkerhet?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>
            <a:extLst>
              <a:ext uri="{FF2B5EF4-FFF2-40B4-BE49-F238E27FC236}">
                <a16:creationId xmlns:a16="http://schemas.microsoft.com/office/drawing/2014/main" id="{4E5DE43B-6AA9-2B4C-3898-CBF1BDCBD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Masteroppgaver 2</a:t>
            </a:r>
          </a:p>
        </p:txBody>
      </p:sp>
      <p:sp>
        <p:nvSpPr>
          <p:cNvPr id="5123" name="Plassholder for innhold 2">
            <a:extLst>
              <a:ext uri="{FF2B5EF4-FFF2-40B4-BE49-F238E27FC236}">
                <a16:creationId xmlns:a16="http://schemas.microsoft.com/office/drawing/2014/main" id="{2AF865FB-A382-226B-F1E4-0A4E8DBCB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800" dirty="0" err="1"/>
              <a:t>StudentWeb</a:t>
            </a:r>
            <a:r>
              <a:rPr lang="nb-NO" altLang="nb-NO" sz="2800" dirty="0"/>
              <a:t> som rettslig informasjonssystem (</a:t>
            </a:r>
            <a:r>
              <a:rPr lang="nb-NO" altLang="nb-NO" sz="2800" dirty="0" err="1"/>
              <a:t>univl</a:t>
            </a:r>
            <a:r>
              <a:rPr lang="nb-NO" altLang="nb-NO" sz="2800" dirty="0"/>
              <a:t>. § 4-2 om utdanningsplan)</a:t>
            </a:r>
          </a:p>
          <a:p>
            <a:pPr eaLnBrk="1" hangingPunct="1"/>
            <a:endParaRPr lang="nb-NO" altLang="nb-NO" sz="2800" dirty="0"/>
          </a:p>
          <a:p>
            <a:pPr eaLnBrk="1" hangingPunct="1"/>
            <a:r>
              <a:rPr lang="nb-NO" altLang="nb-NO" sz="2800" dirty="0"/>
              <a:t>Problemstillinger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hvordan skal informasjonsplikten i </a:t>
            </a:r>
            <a:r>
              <a:rPr lang="nb-NO" altLang="nb-NO" sz="2000" dirty="0" err="1"/>
              <a:t>univl</a:t>
            </a:r>
            <a:r>
              <a:rPr lang="nb-NO" altLang="nb-NO" sz="2000" dirty="0"/>
              <a:t>. § 4-2 forstås?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hvilket innhold har UH-institusjonenes utdanningsplaner fått?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hvilke krav stilles til utforming av nettjenester som </a:t>
            </a:r>
            <a:r>
              <a:rPr lang="nb-NO" altLang="nb-NO" sz="2000" dirty="0" err="1"/>
              <a:t>StudentWeb</a:t>
            </a:r>
            <a:r>
              <a:rPr lang="nb-NO" altLang="nb-NO" sz="2000" dirty="0"/>
              <a:t>?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hvordan bidrar </a:t>
            </a:r>
            <a:r>
              <a:rPr lang="nb-NO" altLang="nb-NO" sz="2000" dirty="0" err="1"/>
              <a:t>StudentWeb</a:t>
            </a:r>
            <a:r>
              <a:rPr lang="nb-NO" altLang="nb-NO" sz="2000" dirty="0"/>
              <a:t> til ivaretakelse av kravene i </a:t>
            </a:r>
            <a:r>
              <a:rPr lang="nb-NO" altLang="nb-NO" sz="2000" dirty="0" err="1"/>
              <a:t>univl</a:t>
            </a:r>
            <a:r>
              <a:rPr lang="nb-NO" altLang="nb-NO" sz="2000" dirty="0"/>
              <a:t>. § 4-2?</a:t>
            </a:r>
          </a:p>
          <a:p>
            <a:endParaRPr lang="nb-NO" altLang="nb-NO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>
            <a:extLst>
              <a:ext uri="{FF2B5EF4-FFF2-40B4-BE49-F238E27FC236}">
                <a16:creationId xmlns:a16="http://schemas.microsoft.com/office/drawing/2014/main" id="{933353B0-C654-941A-7428-3D1BFEC5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Masteroppgaver 3</a:t>
            </a:r>
          </a:p>
        </p:txBody>
      </p:sp>
      <p:sp>
        <p:nvSpPr>
          <p:cNvPr id="6147" name="Plassholder for innhold 2">
            <a:extLst>
              <a:ext uri="{FF2B5EF4-FFF2-40B4-BE49-F238E27FC236}">
                <a16:creationId xmlns:a16="http://schemas.microsoft.com/office/drawing/2014/main" id="{998793E9-119B-4F4E-1475-1E95BE859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800" dirty="0"/>
              <a:t>Fordeler og ulemper med pseudonyme helseregistre</a:t>
            </a:r>
          </a:p>
          <a:p>
            <a:endParaRPr lang="nb-NO" altLang="nb-NO" sz="2800" dirty="0"/>
          </a:p>
          <a:p>
            <a:r>
              <a:rPr lang="nb-NO" altLang="nb-NO" sz="2800" dirty="0"/>
              <a:t>Problemstillinger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dirty="0"/>
              <a:t>hva er et pseudonymt helseregister?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dirty="0"/>
              <a:t>hvilke fordeler og ulemper har bruk av pseudonyme helseregistre?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sz="2000" dirty="0"/>
              <a:t>hva innebærer det å </a:t>
            </a:r>
            <a:r>
              <a:rPr lang="nb-NO" altLang="nb-NO" sz="2000" dirty="0" err="1"/>
              <a:t>pseudonymisere</a:t>
            </a:r>
            <a:r>
              <a:rPr lang="nb-NO" altLang="nb-NO" sz="2000" dirty="0"/>
              <a:t> personopplysninger hos en uavhengig tredjepart?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1">
            <a:extLst>
              <a:ext uri="{FF2B5EF4-FFF2-40B4-BE49-F238E27FC236}">
                <a16:creationId xmlns:a16="http://schemas.microsoft.com/office/drawing/2014/main" id="{89DC9FE5-2BE6-278D-6E1D-629863EAB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Andre eksempler på tematikk</a:t>
            </a:r>
          </a:p>
        </p:txBody>
      </p:sp>
      <p:sp>
        <p:nvSpPr>
          <p:cNvPr id="7171" name="Plassholder for innhold 2">
            <a:extLst>
              <a:ext uri="{FF2B5EF4-FFF2-40B4-BE49-F238E27FC236}">
                <a16:creationId xmlns:a16="http://schemas.microsoft.com/office/drawing/2014/main" id="{B44430DB-05D2-612D-1733-E2A6BE799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/>
              <a:t>Gjenbruk og deling av programvare i offentlig sektor</a:t>
            </a:r>
          </a:p>
          <a:p>
            <a:pPr eaLnBrk="1" hangingPunct="1"/>
            <a:endParaRPr lang="nb-NO" altLang="nb-NO" sz="2400"/>
          </a:p>
          <a:p>
            <a:pPr eaLnBrk="1" hangingPunct="1"/>
            <a:r>
              <a:rPr lang="nb-NO" altLang="nb-NO" sz="2400"/>
              <a:t>Digitale skiller og ikke-vestlige innvandrere</a:t>
            </a:r>
          </a:p>
          <a:p>
            <a:pPr eaLnBrk="1" hangingPunct="1"/>
            <a:endParaRPr lang="nb-NO" altLang="nb-NO" sz="2400"/>
          </a:p>
          <a:p>
            <a:pPr eaLnBrk="1" hangingPunct="1"/>
            <a:r>
              <a:rPr lang="nb-NO" altLang="nb-NO" sz="2400"/>
              <a:t>Rettssikkerhet og personvern i elektronisk forvaltning</a:t>
            </a:r>
          </a:p>
          <a:p>
            <a:pPr eaLnBrk="1" hangingPunct="1"/>
            <a:endParaRPr lang="nb-NO" altLang="nb-NO" sz="2400"/>
          </a:p>
          <a:p>
            <a:pPr eaLnBrk="1" hangingPunct="1"/>
            <a:r>
              <a:rPr lang="nb-NO" altLang="nb-NO" sz="2400"/>
              <a:t>Organisering av systemutviklingsarbeid hos NAV</a:t>
            </a:r>
          </a:p>
          <a:p>
            <a:endParaRPr lang="nb-NO" altLang="nb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290</TotalTime>
  <Words>1259</Words>
  <Application>Microsoft Office PowerPoint</Application>
  <PresentationFormat>On-screen Show (4:3)</PresentationFormat>
  <Paragraphs>238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Wingdings</vt:lpstr>
      <vt:lpstr>Office-tema</vt:lpstr>
      <vt:lpstr>Kvantitative metoder Eksempler på metodebruk og tematikk</vt:lpstr>
      <vt:lpstr>Viktige kjennetegn</vt:lpstr>
      <vt:lpstr>Spørreskjema</vt:lpstr>
      <vt:lpstr>Svaralternativer og målenivå</vt:lpstr>
      <vt:lpstr>Målenivåer</vt:lpstr>
      <vt:lpstr>Innsamlingsmetode</vt:lpstr>
      <vt:lpstr>Populasjon og utvalg</vt:lpstr>
      <vt:lpstr>Utvelgelse</vt:lpstr>
      <vt:lpstr>Utvelgelsesmetoder</vt:lpstr>
      <vt:lpstr>Univariat analyse</vt:lpstr>
      <vt:lpstr>Bivariat analyse</vt:lpstr>
      <vt:lpstr>Multivariat analyse</vt:lpstr>
      <vt:lpstr>Korrelasjon eller kausalitet</vt:lpstr>
      <vt:lpstr>Vær oppmerksom på</vt:lpstr>
      <vt:lpstr>Poenget med metodekunnskap </vt:lpstr>
      <vt:lpstr>Eksempeloppgave</vt:lpstr>
      <vt:lpstr>Problemstillinger</vt:lpstr>
      <vt:lpstr>Empirivalg</vt:lpstr>
      <vt:lpstr>Intervjuer</vt:lpstr>
      <vt:lpstr>Intervjuobjekter</vt:lpstr>
      <vt:lpstr>Dokumenter</vt:lpstr>
      <vt:lpstr>Observasjon</vt:lpstr>
      <vt:lpstr>Andre metoder</vt:lpstr>
      <vt:lpstr>Masteroppgaver 1</vt:lpstr>
      <vt:lpstr>Masteroppgaver 2</vt:lpstr>
      <vt:lpstr>Masteroppgaver 3</vt:lpstr>
      <vt:lpstr>Andre eksempler på tematikk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Kvantitative metoder</dc:title>
  <dc:creator>tommytr</dc:creator>
  <cp:lastModifiedBy>Karianne Stang</cp:lastModifiedBy>
  <cp:revision>19</cp:revision>
  <dcterms:created xsi:type="dcterms:W3CDTF">2010-02-17T15:38:18Z</dcterms:created>
  <dcterms:modified xsi:type="dcterms:W3CDTF">2023-03-13T15:04:01Z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12811f-b717-4099-a412-3cacd3519ab9_Enabled">
    <vt:lpwstr>true</vt:lpwstr>
  </property>
  <property fmtid="{D5CDD505-2E9C-101B-9397-08002B2CF9AE}" pid="3" name="MSIP_Label_4012811f-b717-4099-a412-3cacd3519ab9_SetDate">
    <vt:lpwstr>2023-03-12T15:13:59Z</vt:lpwstr>
  </property>
  <property fmtid="{D5CDD505-2E9C-101B-9397-08002B2CF9AE}" pid="4" name="MSIP_Label_4012811f-b717-4099-a412-3cacd3519ab9_Method">
    <vt:lpwstr>Privileged</vt:lpwstr>
  </property>
  <property fmtid="{D5CDD505-2E9C-101B-9397-08002B2CF9AE}" pid="5" name="MSIP_Label_4012811f-b717-4099-a412-3cacd3519ab9_Name">
    <vt:lpwstr>Åpen</vt:lpwstr>
  </property>
  <property fmtid="{D5CDD505-2E9C-101B-9397-08002B2CF9AE}" pid="6" name="MSIP_Label_4012811f-b717-4099-a412-3cacd3519ab9_SiteId">
    <vt:lpwstr>1ec46890-73f8-4a2a-9b2c-9a6611f1c922</vt:lpwstr>
  </property>
  <property fmtid="{D5CDD505-2E9C-101B-9397-08002B2CF9AE}" pid="7" name="MSIP_Label_4012811f-b717-4099-a412-3cacd3519ab9_ActionId">
    <vt:lpwstr>e0b29d91-95b0-427a-98a3-23c3beced094</vt:lpwstr>
  </property>
  <property fmtid="{D5CDD505-2E9C-101B-9397-08002B2CF9AE}" pid="8" name="MSIP_Label_4012811f-b717-4099-a412-3cacd3519ab9_ContentBits">
    <vt:lpwstr>0</vt:lpwstr>
  </property>
</Properties>
</file>