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67" r:id="rId3"/>
    <p:sldId id="257" r:id="rId4"/>
    <p:sldId id="265" r:id="rId5"/>
    <p:sldId id="258" r:id="rId6"/>
    <p:sldId id="268" r:id="rId7"/>
    <p:sldId id="262" r:id="rId8"/>
    <p:sldId id="263" r:id="rId9"/>
    <p:sldId id="264" r:id="rId10"/>
    <p:sldId id="259" r:id="rId11"/>
    <p:sldId id="273" r:id="rId12"/>
    <p:sldId id="270" r:id="rId13"/>
    <p:sldId id="269" r:id="rId14"/>
    <p:sldId id="272" r:id="rId15"/>
    <p:sldId id="271" r:id="rId16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0" y="2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3CABFF0-F2B1-4317-BC0E-4214C791A0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529EA6-9FEA-4A47-AAE3-5A6BC1E33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0DDF1-6572-4702-9A57-5B4CBDCC80EA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7E28292-3370-4D9A-A66B-8507699438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FC54EDD-4259-422C-A1CE-6C708B81D2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DEFD7-A183-4D51-8395-2A7BABDC2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49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6E8AD-F451-4D13-9FF7-C83B36D95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75E02-46CE-4681-97FC-6342E18C2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6A0E05-7B96-4737-95C2-B8F808B5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25AD1D-09C4-4E2E-9D3C-681FE476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4824C0-E266-4729-9F67-2A247BF5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28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B306B-8EF3-416B-A191-B56AD81A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3405E-0E1F-4BC4-8542-C9BD651F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E7C2D-E665-4DFC-BB55-804CAC5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DA139-8328-4336-A895-8B5AC03A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797DF7-3789-4796-AE94-C0A49D0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FCA8A-C4C3-4132-B9D0-69DF8DD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5307AC-9DC2-4D01-8000-54F27B08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E5A9E6-ED22-4741-B89B-8E75AE20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F34CE7-9A7F-4E07-ADF8-737089CB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1BDE6E-8A3B-4124-895D-E697958D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00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1E5DE-63AF-4E8F-A358-AEA976C3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70B414-C316-4760-A84C-05BB00B4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96B571-054D-4E4B-92CD-0D88C4BD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12A83C-73B7-4CB4-A656-5D7B2DBF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A9A8AB-2296-4354-9FD6-73FA2531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AD0A41-0430-483E-ADB9-C79CAD21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9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116CA-2B40-4CCE-BBAB-85740112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2707E0-BEC6-446C-983F-3BA02AF0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157D78-1635-416B-BA3B-54132B0E6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FED6D-7666-4BB2-8064-E5C87A42D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AA8534-A25A-4F8C-AAD9-90C66B71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085BB86-B068-47E4-B8A4-9856C171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71F923-7343-43DC-A91B-9E282A1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5761EA6-1A21-4F7D-90B4-EBBC99F6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63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78F98-0C72-46D1-9CE2-353F2D47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C27D5F-929D-4665-89C0-7172D811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81499-AD0B-46D4-9F0A-24A08CC9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53FFA5-C176-40A5-A141-33B42193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56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12BAA2-746F-42DA-919F-1E406276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CB1D5F8-673C-4677-A52E-54635EFF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55000F-B984-48FD-BAD2-40E77DC4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B4784-C5E0-4A3F-B238-85CD651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39966-CE91-4FFF-92A6-E1A6DEEBD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8BFE75-BD7A-46B9-B9EC-80FFB5427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091A21-758D-4D61-A218-F4BE91C4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FB38D-2298-4C9D-BAAD-09BF439D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27F0B6-B833-42B6-97A0-D25CBADB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5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309F0-750E-466A-9689-BBB8C86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DEB69F5-9DE5-4904-9680-9B5892E2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E22431-EFCE-4BFA-BB91-7B0C98A99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47F7F7-84FC-40BC-8672-B09D2A89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C0207E-7C79-47AA-8442-1A83CD40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727906-A4DD-41BB-839A-81D504F6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25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3E69F1-BB3B-4B44-8805-8A43C38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F3654C-0A62-4E06-8F7A-B0558B8C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23486-79BB-42A7-9FFC-AA9C8FF2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0ECAD7-6366-4300-A4C7-A9E9F74D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8DB9B-3596-400C-B42D-A67B27C2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45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4195CCD-C190-42E4-B71D-C696DFB3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8256B-0F65-4DB7-9D96-E9F90729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E3542-0C3F-404C-ABED-CFDB508E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668D2F-CBEA-4BB9-A53E-204E98FA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1534DC-7FA4-4B6E-96B0-376041A6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55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80894E6-7012-4121-A56F-043C7F2B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BF2C41-AD87-48AC-9103-EB9B2E33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187A0-2487-4D0A-9733-42AD166A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A4AB-7F75-40EE-9B34-C9D50ECC4D16}" type="datetimeFigureOut">
              <a:rPr lang="nb-NO" smtClean="0"/>
              <a:t>30.01.2023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E377-BF3C-4EBB-BD1D-BFA90A9C7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FA22-45CA-4533-ADB7-E0F8E362E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2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65AB6-0170-4F6F-9B53-93D4A3531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033" y="1122363"/>
            <a:ext cx="9144000" cy="2387600"/>
          </a:xfrm>
        </p:spPr>
        <p:txBody>
          <a:bodyPr>
            <a:normAutofit/>
          </a:bodyPr>
          <a:lstStyle/>
          <a:p>
            <a:r>
              <a:rPr lang="nb-NO" sz="4400" dirty="0">
                <a:solidFill>
                  <a:srgbClr val="C00000"/>
                </a:solidFill>
              </a:rPr>
              <a:t>Litt om å skrive forvaltningsinformatikk,</a:t>
            </a:r>
            <a:br>
              <a:rPr lang="nb-NO" sz="4400" dirty="0">
                <a:solidFill>
                  <a:srgbClr val="C00000"/>
                </a:solidFill>
              </a:rPr>
            </a:br>
            <a:r>
              <a:rPr lang="nb-NO" sz="2700" dirty="0">
                <a:solidFill>
                  <a:srgbClr val="C00000"/>
                </a:solidFill>
              </a:rPr>
              <a:t>herunder oversikt over mulige forskningsopplegg, metoder og metodekombinasjoner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3FE2EA6-D87F-4766-B413-6749EEA7B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37858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6CE981C-A0A3-5C7D-E634-08B0CE0D04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72" t="14406" r="46407" b="10754"/>
          <a:stretch/>
        </p:blipFill>
        <p:spPr>
          <a:xfrm>
            <a:off x="4351439" y="258248"/>
            <a:ext cx="4902840" cy="652738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ED76AE31-731C-97BF-6B69-E29B693F7A5B}"/>
              </a:ext>
            </a:extLst>
          </p:cNvPr>
          <p:cNvSpPr txBox="1"/>
          <p:nvPr/>
        </p:nvSpPr>
        <p:spPr>
          <a:xfrm>
            <a:off x="2021660" y="3687701"/>
            <a:ext cx="2224070" cy="11695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Det blir dessverre endringer</a:t>
            </a:r>
          </a:p>
          <a:p>
            <a:r>
              <a:rPr lang="nb-NO" sz="1400" dirty="0"/>
              <a:t>av forelesningsdato/-tider</a:t>
            </a:r>
          </a:p>
          <a:p>
            <a:r>
              <a:rPr lang="nb-NO" sz="1400" dirty="0"/>
              <a:t>den 14. og 28. mars.</a:t>
            </a:r>
          </a:p>
          <a:p>
            <a:r>
              <a:rPr lang="nb-NO" sz="1400" dirty="0"/>
              <a:t>Vi kommer snart tilbake til</a:t>
            </a:r>
          </a:p>
          <a:p>
            <a:r>
              <a:rPr lang="nb-NO" sz="1400" dirty="0"/>
              <a:t>Nye tidspunkt.</a:t>
            </a:r>
          </a:p>
        </p:txBody>
      </p:sp>
    </p:spTree>
    <p:extLst>
      <p:ext uri="{BB962C8B-B14F-4D97-AF65-F5344CB8AC3E}">
        <p14:creationId xmlns:p14="http://schemas.microsoft.com/office/powerpoint/2010/main" val="87324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44595-0CFB-45A1-B1D6-AE778741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Generelt om FINF4022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dirty="0">
                <a:solidFill>
                  <a:srgbClr val="C00000"/>
                </a:solidFill>
              </a:rPr>
              <a:t>Forskningsmetoder innen forvaltningsinformatikken</a:t>
            </a:r>
            <a:br>
              <a:rPr lang="nb-NO" sz="3200" dirty="0">
                <a:solidFill>
                  <a:srgbClr val="C00000"/>
                </a:solidFill>
              </a:rPr>
            </a:b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BAF3AA-05D5-4DD5-9C60-83202E63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skal generelt sette dere bedre i stand til å lage undersøkelses-opplegg (data, metoder), gjennomføre og skrive forvaltnings-informatiske arbeider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Skal være nyttig for FINF4031 - Individuell semesteroppgave og for FINF5002 Masteroppgave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FINF4022 vil bli supplert av individuell veiledning på FINF4031 og FINF5002, og fellesveiledning på FINF5002</a:t>
            </a:r>
          </a:p>
        </p:txBody>
      </p:sp>
    </p:spTree>
    <p:extLst>
      <p:ext uri="{BB962C8B-B14F-4D97-AF65-F5344CB8AC3E}">
        <p14:creationId xmlns:p14="http://schemas.microsoft.com/office/powerpoint/2010/main" val="25305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0865B9-48A9-0BE2-2575-26742001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Forskningsdesign, generelt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B39070-DEC4-0DE3-6CF6-62F642FA1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0533" cy="4351338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Designfasen: ”den tidlige fasen i et studium der man må velge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hvem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som skal undersøkes og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undersøkelsen skal gjennomføres”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(Johannesen 2006, med Dags </a:t>
            </a:r>
            <a:r>
              <a:rPr lang="nb-NO" sz="15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fremhevinger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undersøke?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problemstillinger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Hvem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undersøke?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case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perspektiver, kilder, metoder undersøkelsesopplegg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5EF276-C883-4B9C-9146-EF4BCB26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732"/>
            <a:ext cx="10515600" cy="86695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3E4587-A2B9-4F99-99E1-9C4C71EEB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523"/>
            <a:ext cx="10515600" cy="1811629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Forvaltningsinformatikk er tverrfaglig, og skriftlige arbeider bør derfor tilstrebe å integrere ulike faglige vinklinger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to grunnfigurene i faget kan med fordel brukes som tankemodeller – i alle fall som utgangspunktet</a:t>
            </a:r>
          </a:p>
        </p:txBody>
      </p:sp>
      <p:pic>
        <p:nvPicPr>
          <p:cNvPr id="40" name="Bilde 39">
            <a:extLst>
              <a:ext uri="{FF2B5EF4-FFF2-40B4-BE49-F238E27FC236}">
                <a16:creationId xmlns:a16="http://schemas.microsoft.com/office/drawing/2014/main" id="{9648EE6B-1066-49AF-A06F-41BD85227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96989"/>
            <a:ext cx="5485666" cy="3188250"/>
          </a:xfrm>
          <a:prstGeom prst="rect">
            <a:avLst/>
          </a:prstGeom>
        </p:spPr>
      </p:pic>
      <p:pic>
        <p:nvPicPr>
          <p:cNvPr id="53" name="Bilde 52">
            <a:extLst>
              <a:ext uri="{FF2B5EF4-FFF2-40B4-BE49-F238E27FC236}">
                <a16:creationId xmlns:a16="http://schemas.microsoft.com/office/drawing/2014/main" id="{D25B9E78-86D6-406E-9B6C-0174DA95D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732" y="3556717"/>
            <a:ext cx="3571520" cy="27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5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EC35EC-9F27-FF14-E188-44073A9E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0F8A16-208A-DE3A-F570-358D73959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 forskning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går ofte både i bredden og i dybden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Ekstensivt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(for å gi det store bildet; f.eks. rettslig regulering, teknologitrender, samfunnsmessig utvikling)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(«grave» på ett eller to utvalgte punkter innenfor det store bildet)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oftest basert på kvalitative studier med et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(sjelden tid til mer enn ett)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ofte eksplorerende (jf. motsatt, «testende» design)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gir sjelden generaliserbare resultater, men har ofte stor verdi i seg selv fordi</a:t>
            </a:r>
          </a:p>
          <a:p>
            <a:pPr lvl="2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alene har stor betydning,</a:t>
            </a:r>
          </a:p>
          <a:p>
            <a:pPr lvl="2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gir viktige innsikter som er relevante for, og kan testes ut på andre case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alltid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tverrfaglig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 de tre neste bildene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697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FA5EA-9F70-4080-AF08-5769965E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informatikk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B14937-F497-4D1F-8146-E94B67A8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20" y="2297850"/>
            <a:ext cx="10515600" cy="3149913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informatisk element, er problematisk – men du trenger ikke være opptatt av «teknikaliteter»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Minimum er å anlegge informasjonssystemperspektiv, uten å oppta seg med konkret teknologi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den andre enden av skalaen er det mulig å gå dypt ned i tekniske spørsmål, herunder å lage fungerende løsninger (prototyper/demonstratorer)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062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BF02C-9F71-4BD4-91DA-5172292E4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57"/>
            <a:ext cx="10515600" cy="4856888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rettslige elementer, er teoretisk mulig, men ikke særlig praktisk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Offentlig forvaltning er i stor grad rettslig regulert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et spørsmål ikke er regulert, vil det vedrøre rettslige prinsipper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«forbudt» å ignorere rettslige elementer, men fullt mulig å dimensjonere elementene slik at de ikke dominerer fremstillingen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ofte lettest å integrere rettsspørsmål med informatikk og samfunnsfag når jussen behandles på overordnet nivå, f.eks. rettslige prinsipper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bør vises varsomhet med å velge ren rettsdogmatisk vinkling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Dere bør uansett ikke «gjøre dere til dommere» over andres rettsforståelse (f.eks. i et case), men i stor grad undersøke andres erfaringer med og oppfatninger om rettslige reguleringer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Juridisk kildemateriale kan også brukes som annet enn rettskilder, jf. «rettskildestudier» og forelesningen 28. mars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B191035-F31A-4A23-A9D0-36FDAE531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jus</a:t>
            </a:r>
          </a:p>
        </p:txBody>
      </p:sp>
    </p:spTree>
    <p:extLst>
      <p:ext uri="{BB962C8B-B14F-4D97-AF65-F5344CB8AC3E}">
        <p14:creationId xmlns:p14="http://schemas.microsoft.com/office/powerpoint/2010/main" val="21950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D96E6C-1A3D-45EB-BBD1-FCE1F8B1A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samfunnsvitenskapelige elementer, er tenkelig, men ikke særlig praktisk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vil nesten alltid være ønskelig å behandle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organisatoriske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spørsmål knyttet til teknologi eller jus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Samfunnsvitenskapelige elementer kan gjerne være dominerende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Enhver samfunnsvitenskapelig disiplin er aktuell: statsvitenskap, sosiologi, økonomi, antropologi mv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Av disse har statsvitenskapelig tilnærming vært vanligst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8F3958AA-049E-49A3-9F4D-F56BAF45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samfunnsvitenskap</a:t>
            </a:r>
          </a:p>
        </p:txBody>
      </p:sp>
    </p:spTree>
    <p:extLst>
      <p:ext uri="{BB962C8B-B14F-4D97-AF65-F5344CB8AC3E}">
        <p14:creationId xmlns:p14="http://schemas.microsoft.com/office/powerpoint/2010/main" val="173664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5F1BA8-B30E-45BC-A6EC-5A87BCBE3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184"/>
            <a:ext cx="10515600" cy="845489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Noen grunnleggende, mulige designvalg innen FINF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0856BD-7E5F-4971-989A-6B44FF502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962" y="1332543"/>
            <a:ext cx="10980075" cy="5068257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aktuelt å studere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brede endrings-/reformprosesser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(«modernisering», «digitalisering»)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fruktbart å studere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konkrete overganger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(jf. særlig formalisering og «transformering»)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grunn til å legge stor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vekt på innsamling av egen empiri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(ting skjer hele tiden!)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Litteratur, teori og regelverk er særlig viktig for å diskutere empiri, typisk et case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Litteratur, teori mv. er bl.a. aktuelt som utgangspunkt for problemstillinger, undersøkelsesopplegg og analyse av resultater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Innen forvaltningsinformatikken lagt relativt liten vekt på å redegjøre for teori, og mest vekt på 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teori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beste forvaltningsinformatiske arbeidene har kritisk-konstruktiv tilnærming til teori, og gir egne forslag til teoriutvikling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7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F7D5F4-441D-B6C8-504D-E582080E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Noen grunnleggende, mulige designvalg innen FINF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8E2F6F-F5C8-3967-AD6A-0DBF05B13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mest vellykkede forvaltningsinformatiske arbeidene har både teoretisk verdi og praktisk nytte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Vanlig at større skriftlige arbeider inneholder begrunnede forslag til endring (f.eks. av teknologi, juss, organisering)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«forbudt» å bare bruke den systematikken du finner i kildemateriale («lister»)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Kombiner med annen systematikk, eventuelt lag din egen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Gode diskusjoner oppstår ofte når du setter sammen kildemateriale har forskjellig innhold og perspektiv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Let f.eks. etter forfattere som er uenige og kildemateriale om samme fenomen som stammer fra ulike aktører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562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C793D2-C051-EE94-D29B-99F8EF86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Om sammenhengen mellom problemstilling, data og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FB0AE-AAA8-39FB-F8C2-F0BFEC52E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 (har «regien» på data og metode)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hvilke data/kilder trenger jeg for å belyse problemstillingen?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hvilke metoder må jeg anvende på dataene for å få vitenskapelig holdbare svar på problemstillingen?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Kan bli behov for å justere problemstilling i lys av mulig data og metode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791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20F713-91A6-E7AD-6D13-20E26CC5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Datainnsamling i forvaltningsinformatiske arbeider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AB875B-3ABE-7E4E-6E1A-F73F0C264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041370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Skille mellom innsamling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 (data forskeren selv samler inn)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Innsamling; typisk tidkrevende og vanskelig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 (data andre enn forskeren har samlet inn («kildegransking»))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Innsamling; typisk; raskt og relativt lett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 om generelle spørsmål med relevans for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Oftest sekundærdata (offentlige utredninger, lovgivning mv.)</a:t>
            </a:r>
          </a:p>
          <a:p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 (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kildegranskning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); typisk av relevante dokumenter knyttet til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gir både bakgrunn for innsamling av primærdata, og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kilde for fortolkning og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drøftels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primærdata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Primærdata; typisk som resultat av intervjuer</a:t>
            </a:r>
          </a:p>
        </p:txBody>
      </p:sp>
    </p:spTree>
    <p:extLst>
      <p:ext uri="{BB962C8B-B14F-4D97-AF65-F5344CB8AC3E}">
        <p14:creationId xmlns:p14="http://schemas.microsoft.com/office/powerpoint/2010/main" val="2878010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393F8-ED50-CF0D-358C-209252D3B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00" y="365125"/>
            <a:ext cx="105791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Eksempler på mye anvendte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3072D3-F29E-FDF0-2EB4-79FAD24A7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kvalitative intervjuer (ustrukturerte og semistrukturerte)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observasjon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Kildegransking, jf. utvalgskriterier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Rettskildebruk (rettsdogmatisk metode)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Rettskildestudier (kvalitative og kvantitative)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Innen rammen på 30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er det sjelden tid til design- og metode-triangulering</a:t>
            </a:r>
          </a:p>
        </p:txBody>
      </p:sp>
    </p:spTree>
    <p:extLst>
      <p:ext uri="{BB962C8B-B14F-4D97-AF65-F5344CB8AC3E}">
        <p14:creationId xmlns:p14="http://schemas.microsoft.com/office/powerpoint/2010/main" val="3453330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063B72-34B1-2174-7C72-C653A500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Mulig samspill mellom metoder i ulike faser av forvaltningsinformatiske arbeider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4FC547-BADA-4883-16FE-E7A7512E2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Metoder for å skaffe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oversikt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åpent, ustrukturert intervju med sentral person («kaffeavtale»)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begrenset kildegransking (lovgivning, regjeringsdokumenter, dokumenter vedrørende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mv.)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begrenset litteraturstudium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metoder i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mellomfase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særlig med tanke på innsamling av primærdata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supplerende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kildegansking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supplerende litteraturstudium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Utforming av opplegg for innsamling av primærdata, f.eks.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semistrukturelle, kvalitative intervjuer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spørreskjema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observasjon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kildegansking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i lys av resultater fra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Intensivt litteraturstudium i lys av resultater fra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37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1119</Words>
  <Application>Microsoft Office PowerPoint</Application>
  <PresentationFormat>Widescreen</PresentationFormat>
  <Paragraphs>107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Office-tema</vt:lpstr>
      <vt:lpstr>Litt om å skrive forvaltningsinformatikk, herunder oversikt over mulige forskningsopplegg, metoder og metodekombinasjoner</vt:lpstr>
      <vt:lpstr>PowerPoint-presentasjon</vt:lpstr>
      <vt:lpstr>Generelt om FINF4022 Forskningsmetoder innen forvaltningsinformatikken </vt:lpstr>
      <vt:lpstr>Forskningsdesign, generelt</vt:lpstr>
      <vt:lpstr>Forvaltningsinformatisk design</vt:lpstr>
      <vt:lpstr>Forvaltningsinformatisk design</vt:lpstr>
      <vt:lpstr>Forvaltningsinformatisk design - informatikk</vt:lpstr>
      <vt:lpstr>Forvaltningsinformatisk design - jus</vt:lpstr>
      <vt:lpstr>Forvaltningsinformatisk design - samfunnsvitenskap</vt:lpstr>
      <vt:lpstr>Noen grunnleggende, mulige designvalg innen FINF</vt:lpstr>
      <vt:lpstr>Noen grunnleggende, mulige designvalg innen FINF (2)</vt:lpstr>
      <vt:lpstr>Om sammenhengen mellom problemstilling, data og metode</vt:lpstr>
      <vt:lpstr>Datainnsamling i forvaltningsinformatiske arbeider</vt:lpstr>
      <vt:lpstr>Eksempler på mye anvendte metoder</vt:lpstr>
      <vt:lpstr>Mulig samspill mellom metoder i ulike faser av forvaltningsinformatiske arbeider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å skrive forvaltningsinformatikk</dc:title>
  <dc:creator>dag wiese schartum</dc:creator>
  <cp:lastModifiedBy>dag wiese schartum</cp:lastModifiedBy>
  <cp:revision>44</cp:revision>
  <cp:lastPrinted>2021-01-22T14:34:36Z</cp:lastPrinted>
  <dcterms:created xsi:type="dcterms:W3CDTF">2018-01-29T15:53:36Z</dcterms:created>
  <dcterms:modified xsi:type="dcterms:W3CDTF">2023-01-30T22:54:09Z</dcterms:modified>
</cp:coreProperties>
</file>