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7"/>
  </p:handoutMasterIdLst>
  <p:sldIdLst>
    <p:sldId id="256" r:id="rId2"/>
    <p:sldId id="258" r:id="rId3"/>
    <p:sldId id="276" r:id="rId4"/>
    <p:sldId id="277" r:id="rId5"/>
    <p:sldId id="271" r:id="rId6"/>
    <p:sldId id="263" r:id="rId7"/>
    <p:sldId id="272" r:id="rId8"/>
    <p:sldId id="273" r:id="rId9"/>
    <p:sldId id="259" r:id="rId10"/>
    <p:sldId id="262" r:id="rId11"/>
    <p:sldId id="261" r:id="rId12"/>
    <p:sldId id="275" r:id="rId13"/>
    <p:sldId id="278" r:id="rId14"/>
    <p:sldId id="279" r:id="rId15"/>
    <p:sldId id="280" r:id="rId16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FF"/>
    <a:srgbClr val="DE7308"/>
    <a:srgbClr val="00FFCC"/>
    <a:srgbClr val="FFCC99"/>
    <a:srgbClr val="007A5D"/>
    <a:srgbClr val="CC0099"/>
    <a:srgbClr val="E1FFD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59CAC16-FFD0-4B6A-B616-C4B46DCEBD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ADA199-83CB-48CD-87F8-50E9C4B59B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03E95D9-C0BB-461D-94DA-54F6B1F3D50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90ABBF5B-D2B3-435A-BBBC-1F722FDFB3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FEBA4E-75B0-4098-ADEA-0FBB56FE6CEC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776057-2A79-4EBA-8E4C-EFCB058B6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E29EAC-8956-4ADC-90CE-EF6E3596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BB2455-F6AA-49FF-9AC8-51756C8D4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A8341-E7EE-4446-B1CD-545403575B7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13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FE6EFC-324B-4D6C-9294-57DD616402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ECC556-4DF1-48CA-83E2-30497820CC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3E06D-498A-45A3-84A7-C19DDD51C3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1B22A-1C41-4A3C-9775-387D0C7516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6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C8299-0EFF-4FC0-9828-2252D737A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1C35C6-150B-4834-B141-E2D05145F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EFFD4E-441B-42CC-ACCB-E95D47EAB5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C9A4-6511-47A9-83DB-E8D555C7B36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5084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263E6-7650-4F9C-83FD-9163CAD19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30C6C-5350-4ED7-8D3D-C1A7680D1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2629D-BD78-4DD9-A5F3-39C11DB0F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E8486-D5BB-4EC3-AE52-DEACB80D437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103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992F49-6286-41E0-9559-A4BB6E790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6F486E-9AC3-4149-B024-ADAFBB705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E79B1-A631-426A-9C6A-805F7FCC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18771-8261-4EF4-9518-062A13CF8F1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180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EB96AA-9772-43D6-A232-72E550610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B0ABBD-4A21-4537-B0BA-6627F661B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73774F-710A-47A3-B0EC-8A92DB074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D4A7-F713-4858-B123-15950E37A47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054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A7C97F0-A226-4579-8EAA-1E99CE0DC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2D00A77-F687-4FF7-8FAA-82D499074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6CE990-EF7D-469E-BDED-888F1A1A2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7D62D-7D6B-47FD-A23C-B2515291ABC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173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DEE39E-7F93-4A90-B621-2753AA049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75D2B-459E-4366-A0B5-B16B013B6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98F9-23F1-4D68-BE94-88F272A5A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59E3F-B363-4E52-94E6-81C6BBB72AB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005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D66B9-4D85-49A2-8105-3B0E95BF3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C153C-067D-45BB-B165-2F954AEF4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7FB28-9871-4517-80F9-7BBE9CDBC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40AC7-4E24-4132-8E34-C1627580EF5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260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E0529-291A-4298-A700-8A1EA96C8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2F9946-93E0-4A30-89C8-70E1C6E57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EAE858-C809-484A-BEEE-619595B5C9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4CCC0-4F48-4C6E-B77A-712998E915D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08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F602FA-3DBA-40AC-B203-3D747B47B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404475-EF4E-429E-AFCF-264D4C884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8897F0-B39C-47FD-A6AA-A1EB44F95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38870-F89B-4CD4-AF64-BAC96284B02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045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54074E-7B83-4902-A77C-7B0126271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3B69D7-3140-40FE-8763-6D62CBD54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E69082-F478-4F7C-8575-264E3109A5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9E9D57-B59C-4C60-B85E-AC52A8312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541BE9-A02B-4D75-B55E-6B8AE8C8DB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A73F2F-9582-4481-A820-1FC26128C3E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57F2DC0-DA16-4265-9399-28C9CCEBF3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087562"/>
          </a:xfrm>
        </p:spPr>
        <p:txBody>
          <a:bodyPr/>
          <a:lstStyle/>
          <a:p>
            <a:r>
              <a:rPr lang="nb-NO" altLang="nb-NO" sz="3200">
                <a:solidFill>
                  <a:srgbClr val="0000FF"/>
                </a:solidFill>
              </a:rPr>
              <a:t>  Rettskildestudier</a:t>
            </a:r>
            <a:br>
              <a:rPr lang="nb-NO" altLang="nb-NO" sz="3200">
                <a:solidFill>
                  <a:srgbClr val="0000FF"/>
                </a:solidFill>
              </a:rPr>
            </a:br>
            <a:r>
              <a:rPr lang="nb-NO" altLang="nb-NO" sz="3200">
                <a:solidFill>
                  <a:srgbClr val="0000FF"/>
                </a:solidFill>
              </a:rPr>
              <a:t>   </a:t>
            </a:r>
            <a:r>
              <a:rPr lang="nb-NO" altLang="nb-NO" sz="2000">
                <a:solidFill>
                  <a:srgbClr val="0000FF"/>
                </a:solidFill>
              </a:rPr>
              <a:t>(«annen rettskildeforskning»)</a:t>
            </a:r>
            <a:br>
              <a:rPr lang="nb-NO" altLang="nb-NO" sz="3200">
                <a:solidFill>
                  <a:srgbClr val="0000FF"/>
                </a:solidFill>
              </a:rPr>
            </a:br>
            <a:endParaRPr lang="nb-NO" altLang="nb-NO" sz="3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67516D-C157-4566-AF17-387B90FA8F9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400">
                <a:solidFill>
                  <a:srgbClr val="A50021"/>
                </a:solidFill>
              </a:rPr>
              <a:t>Dag Wiese Schartum, AFIN</a:t>
            </a:r>
            <a:endParaRPr lang="nb-NO" altLang="nb-NO"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14"/>
    </mc:Choice>
    <mc:Fallback xmlns="">
      <p:transition spd="slow" advTm="416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EDC62C0-5F4D-461A-A28F-A63A38519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36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Hva det handler om</a:t>
            </a:r>
            <a:endParaRPr lang="nb-NO" sz="2800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36F6C2-44B7-4C9F-859D-801C59AD67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28775"/>
            <a:ext cx="8229600" cy="3456409"/>
          </a:xfrm>
          <a:solidFill>
            <a:srgbClr val="CCCCFF"/>
          </a:solidFill>
        </p:spPr>
        <p:txBody>
          <a:bodyPr/>
          <a:lstStyle/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Empirisk orientert forskning på rettskildene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henter empiri fra rettskilder uten å ha som mål å finne fram til gjeldende rett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</a:t>
            </a:r>
            <a:r>
              <a:rPr lang="nb-NO" altLang="nb-NO" sz="2200" i="1" dirty="0">
                <a:solidFill>
                  <a:srgbClr val="000000"/>
                </a:solidFill>
              </a:rPr>
              <a:t>for eksempel </a:t>
            </a:r>
            <a:r>
              <a:rPr lang="nb-NO" altLang="nb-NO" sz="2200" dirty="0">
                <a:solidFill>
                  <a:srgbClr val="000000"/>
                </a:solidFill>
              </a:rPr>
              <a:t>undersøker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rettskildeproduksjon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innholdsmessige endringer i rettskildematerialet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rettsinformasjon og –formidling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bruk av rettskilder</a:t>
            </a:r>
          </a:p>
          <a:p>
            <a:pPr lvl="1">
              <a:defRPr/>
            </a:pPr>
            <a:endParaRPr lang="nb-NO" alt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7"/>
    </mc:Choice>
    <mc:Fallback xmlns="">
      <p:transition spd="slow" advTm="91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41F70-4BDE-4865-9828-ACF45D7C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Relevans og forutsetninger</a:t>
            </a:r>
          </a:p>
        </p:txBody>
      </p:sp>
      <p:sp>
        <p:nvSpPr>
          <p:cNvPr id="5123" name="Plassholder for innhold 2">
            <a:extLst>
              <a:ext uri="{FF2B5EF4-FFF2-40B4-BE49-F238E27FC236}">
                <a16:creationId xmlns:a16="http://schemas.microsoft.com/office/drawing/2014/main" id="{0A71093A-40B9-4DB9-8449-C23F36DA38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2303512"/>
          </a:xfrm>
          <a:solidFill>
            <a:srgbClr val="FFCC99"/>
          </a:solidFill>
        </p:spPr>
        <p:txBody>
          <a:bodyPr/>
          <a:lstStyle/>
          <a:p>
            <a:r>
              <a:rPr lang="nb-NO" altLang="nb-NO" sz="2000" dirty="0">
                <a:solidFill>
                  <a:srgbClr val="000000"/>
                </a:solidFill>
              </a:rPr>
              <a:t>Klart relevante innen forvaltningsinformatikk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Ikke egen fast metode for hvordan rettskildeforskning skal skje, men ulike kvantitative og kvalitative metoder kan anvendes, jf. til slutt i denne presentasjonen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Kan være aktuelt for å belyse </a:t>
            </a:r>
            <a:r>
              <a:rPr lang="nb-NO" altLang="nb-NO" sz="2000" i="1" dirty="0">
                <a:solidFill>
                  <a:srgbClr val="000000"/>
                </a:solidFill>
              </a:rPr>
              <a:t>hoved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eller </a:t>
            </a:r>
            <a:r>
              <a:rPr lang="nb-NO" altLang="nb-NO" sz="2000" i="1" dirty="0">
                <a:solidFill>
                  <a:srgbClr val="000000"/>
                </a:solidFill>
              </a:rPr>
              <a:t>del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i FINF4031 eller masteroppgaven (FINF5002)</a:t>
            </a:r>
          </a:p>
          <a:p>
            <a:endParaRPr lang="nb-NO" altLang="nb-NO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2">
            <a:extLst>
              <a:ext uri="{FF2B5EF4-FFF2-40B4-BE49-F238E27FC236}">
                <a16:creationId xmlns:a16="http://schemas.microsoft.com/office/drawing/2014/main" id="{4012C8AB-1FA6-7F2A-252B-BD05599EC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351308"/>
              </p:ext>
            </p:extLst>
          </p:nvPr>
        </p:nvGraphicFramePr>
        <p:xfrm>
          <a:off x="1691680" y="2204864"/>
          <a:ext cx="592832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320">
                  <a:extLst>
                    <a:ext uri="{9D8B030D-6E8A-4147-A177-3AD203B41FA5}">
                      <a16:colId xmlns:a16="http://schemas.microsoft.com/office/drawing/2014/main" val="5311443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42644880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4970985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6335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Utvikling av rettskilder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Formidling av rettskilder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Bruk av rettskilder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6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3333FF"/>
                          </a:solidFill>
                        </a:rPr>
                        <a:t>Innhold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formelt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materielt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Kvalitativ</a:t>
                      </a:r>
                    </a:p>
                    <a:p>
                      <a:endParaRPr lang="nb-NO" sz="1200" dirty="0"/>
                    </a:p>
                    <a:p>
                      <a:r>
                        <a:rPr lang="nb-NO" sz="1200" dirty="0"/>
                        <a:t>               /Kvantitativ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4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3333FF"/>
                          </a:solidFill>
                        </a:rPr>
                        <a:t>Struktur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intern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ekstern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69400"/>
                  </a:ext>
                </a:extLst>
              </a:tr>
            </a:tbl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3EA1092A-2E4F-0A88-4F8A-35703D90E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Underliggende problemstruktur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DC91B0-D4A8-4F06-22B4-428C3D481203}"/>
              </a:ext>
            </a:extLst>
          </p:cNvPr>
          <p:cNvSpPr txBox="1"/>
          <p:nvPr/>
        </p:nvSpPr>
        <p:spPr>
          <a:xfrm>
            <a:off x="699202" y="5290655"/>
            <a:ext cx="771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3333FF"/>
                </a:solidFill>
              </a:rPr>
              <a:t>Alternativt kan en anlegge en «fri» kvalitativ eller kvantitativ tilnærming,</a:t>
            </a:r>
          </a:p>
          <a:p>
            <a:r>
              <a:rPr lang="nb-NO" sz="2000" dirty="0">
                <a:solidFill>
                  <a:srgbClr val="3333FF"/>
                </a:solidFill>
              </a:rPr>
              <a:t>jf. bilde 10 og 11</a:t>
            </a:r>
          </a:p>
        </p:txBody>
      </p:sp>
    </p:spTree>
    <p:extLst>
      <p:ext uri="{BB962C8B-B14F-4D97-AF65-F5344CB8AC3E}">
        <p14:creationId xmlns:p14="http://schemas.microsoft.com/office/powerpoint/2010/main" val="399486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3A59CD62-B505-42C2-9E33-8C260ED5B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31912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rettskildeproduksjon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A35B859B-08FB-4B48-A75C-CD3236C5A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1340768"/>
            <a:ext cx="7162800" cy="468052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</a:t>
            </a:r>
            <a:r>
              <a:rPr lang="nb-NO" sz="2200" i="1" dirty="0">
                <a:solidFill>
                  <a:srgbClr val="C00000"/>
                </a:solidFill>
              </a:rPr>
              <a:t>selve tilblivelsen </a:t>
            </a:r>
            <a:r>
              <a:rPr lang="nb-NO" sz="2200" dirty="0">
                <a:solidFill>
                  <a:srgbClr val="C00000"/>
                </a:solidFill>
              </a:rPr>
              <a:t>av bestemt(e) rettskilde(r) eller type(r) rettskilde(r)</a:t>
            </a:r>
          </a:p>
          <a:p>
            <a:pPr marL="342900" indent="12700">
              <a:spcBef>
                <a:spcPct val="20000"/>
              </a:spcBef>
              <a:defRPr/>
            </a:pPr>
            <a:r>
              <a:rPr lang="nb-NO" sz="1800" dirty="0">
                <a:solidFill>
                  <a:srgbClr val="3366CC"/>
                </a:solidFill>
              </a:rPr>
              <a:t>(jf.  lover, forskrifter, forarbeider, forvaltningsavgjørelser, dommer mv.)</a:t>
            </a:r>
            <a:r>
              <a:rPr lang="nb-NO" sz="1800" dirty="0">
                <a:solidFill>
                  <a:srgbClr val="3333FF"/>
                </a:solidFill>
              </a:rPr>
              <a:t> </a:t>
            </a:r>
          </a:p>
          <a:p>
            <a:pPr lvl="1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Hva er forholdet mellom regelverksutvikling og</a:t>
            </a:r>
            <a:br>
              <a:rPr lang="nb-NO" sz="2000" dirty="0"/>
            </a:br>
            <a:r>
              <a:rPr lang="nb-NO" sz="2000" dirty="0"/>
              <a:t> systemutvikling i case </a:t>
            </a:r>
            <a:r>
              <a:rPr lang="nb-NO" sz="2000" dirty="0" err="1"/>
              <a:t>X</a:t>
            </a:r>
            <a:r>
              <a:rPr lang="nb-NO" sz="2000" dirty="0">
                <a:solidFill>
                  <a:srgbClr val="3333FF"/>
                </a:solidFill>
              </a:rPr>
              <a:t>? 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Hvordan var den teknisk-praktiske behandlingen av høringssvar i lovsak L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I hvilken grad skjedde det tverrgående begreps-analyser da regelverk R ble skrevet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Hvor mange lov- og forskriftssaker om personvern ble fremmet i perioden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1</a:t>
            </a:r>
            <a:r>
              <a:rPr kumimoji="0" lang="nb-NO" sz="2000" b="0" i="0" u="none" strike="noStrike" kern="1200" cap="none" spc="0" normalizeH="0" baseline="40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–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2</a:t>
            </a:r>
            <a:r>
              <a:rPr lang="nb-NO" sz="2000" dirty="0"/>
              <a:t> versus perioden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kumimoji="0" lang="nb-NO" sz="2000" b="0" i="0" u="none" strike="noStrike" kern="1200" cap="none" spc="0" normalizeH="0" baseline="40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–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4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03C037-AF4C-4AD4-828D-737A304C2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0649"/>
            <a:ext cx="8229600" cy="966488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</a:t>
            </a:r>
            <a:r>
              <a:rPr lang="nb-NO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resultater</a:t>
            </a: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av rettskildeproduksjon (1)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</a:t>
            </a:r>
            <a:r>
              <a:rPr lang="nb-NO" sz="20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strukturelle</a:t>
            </a: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kvalitet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5962FCE-0958-4509-BFFC-79568D3A4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592" y="1412875"/>
            <a:ext cx="7560840" cy="4217988"/>
          </a:xfrm>
          <a:solidFill>
            <a:srgbClr val="CCCCFF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FF0000"/>
                </a:solidFill>
              </a:rPr>
              <a:t>Handler om å undersøke oppbygging og sammenhenger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Hvilken lovstruktur inngår lov L</a:t>
            </a:r>
            <a:r>
              <a:rPr lang="nb-NO" sz="2000" b="1" dirty="0">
                <a:solidFill>
                  <a:srgbClr val="C00000"/>
                </a:solidFill>
              </a:rPr>
              <a:t>?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lov L bygget opp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«behandlingstrinn» i FINF4021)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henvisningsstrukturene i lov L og mellom lovene L</a:t>
            </a:r>
            <a:r>
              <a:rPr lang="nb-NO" sz="2000" baseline="-25000" dirty="0"/>
              <a:t>1</a:t>
            </a:r>
            <a:r>
              <a:rPr lang="nb-NO" sz="2000" dirty="0"/>
              <a:t>, 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4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 </a:t>
            </a:r>
            <a:r>
              <a:rPr lang="nb-NO" sz="1800" dirty="0">
                <a:ea typeface="+mn-ea"/>
                <a:cs typeface="+mn-cs"/>
              </a:rPr>
              <a:t>(jf. eksplisitte og implisitte henvisninger)</a:t>
            </a:r>
            <a:endParaRPr lang="nb-NO" sz="1800" dirty="0"/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er det felles begrepsbruk i lovene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1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</a:t>
            </a:r>
            <a:endParaRPr lang="nb-NO" sz="2000" b="1" dirty="0">
              <a:solidFill>
                <a:srgbClr val="C00000"/>
              </a:solidFill>
            </a:endParaRP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har lov L en logisk struktur som legger til rette for  transformering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lovers fragmentariske struktur)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72FAB36-E899-433A-B86F-7C020A934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kumimoji="0" lang="nb-NO" sz="28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Studere </a:t>
            </a:r>
            <a:r>
              <a:rPr kumimoji="0" lang="nb-NO" sz="28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resultater</a:t>
            </a:r>
            <a:r>
              <a:rPr kumimoji="0" lang="nb-NO" sz="28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 av rettskildeproduksjon (2)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0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Innholdsmessige endringer</a:t>
            </a: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rettskildematerialet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6CDCB56-973D-4D15-873F-B38B76B76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676400"/>
            <a:ext cx="7200800" cy="3984848"/>
          </a:xfrm>
          <a:solidFill>
            <a:srgbClr val="FFF0C5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endringer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Hvordan har lov L blitt endret og hvordan har dette virket inn på aktuelle fagsystemer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DE7308"/>
                </a:solidFill>
              </a:rPr>
              <a:t> </a:t>
            </a:r>
            <a:r>
              <a:rPr lang="nb-NO" sz="2000" dirty="0"/>
              <a:t>I hvilken grad er skjønnsmessige bestemmelser i lov L fjernet for å tilpasse L til digital forvaltning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I hvilken grad inneholder lov L bestemmelser som har betydning for informasjonsflyt, og hvordan/i hvilken grad har disse bestemmelsene satt grenser for systemutvikling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DE1A713D-8167-481B-9996-D0C2222F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7625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rettsinformasjon og -formidling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8FA3787C-085E-4698-AA26-17A41C93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" y="1484784"/>
            <a:ext cx="8207375" cy="4392613"/>
          </a:xfrm>
          <a:prstGeom prst="rect">
            <a:avLst/>
          </a:prstGeom>
          <a:solidFill>
            <a:srgbClr val="E1FFD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>
              <a:spcBef>
                <a:spcPct val="20000"/>
              </a:spcBef>
              <a:defRPr/>
            </a:pPr>
            <a:r>
              <a:rPr lang="nb-NO" sz="2000" dirty="0">
                <a:solidFill>
                  <a:srgbClr val="007A5D"/>
                </a:solidFill>
              </a:rPr>
              <a:t>Handler om å undersøke hvorledes innholdet av rettskildemateriale blir formidlet, og sammenhengen mellom kilder og formidlet innhold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Hvordan er tilgangen til rettskilder i forvaltningsorgan F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I hvilken grad brukes “nedbetalingskalkulatoren” i Lånekassen og gir</a:t>
            </a:r>
            <a:br>
              <a:rPr lang="nb-NO" sz="1900" dirty="0"/>
            </a:br>
            <a:r>
              <a:rPr lang="nb-NO" sz="1900" dirty="0"/>
              <a:t>  den korrekt og dekkende informasjon til brukerne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Hvilken ledsagende rettsinformasjon gis når parter skal delta i</a:t>
            </a:r>
            <a:br>
              <a:rPr lang="nb-NO" sz="1900" dirty="0"/>
            </a:br>
            <a:r>
              <a:rPr lang="nb-NO" sz="1900" dirty="0"/>
              <a:t>  selvbetjente forvaltningsrutiner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Hvordan ble nettskjema N til, og hva var bestemmende for </a:t>
            </a:r>
            <a:br>
              <a:rPr lang="nb-NO" sz="1900" dirty="0"/>
            </a:br>
            <a:r>
              <a:rPr lang="nb-NO" sz="1900" dirty="0"/>
              <a:t>  utforming av skjemaet og for veiledningen til utfyllingen av det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I hvilken grad er det innholdsmessige forskjeller mellom retts-</a:t>
            </a:r>
            <a:br>
              <a:rPr lang="nb-NO" sz="1900" dirty="0"/>
            </a:br>
            <a:r>
              <a:rPr lang="nb-NO" sz="1900" dirty="0"/>
              <a:t>  informasjon på nettside N og de rettskilder informasjonen bygger på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  <a:br>
              <a:rPr lang="nb-NO" sz="1900" b="1" dirty="0">
                <a:solidFill>
                  <a:srgbClr val="007A5D"/>
                </a:solidFill>
              </a:rPr>
            </a:br>
            <a:r>
              <a:rPr lang="nb-NO" sz="1900" b="1" dirty="0">
                <a:solidFill>
                  <a:srgbClr val="007A5D"/>
                </a:solidFill>
              </a:rPr>
              <a:t>  </a:t>
            </a:r>
            <a:r>
              <a:rPr lang="nb-NO" sz="1800" dirty="0"/>
              <a:t>(jf. trivialisering av rettsspørsmål)</a:t>
            </a:r>
          </a:p>
          <a:p>
            <a:pPr>
              <a:spcBef>
                <a:spcPct val="20000"/>
              </a:spcBef>
              <a:defRPr/>
            </a:pPr>
            <a:br>
              <a:rPr lang="nb-NO" sz="2000" dirty="0"/>
            </a:br>
            <a:endParaRPr lang="nb-NO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289F91-0AEA-4C82-A4A2-4A0DAEB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rettskildebruk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FC2860B3-1ACE-495E-AD5A-9D8E1039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628800"/>
            <a:ext cx="7992888" cy="4216539"/>
          </a:xfrm>
          <a:prstGeom prst="rect">
            <a:avLst/>
          </a:prstGeom>
          <a:solidFill>
            <a:srgbClr val="EB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2438">
              <a:defRPr/>
            </a:pPr>
            <a:r>
              <a:rPr lang="nb-NO" sz="2200" dirty="0">
                <a:solidFill>
                  <a:schemeClr val="accent2">
                    <a:lumMod val="75000"/>
                  </a:schemeClr>
                </a:solidFill>
              </a:rPr>
              <a:t> Handler om å undersøke hvorledes rettskilder brukes av ulike aktører (profesjonelle og ikke-profesjonelle) 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  <a:endParaRPr lang="nb-NO" sz="2200" dirty="0">
              <a:solidFill>
                <a:schemeClr val="accent2">
                  <a:lumMod val="75000"/>
                </a:schemeClr>
              </a:solidFill>
            </a:endParaRP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Hvordan ble rettskildematerialet i et systemutviklingsarbeid S</a:t>
            </a:r>
            <a:br>
              <a:rPr lang="nb-NO" sz="2000" dirty="0"/>
            </a:br>
            <a:r>
              <a:rPr lang="nb-NO" sz="2000" dirty="0"/>
              <a:t>   innsamlet og brukt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Hvilke profesjoner deltok ved utvikling av rettslige beslutnings-</a:t>
            </a:r>
            <a:br>
              <a:rPr lang="nb-NO" sz="2000" dirty="0"/>
            </a:br>
            <a:r>
              <a:rPr lang="nb-NO" sz="2000" dirty="0"/>
              <a:t>   system S, og hva var deres roller i spørsmål av rettslig betydning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anvendes/forstås lov PVF art. 22 i forvaltningsorganene</a:t>
            </a:r>
            <a:br>
              <a:rPr lang="nb-NO" sz="2000" dirty="0"/>
            </a:br>
            <a:r>
              <a:rPr lang="nb-NO" sz="2000" dirty="0"/>
              <a:t>    F</a:t>
            </a:r>
            <a:r>
              <a:rPr lang="nb-NO" sz="2000" baseline="-25000" dirty="0"/>
              <a:t>1,</a:t>
            </a:r>
            <a:r>
              <a:rPr lang="nb-NO" sz="2000" dirty="0"/>
              <a:t> F</a:t>
            </a:r>
            <a:r>
              <a:rPr lang="nb-NO" sz="2000" baseline="-25000" dirty="0"/>
              <a:t>2 </a:t>
            </a:r>
            <a:r>
              <a:rPr lang="nb-NO" sz="2000" dirty="0"/>
              <a:t>og</a:t>
            </a:r>
            <a:r>
              <a:rPr lang="nb-NO" sz="2000" baseline="-25000" dirty="0"/>
              <a:t> </a:t>
            </a:r>
            <a:r>
              <a:rPr lang="nb-NO" sz="2000" dirty="0"/>
              <a:t>F</a:t>
            </a:r>
            <a:r>
              <a:rPr lang="nb-NO" sz="2000" baseline="-25000" dirty="0"/>
              <a:t>3 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b="1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I hvilken grad er rettslige avgjørelser automatisert i system S, og</a:t>
            </a:r>
            <a:br>
              <a:rPr lang="nb-NO" sz="2000" dirty="0"/>
            </a:br>
            <a:r>
              <a:rPr lang="nb-NO" sz="2000" dirty="0"/>
              <a:t>    hva har vært bestemmende for graden av automatisering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ble programkode med rettslig innhold testet i</a:t>
            </a:r>
            <a:br>
              <a:rPr lang="nb-NO" sz="2000" dirty="0"/>
            </a:br>
            <a:r>
              <a:rPr lang="nb-NO" sz="2000" dirty="0"/>
              <a:t>   forvaltningsorgan F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177933-A16A-4A55-A1F2-FB68A1265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3608" y="692696"/>
            <a:ext cx="5976664" cy="609600"/>
          </a:xfrm>
        </p:spPr>
        <p:txBody>
          <a:bodyPr/>
          <a:lstStyle/>
          <a:p>
            <a:pPr algn="l">
              <a:defRPr/>
            </a:pP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«Fri tilnærming» til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innholdsmessige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902373-B2A9-4FB5-ADB0-00DBFD34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0125" y="1676400"/>
            <a:ext cx="7143750" cy="4344988"/>
          </a:xfrm>
          <a:solidFill>
            <a:srgbClr val="00FFCC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kvalitetskrav til rettskilder og etterlevelsen av kvalitetskravene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I hvilken grad inneholder </a:t>
            </a:r>
            <a:r>
              <a:rPr lang="nb-NO" sz="2000" dirty="0" err="1"/>
              <a:t>Lovteknikkheftet</a:t>
            </a:r>
            <a:r>
              <a:rPr lang="nb-NO" sz="2000" dirty="0"/>
              <a:t> krav til</a:t>
            </a:r>
            <a:br>
              <a:rPr lang="nb-NO" sz="2000" dirty="0"/>
            </a:br>
            <a:r>
              <a:rPr lang="nb-NO" sz="2000" dirty="0"/>
              <a:t>  språkføring og i hvilken grad blir kravene fulgt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er begreper presisert i forarbeidene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avviker begrepsbruken i lov L fra vanlig</a:t>
            </a:r>
            <a:br>
              <a:rPr lang="nb-NO" sz="2000" dirty="0"/>
            </a:br>
            <a:r>
              <a:rPr lang="nb-NO" sz="2000" dirty="0"/>
              <a:t>   språkbruk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Hva er lesbarhetsindeksen for lovtekst L, og hva kan slike</a:t>
            </a:r>
            <a:br>
              <a:rPr lang="nb-NO" sz="2000" dirty="0"/>
            </a:br>
            <a:r>
              <a:rPr lang="nb-NO" sz="2000" dirty="0"/>
              <a:t>  indekser si om lesbarheten av lover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  <a:r>
              <a:rPr lang="nb-NO" sz="2000" dirty="0"/>
              <a:t> (jf. lix.se)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endParaRPr lang="nb-NO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23BE315F-E78F-4B0C-B5C1-42190E172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7772400" cy="2514600"/>
          </a:xfrm>
        </p:spPr>
        <p:txBody>
          <a:bodyPr/>
          <a:lstStyle/>
          <a:p>
            <a:endParaRPr lang="nb-NO" altLang="nb-NO" sz="2400"/>
          </a:p>
          <a:p>
            <a:endParaRPr lang="nb-NO" altLang="nb-NO" sz="2400"/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FB6E20FC-B647-4B0D-90FE-FEF0BD06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7800"/>
            <a:ext cx="6840537" cy="34940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gjøre </a:t>
            </a:r>
            <a:r>
              <a:rPr lang="nb-NO" sz="2200" u="sng" dirty="0">
                <a:solidFill>
                  <a:srgbClr val="C00000"/>
                </a:solidFill>
              </a:rPr>
              <a:t>kvantitative</a:t>
            </a:r>
            <a:r>
              <a:rPr lang="nb-NO" sz="2200" dirty="0">
                <a:solidFill>
                  <a:srgbClr val="C00000"/>
                </a:solidFill>
              </a:rPr>
              <a:t> undersøkelser av et utvalgt rettskildemateriale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 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Er antall forekomster av bestemmelser om taushets-plikt,  opplysningsplikt mv innen rettsområde R endret i løpet av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I hvilken grad har omfanget av teknologispesifikk lovgivning økt i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Har omfanget av informasjonssikkerhetsregelverk økt i tidsrom t?</a:t>
            </a:r>
            <a:endParaRPr lang="nb-NO" sz="2000" dirty="0">
              <a:solidFill>
                <a:srgbClr val="9900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solidFill>
                <a:srgbClr val="3366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dirty="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9B3CEC8-D2FB-484B-8D7E-2A56C5D57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664"/>
            <a:ext cx="6334472" cy="914400"/>
          </a:xfrm>
        </p:spPr>
        <p:txBody>
          <a:bodyPr/>
          <a:lstStyle/>
          <a:p>
            <a:pPr algn="l">
              <a:defRPr/>
            </a:pP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«Fri tilnærming» til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Kvantifisering av rettskilder</a:t>
            </a:r>
            <a:endParaRPr lang="nb-NO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653A1B7-D2F3-49BA-A828-13DBC8BA4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0"/>
            <a:ext cx="7772400" cy="911225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Aktuelle metodiske tilnærminger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F470C841-2151-4677-B46D-FB41B09FB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1245" y="1268760"/>
            <a:ext cx="7961510" cy="5184576"/>
          </a:xfrm>
          <a:solidFill>
            <a:srgbClr val="CCFFFF"/>
          </a:solidFill>
        </p:spPr>
        <p:txBody>
          <a:bodyPr/>
          <a:lstStyle/>
          <a:p>
            <a:pPr marL="685800">
              <a:defRPr/>
            </a:pPr>
            <a:r>
              <a:rPr lang="nb-NO" altLang="nb-NO" sz="1900" dirty="0">
                <a:solidFill>
                  <a:schemeClr val="accent2">
                    <a:lumMod val="75000"/>
                  </a:schemeClr>
                </a:solidFill>
              </a:rPr>
              <a:t>Rettskildestudier forutsetter skreddersydd metodisk opplegg på basis av kjennskap til den relevante delen av rettssystemet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Handler om å sette sammen et eget metodisk opplegg ved å kombinere noen grunnmetoder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Kvalitative metoder vil normalt dominere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Noen mulige metodiske tilnærminger (brukes alene eller i kombinasjon):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Tekstsøk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Dokumentstudier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Kvantifiseringer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Argumentasjonsanalyser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Intervjuer (gjerne semistrukturerte)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Sammenligninger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av begreper mv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argumentasjonsmåter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mellom programkode og rettsregler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mellom systemdokumentasjon og rettsregler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mv</a:t>
            </a:r>
          </a:p>
          <a:p>
            <a:pPr marL="914400" lvl="2" indent="0">
              <a:buNone/>
              <a:defRPr/>
            </a:pPr>
            <a:endParaRPr lang="nb-NO" altLang="nb-NO" sz="18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97516E-F6BB-41B0-956E-251E7DD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2000" dirty="0"/>
              <a:t>Tenkt prosjekt:</a:t>
            </a:r>
            <a:br>
              <a:rPr lang="nb-NO" sz="2800" dirty="0"/>
            </a:br>
            <a:r>
              <a:rPr lang="nb-NO" sz="2800" dirty="0"/>
              <a:t>Datatilsynets rettspolitiske rolle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A847E9-57C8-FFC7-885A-432A093FC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/>
              <a:t>Problemstilling: I hvilken grad og på hvilken måte påvirker Datatilsynet norsk personvernlovgivning?</a:t>
            </a:r>
          </a:p>
          <a:p>
            <a:r>
              <a:rPr lang="nb-NO" sz="2600" dirty="0"/>
              <a:t>Rettslige rammer for DTs rettspolitiske funksjon</a:t>
            </a:r>
          </a:p>
          <a:p>
            <a:r>
              <a:rPr lang="nb-NO" sz="2600" dirty="0"/>
              <a:t>DTs faktiske arbeid med høringssaker</a:t>
            </a:r>
          </a:p>
          <a:p>
            <a:pPr lvl="1"/>
            <a:r>
              <a:rPr lang="nb-NO" sz="2000" dirty="0"/>
              <a:t>Omfang</a:t>
            </a:r>
          </a:p>
          <a:p>
            <a:pPr lvl="1"/>
            <a:r>
              <a:rPr lang="nb-NO" sz="2000" dirty="0"/>
              <a:t>Organisering</a:t>
            </a:r>
          </a:p>
          <a:p>
            <a:pPr lvl="1"/>
            <a:r>
              <a:rPr lang="nb-NO" sz="2000" dirty="0"/>
              <a:t>Resultater</a:t>
            </a:r>
          </a:p>
        </p:txBody>
      </p:sp>
    </p:spTree>
    <p:extLst>
      <p:ext uri="{BB962C8B-B14F-4D97-AF65-F5344CB8AC3E}">
        <p14:creationId xmlns:p14="http://schemas.microsoft.com/office/powerpoint/2010/main" val="171573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8138B1-CA2B-A1F4-75D6-B65361D6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Omfang</a:t>
            </a: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av DTs arbeid med høringssaker om lover</a:t>
            </a:r>
            <a:b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BFF4B1-B5B0-050A-93D4-CCB7E23A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Bestemme sakstype og -omfang</a:t>
            </a:r>
          </a:p>
          <a:p>
            <a:r>
              <a:rPr lang="nb-NO" dirty="0"/>
              <a:t>Bestemme periode</a:t>
            </a:r>
          </a:p>
          <a:p>
            <a:r>
              <a:rPr lang="nb-NO" dirty="0"/>
              <a:t>Bestemme kilder</a:t>
            </a:r>
          </a:p>
          <a:p>
            <a:r>
              <a:rPr lang="nb-NO" dirty="0"/>
              <a:t>Bestemme innsamlingsmåte mv</a:t>
            </a:r>
          </a:p>
        </p:txBody>
      </p:sp>
    </p:spTree>
    <p:extLst>
      <p:ext uri="{BB962C8B-B14F-4D97-AF65-F5344CB8AC3E}">
        <p14:creationId xmlns:p14="http://schemas.microsoft.com/office/powerpoint/2010/main" val="932965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9711D4-8D36-CEBE-5B20-D859BE9C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Resultater</a:t>
            </a: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av DTs arbeid med høringssaker om lover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870AEA-EA3A-4DB9-F4CD-9B4221B6E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/>
              <a:t>Bestemme analysetema og -måte</a:t>
            </a:r>
          </a:p>
          <a:p>
            <a:pPr lvl="1"/>
            <a:r>
              <a:rPr lang="nb-NO" sz="2400" dirty="0"/>
              <a:t>Klassifisering av sakskategorier</a:t>
            </a:r>
          </a:p>
          <a:p>
            <a:pPr lvl="2"/>
            <a:r>
              <a:rPr lang="nb-NO" sz="2000" dirty="0"/>
              <a:t>Typer resultater</a:t>
            </a:r>
          </a:p>
          <a:p>
            <a:pPr lvl="2"/>
            <a:r>
              <a:rPr lang="nb-NO" sz="2000" dirty="0"/>
              <a:t>Opptelling av hver resultattype</a:t>
            </a:r>
          </a:p>
          <a:p>
            <a:pPr lvl="1"/>
            <a:r>
              <a:rPr lang="nb-NO" sz="2400" dirty="0"/>
              <a:t>Teoretisk opplegg for innholdsanalyse</a:t>
            </a:r>
          </a:p>
          <a:p>
            <a:pPr lvl="2"/>
            <a:r>
              <a:rPr lang="nb-NO" sz="2000" dirty="0"/>
              <a:t>Premisser</a:t>
            </a:r>
          </a:p>
          <a:p>
            <a:pPr lvl="2"/>
            <a:r>
              <a:rPr lang="nb-NO" sz="2000" dirty="0"/>
              <a:t>Sammenhenger</a:t>
            </a:r>
          </a:p>
          <a:p>
            <a:pPr lvl="2"/>
            <a:r>
              <a:rPr lang="nb-NO" sz="2000" dirty="0" err="1"/>
              <a:t>Argumenttyper</a:t>
            </a:r>
            <a:endParaRPr lang="nb-NO" sz="2000" dirty="0"/>
          </a:p>
          <a:p>
            <a:pPr lvl="2"/>
            <a:r>
              <a:rPr lang="nb-NO" sz="2000" dirty="0"/>
              <a:t>Konklusjonstyper</a:t>
            </a:r>
          </a:p>
          <a:p>
            <a:pPr lvl="1"/>
            <a:r>
              <a:rPr lang="nb-NO" sz="2400" dirty="0"/>
              <a:t>Praktisk opplegg for innholdsanalyse</a:t>
            </a:r>
          </a:p>
        </p:txBody>
      </p:sp>
    </p:spTree>
    <p:extLst>
      <p:ext uri="{BB962C8B-B14F-4D97-AF65-F5344CB8AC3E}">
        <p14:creationId xmlns:p14="http://schemas.microsoft.com/office/powerpoint/2010/main" val="2795922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1057</Words>
  <Application>Microsoft Office PowerPoint</Application>
  <PresentationFormat>Skjermfremvisning (4:3)</PresentationFormat>
  <Paragraphs>136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Times New Roman</vt:lpstr>
      <vt:lpstr>Wingdings</vt:lpstr>
      <vt:lpstr>Office-tema</vt:lpstr>
      <vt:lpstr>  Rettskildestudier    («annen rettskildeforskning») </vt:lpstr>
      <vt:lpstr>Hva det handler om</vt:lpstr>
      <vt:lpstr>Relevans og forutsetninger</vt:lpstr>
      <vt:lpstr>Underliggende problemstruktur</vt:lpstr>
      <vt:lpstr>PowerPoint-presentasjon</vt:lpstr>
      <vt:lpstr>Studere resultater av rettskildeproduksjon (1) Rettskilders strukturelle kvalitet</vt:lpstr>
      <vt:lpstr>Studere resultater av rettskildeproduksjon (2) Innholdsmessige endringer i rettskildematerialet</vt:lpstr>
      <vt:lpstr>PowerPoint-presentasjon</vt:lpstr>
      <vt:lpstr>Studere rettskildebruk</vt:lpstr>
      <vt:lpstr>«Fri tilnærming» til Rettskilders innholdsmessige kvalitet</vt:lpstr>
      <vt:lpstr>«Fri tilnærming» til Kvantifisering av rettskilder</vt:lpstr>
      <vt:lpstr>Aktuelle metodiske tilnærminger</vt:lpstr>
      <vt:lpstr>Tenkt prosjekt: Datatilsynets rettspolitiske rolle</vt:lpstr>
      <vt:lpstr>Omfang av DTs arbeid med høringssaker om lover </vt:lpstr>
      <vt:lpstr>Resultater av DTs arbeid med høringssaker om lover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orientert metode innen forvaltningsinformatiske arbeider</dc:title>
  <dc:creator>Administrator</dc:creator>
  <cp:lastModifiedBy>dag wiese schartum</cp:lastModifiedBy>
  <cp:revision>45</cp:revision>
  <cp:lastPrinted>2020-03-20T09:32:49Z</cp:lastPrinted>
  <dcterms:created xsi:type="dcterms:W3CDTF">2003-04-23T14:35:03Z</dcterms:created>
  <dcterms:modified xsi:type="dcterms:W3CDTF">2023-03-26T20:39:50Z</dcterms:modified>
</cp:coreProperties>
</file>