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86" r:id="rId5"/>
    <p:sldId id="285" r:id="rId6"/>
    <p:sldId id="288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72" autoAdjust="0"/>
  </p:normalViewPr>
  <p:slideViewPr>
    <p:cSldViewPr snapToGrid="0">
      <p:cViewPr varScale="1">
        <p:scale>
          <a:sx n="103" d="100"/>
          <a:sy n="103" d="100"/>
        </p:scale>
        <p:origin x="57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792ED-E87B-7C97-AE2B-A573C08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677B7C-EB3E-EC31-1633-617F86CF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F21B16-08F8-E829-813B-BE5A3F5D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F05A3A-C0A9-4315-87CD-960DD2DE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C9F50-D56C-0A29-9770-8204B3A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D5083-AAA4-26EA-30F0-ADEFEE28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9FFF4-9C4D-67AA-6096-1E0B02B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ABE77-0BC4-5A28-BFCC-13A75487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461450-3D47-55FC-FE27-03041D13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15B28-E0D5-D0E1-1057-90FBC533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69AEF-8BBC-4A67-3612-F48A63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7995C0-604A-2CAC-21CC-E532BC96E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71D09E-7D54-804D-A274-35B424C6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17541-7A2F-494A-F3A0-66E3E61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9148-62EC-A1F5-2764-9B82BB30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6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B00AB-39AE-0B00-3C61-A155CD4E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206BD3-12E3-86F2-2C1A-5D607186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AF12B-17DB-4A37-3062-EDD7FEA4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7313C0-8F70-8496-1A34-4B59F487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91A573-525D-B07E-1F98-4C17FC32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C991AC-F128-85C2-7D45-34A462FD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0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6D8247-7A0E-7E99-C940-A19D254C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6B1EE8-97AC-5EA5-6E67-454429BB2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3F5073-C83B-5991-AF11-8255C23C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AA6E8C-294A-DB54-ED6E-68D6EF50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A68BF64-83F7-C62A-4E21-49181DF4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95ED83-2182-7D16-DAD5-9A40B8A8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630420-3180-27D4-6F2B-1E7C1CDF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F88372-9AF8-1F01-5E6D-6F05FF96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126F6-9547-AD5F-FA1A-300F204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93C2452-ABE9-0240-89D7-DA498E1A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73188E-4F6D-F1D9-70E4-488E7903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A51660-462E-F98E-5B8F-E14905A2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46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DF0716D-68D3-12B7-9079-B4E49441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D3FE19-6408-C7CE-F18D-9825B10F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26ED4B-A80A-E24D-A233-C90E96BE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48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F4847-9ED0-1430-D2C0-23692CC3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AAF8C-02ED-6D48-6F95-2E7BB8010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602B3F-48A4-04DD-7530-EDC9FED8A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D41FF-8A41-9FAA-BA38-0E39C96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2CBF76-F4BC-02C2-1A57-3007D2DC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409296-69F1-CD5F-1428-7440AC40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02A28-F610-95B8-7066-E3A0D88C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46F0E-4841-86C1-CFBA-977DAACA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57B3B8-278D-5C1D-E32E-A833D02CF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28E698-8A0D-D483-6369-B5BCDE0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9A0394-D9B1-D4DC-E83F-D727DCC6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E0E11-927F-0CE2-6187-6A0AA4B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3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F82F-DD0A-68F8-D92C-89B6228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32CE-0DA7-0CE0-DF30-5AF55012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F6B3B-85C1-5B79-F02D-5B4B2CA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D24027-9EB2-6CD9-9ED0-929A7750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B123FD-0A11-BFC0-8FE0-019BF7B9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47081C-F83A-6A92-4A67-D46C4AC68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CB6490-23EF-DA37-224F-7314C4CC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725C-EB4F-058C-A50A-9FA49523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A70F1-F307-C660-B4ED-71915FC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137814-6DA8-0079-89FC-FF928203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8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5AF71B-0758-EF8A-83B1-E9D62A1A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5EB2E9-C571-8557-95F9-67EF6F8E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008B46-DB89-AD6D-57BC-E891CC8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3D3B-A36A-4669-AAA9-4C2326636201}" type="datetimeFigureOut">
              <a:rPr lang="nb-NO" smtClean="0"/>
              <a:t>24.04.2023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BBCC4D-0643-3EAA-F1C5-BC7EC6AD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47CAA6-0110-D4A9-F0C4-6D2936AD5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B5578-3CD2-A7F1-8D7C-FB6BA0562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4467"/>
            <a:ext cx="9221360" cy="1215496"/>
          </a:xfrm>
        </p:spPr>
        <p:txBody>
          <a:bodyPr>
            <a:noAutofit/>
          </a:bodyPr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Tips til ferdigstilling av prosjektoppgaven på FINF4022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A3CF0-E8A0-05F2-A129-D26BA0882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24285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A64731-5C60-CE56-7D4C-B8AB492B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7030A0"/>
                </a:solidFill>
              </a:rPr>
              <a:t>OBS!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15492D-0ACC-9796-7764-727352B06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Dette er ingen fasit, bare gode råd</a:t>
            </a:r>
          </a:p>
          <a:p>
            <a:r>
              <a:rPr lang="nb-NO" dirty="0"/>
              <a:t>De fleste innholdselementer jeg angir bør være med, men dimensjoneringen og disposisjonen av dem kan være på mange måter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77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F5FA42E-B3AC-C832-0545-59902B661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47" t="15399" r="60501" b="64023"/>
          <a:stretch/>
        </p:blipFill>
        <p:spPr>
          <a:xfrm>
            <a:off x="167098" y="942321"/>
            <a:ext cx="5975829" cy="229419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C8D1614-C88B-2E0F-4FD6-1ED78DD72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329" y="4695022"/>
            <a:ext cx="6805315" cy="198871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B3EACA6-580B-B13B-4F81-BD9B7899FA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469" r="19122" b="15174"/>
          <a:stretch/>
        </p:blipFill>
        <p:spPr>
          <a:xfrm>
            <a:off x="245326" y="3571231"/>
            <a:ext cx="4872317" cy="96985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BA30E41-5802-9BF0-4E04-801B1E70CE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182" b="60402"/>
          <a:stretch/>
        </p:blipFill>
        <p:spPr>
          <a:xfrm>
            <a:off x="5586170" y="2089420"/>
            <a:ext cx="6313382" cy="2424746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E5B847F5-0660-471A-3BCA-3155F62B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62"/>
            <a:ext cx="10515600" cy="76806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Innholdselementer som er angitt for prosjektoppgaven</a:t>
            </a:r>
          </a:p>
        </p:txBody>
      </p:sp>
    </p:spTree>
    <p:extLst>
      <p:ext uri="{BB962C8B-B14F-4D97-AF65-F5344CB8AC3E}">
        <p14:creationId xmlns:p14="http://schemas.microsoft.com/office/powerpoint/2010/main" val="2029734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F1AFC1-55B2-F223-9715-2075F109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4602"/>
          </a:xfrm>
        </p:spPr>
        <p:txBody>
          <a:bodyPr>
            <a:normAutofit fontScale="90000"/>
          </a:bodyPr>
          <a:lstStyle/>
          <a:p>
            <a:r>
              <a:rPr lang="nb-NO" sz="3300" dirty="0">
                <a:solidFill>
                  <a:srgbClr val="7030A0"/>
                </a:solidFill>
              </a:rPr>
              <a:t>Veiledende punkter til hva en sluttrapport kan inneholde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2200" dirty="0">
                <a:solidFill>
                  <a:srgbClr val="7030A0"/>
                </a:solidFill>
              </a:rPr>
              <a:t>NB! Dette er ikke forslag til standard disposisjon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530C0D-B4B2-61EC-2192-78203B6B6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33686"/>
            <a:ext cx="10765861" cy="5159188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Innledning</a:t>
            </a:r>
          </a:p>
          <a:p>
            <a:r>
              <a:rPr lang="nb-NO" dirty="0"/>
              <a:t>Problemstillingen som prosjektoppgaven skal belyse (</a:t>
            </a:r>
          </a:p>
          <a:p>
            <a:r>
              <a:rPr lang="nb-NO" dirty="0"/>
              <a:t>Opplegg for LS</a:t>
            </a:r>
          </a:p>
          <a:p>
            <a:pPr lvl="1"/>
            <a:r>
              <a:rPr lang="nb-NO" dirty="0"/>
              <a:t>Faglitteratur</a:t>
            </a:r>
          </a:p>
          <a:p>
            <a:pPr lvl="1"/>
            <a:r>
              <a:rPr lang="nb-NO" dirty="0"/>
              <a:t>Metodelitteratur</a:t>
            </a:r>
          </a:p>
          <a:p>
            <a:r>
              <a:rPr lang="nb-NO" dirty="0"/>
              <a:t>Resultatet fra LS</a:t>
            </a:r>
          </a:p>
          <a:p>
            <a:r>
              <a:rPr lang="nb-NO" dirty="0"/>
              <a:t>Vurderinger av LS</a:t>
            </a:r>
          </a:p>
          <a:p>
            <a:pPr lvl="1"/>
            <a:r>
              <a:rPr lang="nb-NO" dirty="0"/>
              <a:t>Hva gikk bra, hva gikk ikke så bra, hva kunne bli gjort annerledes?</a:t>
            </a:r>
          </a:p>
          <a:p>
            <a:r>
              <a:rPr lang="nb-NO" dirty="0"/>
              <a:t>Valg av intervjutype</a:t>
            </a:r>
          </a:p>
          <a:p>
            <a:r>
              <a:rPr lang="nb-NO" dirty="0"/>
              <a:t>Forberedelse av intervju</a:t>
            </a:r>
          </a:p>
          <a:p>
            <a:r>
              <a:rPr lang="nb-NO" dirty="0"/>
              <a:t>Intervjuopplegget (</a:t>
            </a:r>
            <a:r>
              <a:rPr lang="nb-NO" i="1" dirty="0"/>
              <a:t>vedlegg, teller ikke i ordrammen</a:t>
            </a:r>
            <a:r>
              <a:rPr lang="nb-NO" dirty="0"/>
              <a:t>)</a:t>
            </a:r>
          </a:p>
          <a:p>
            <a:r>
              <a:rPr lang="nb-NO" dirty="0"/>
              <a:t>Gjennomføring av intervjuet</a:t>
            </a:r>
          </a:p>
          <a:p>
            <a:r>
              <a:rPr lang="nb-NO" dirty="0"/>
              <a:t>Resultatet fra intervjuet, etterbehandling</a:t>
            </a:r>
          </a:p>
          <a:p>
            <a:r>
              <a:rPr lang="nb-NO" dirty="0"/>
              <a:t>Vurderinger av intervjuet</a:t>
            </a:r>
          </a:p>
          <a:p>
            <a:pPr lvl="1"/>
            <a:r>
              <a:rPr lang="nb-NO" dirty="0"/>
              <a:t>Hva gikk bra, hva gikk ikke så bra, hva kunne bli gjort annerledes?</a:t>
            </a:r>
          </a:p>
          <a:p>
            <a:r>
              <a:rPr lang="nb-NO" dirty="0"/>
              <a:t>Samlet, faglig refleksjon og diskusjon: Enhver relevant metodisk refleksjon er velkommen!</a:t>
            </a:r>
          </a:p>
          <a:p>
            <a:r>
              <a:rPr lang="nb-NO" dirty="0"/>
              <a:t>Litteratur- og kildeliste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738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54774058-A659-6B42-590D-C6FFB16BD5F1}"/>
              </a:ext>
            </a:extLst>
          </p:cNvPr>
          <p:cNvSpPr txBox="1"/>
          <p:nvPr/>
        </p:nvSpPr>
        <p:spPr>
          <a:xfrm>
            <a:off x="2014465" y="1553068"/>
            <a:ext cx="8570249" cy="4652784"/>
          </a:xfrm>
          <a:prstGeom prst="rect">
            <a:avLst/>
          </a:prstGeom>
          <a:noFill/>
        </p:spPr>
        <p:txBody>
          <a:bodyPr wrap="square">
            <a:normAutofit fontScale="92500" lnSpcReduction="20000"/>
          </a:bodyPr>
          <a:lstStyle/>
          <a:p>
            <a:r>
              <a:rPr lang="nb-NO" sz="2000" b="1" dirty="0"/>
              <a:t>Kunnskapsmål for FINF4022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metoder som er aktuelle for å fremskaffe og analysere kildemateriale som kan inngå i masteroppgave i forvaltningsinformatikk, og hvordan metodene kan kombineres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søke og finne faglitteratur som ledd i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referere til litteratur og kilder som er anvendt i en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b="1" dirty="0"/>
              <a:t>Ferdighetsmål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vurdere og foreslå enkle forskningsmetoder, hver for seg og i kombinasjon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>
                <a:highlight>
                  <a:srgbClr val="FFFF00"/>
                </a:highlight>
              </a:rPr>
              <a:t>kritisk og reflektert </a:t>
            </a:r>
            <a:r>
              <a:rPr lang="nb-NO" sz="2000" dirty="0"/>
              <a:t>gjennomføre et konkret metodisk opplegg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søke, finne og vurdere relevant faglitteratur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referere til anvendte kilder og litteratur i samsvar med anerkjent system for dette</a:t>
            </a:r>
          </a:p>
          <a:p>
            <a:endParaRPr lang="nb-NO" sz="2000" dirty="0"/>
          </a:p>
          <a:p>
            <a:r>
              <a:rPr lang="nb-NO" sz="2000" b="1" dirty="0"/>
              <a:t>Generell kompetanse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evne til </a:t>
            </a:r>
            <a:r>
              <a:rPr lang="nb-NO" sz="2000" dirty="0">
                <a:highlight>
                  <a:srgbClr val="FFFF00"/>
                </a:highlight>
              </a:rPr>
              <a:t>selvstendig tenkning </a:t>
            </a:r>
            <a:r>
              <a:rPr lang="nb-NO" sz="2000" dirty="0"/>
              <a:t>og </a:t>
            </a:r>
            <a:r>
              <a:rPr lang="nb-NO" sz="2000" dirty="0">
                <a:highlight>
                  <a:srgbClr val="FFFF00"/>
                </a:highlight>
              </a:rPr>
              <a:t>kritisk refleksjon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>
                <a:highlight>
                  <a:srgbClr val="FFFF00"/>
                </a:highlight>
              </a:rPr>
              <a:t>kritisk-konstruktiv</a:t>
            </a:r>
            <a:r>
              <a:rPr lang="nb-NO" sz="2000" dirty="0"/>
              <a:t> tilnærming til arbeidet med masteroppgaven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AEC95F5-C458-1468-CC10-AD2CBB0EA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69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Legg merke til verdien av kritisk og reflektert tilnærming</a:t>
            </a:r>
          </a:p>
        </p:txBody>
      </p:sp>
    </p:spTree>
    <p:extLst>
      <p:ext uri="{BB962C8B-B14F-4D97-AF65-F5344CB8AC3E}">
        <p14:creationId xmlns:p14="http://schemas.microsoft.com/office/powerpoint/2010/main" val="245847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14749B-8680-32E8-9804-A42B01E3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396"/>
            <a:ext cx="10515600" cy="795281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Andre 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8DEE06-3F26-1303-4B6E-06B8AA687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146"/>
            <a:ext cx="10515600" cy="484481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Husk at problemstillingen har betydning for de fleste drøftelser</a:t>
            </a:r>
          </a:p>
          <a:p>
            <a:r>
              <a:rPr lang="nb-NO" dirty="0"/>
              <a:t>Bruk litteraturen aktivt</a:t>
            </a:r>
          </a:p>
          <a:p>
            <a:pPr lvl="1"/>
            <a:r>
              <a:rPr lang="nb-NO" dirty="0"/>
              <a:t>Du bør i liten grad gjengi innholdet av metodelitteraturen; poenget er å </a:t>
            </a:r>
            <a:r>
              <a:rPr lang="nb-NO" i="1" dirty="0"/>
              <a:t>anvende</a:t>
            </a:r>
            <a:r>
              <a:rPr lang="nb-NO" dirty="0"/>
              <a:t> metode og drøfte anvendelsen</a:t>
            </a:r>
          </a:p>
          <a:p>
            <a:pPr lvl="1"/>
            <a:r>
              <a:rPr lang="nb-NO" dirty="0"/>
              <a:t>Bruk faglitteraturen aktivt, dvs. slik at du viser at du har lest og forstått</a:t>
            </a:r>
          </a:p>
          <a:p>
            <a:pPr lvl="2"/>
            <a:r>
              <a:rPr lang="nb-NO" dirty="0"/>
              <a:t>Litteratur som ikke anvendes har liten verdi</a:t>
            </a:r>
          </a:p>
          <a:p>
            <a:r>
              <a:rPr lang="nb-NO" dirty="0"/>
              <a:t>Unngå lange sitater, bruk egne ord – det viser at du </a:t>
            </a:r>
            <a:r>
              <a:rPr lang="nb-NO"/>
              <a:t>har forstått</a:t>
            </a:r>
            <a:endParaRPr lang="nb-NO" dirty="0"/>
          </a:p>
          <a:p>
            <a:r>
              <a:rPr lang="nb-NO" dirty="0"/>
              <a:t>Verken figurer eller sitater kan stå for seg selv (bør kommenteres)</a:t>
            </a:r>
          </a:p>
          <a:p>
            <a:r>
              <a:rPr lang="nb-NO" dirty="0"/>
              <a:t>Skriv klart og enkelt språk</a:t>
            </a:r>
          </a:p>
          <a:p>
            <a:pPr lvl="1"/>
            <a:r>
              <a:rPr lang="nb-NO" dirty="0"/>
              <a:t>Unngå lange setninger</a:t>
            </a:r>
          </a:p>
          <a:p>
            <a:pPr lvl="1"/>
            <a:r>
              <a:rPr lang="nb-NO" dirty="0"/>
              <a:t>Bruk jeg-form og unngå unødvendig passiv</a:t>
            </a:r>
          </a:p>
          <a:p>
            <a:pPr lvl="1"/>
            <a:r>
              <a:rPr lang="nb-NO" dirty="0"/>
              <a:t>Bare bruk ord du har fullstendig kunnskap om betydningen av (slå opp!)</a:t>
            </a:r>
          </a:p>
          <a:p>
            <a:pPr lvl="1"/>
            <a:r>
              <a:rPr lang="nb-NO" dirty="0"/>
              <a:t>Når du skriver norsk, bør du skrive norsk</a:t>
            </a:r>
          </a:p>
        </p:txBody>
      </p:sp>
    </p:spTree>
    <p:extLst>
      <p:ext uri="{BB962C8B-B14F-4D97-AF65-F5344CB8AC3E}">
        <p14:creationId xmlns:p14="http://schemas.microsoft.com/office/powerpoint/2010/main" val="1727373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Tips til ferdigstilling av prosjektoppgaven på FINF4022</vt:lpstr>
      <vt:lpstr>OBS!</vt:lpstr>
      <vt:lpstr>Innholdselementer som er angitt for prosjektoppgaven</vt:lpstr>
      <vt:lpstr>Veiledende punkter til hva en sluttrapport kan inneholde NB! Dette er ikke forslag til standard disposisjon</vt:lpstr>
      <vt:lpstr>Legg merke til verdien av kritisk og reflektert tilnærming</vt:lpstr>
      <vt:lpstr>Andre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Gjennomgang av krav til og mulige opplegg for       prosjektoppgaven 2. Personvern, etikk og forskning</dc:title>
  <dc:creator>dag wiese schartum</dc:creator>
  <cp:lastModifiedBy>dag wiese schartum</cp:lastModifiedBy>
  <cp:revision>9</cp:revision>
  <cp:lastPrinted>2023-04-24T19:33:59Z</cp:lastPrinted>
  <dcterms:created xsi:type="dcterms:W3CDTF">2023-02-03T21:41:18Z</dcterms:created>
  <dcterms:modified xsi:type="dcterms:W3CDTF">2023-04-24T20:13:40Z</dcterms:modified>
</cp:coreProperties>
</file>