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39"/>
  </p:handoutMasterIdLst>
  <p:sldIdLst>
    <p:sldId id="256" r:id="rId5"/>
    <p:sldId id="280" r:id="rId6"/>
    <p:sldId id="258" r:id="rId7"/>
    <p:sldId id="257" r:id="rId8"/>
    <p:sldId id="259" r:id="rId9"/>
    <p:sldId id="260" r:id="rId10"/>
    <p:sldId id="261" r:id="rId11"/>
    <p:sldId id="262" r:id="rId12"/>
    <p:sldId id="279" r:id="rId13"/>
    <p:sldId id="263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5" r:id="rId26"/>
    <p:sldId id="276" r:id="rId27"/>
    <p:sldId id="278" r:id="rId28"/>
    <p:sldId id="281" r:id="rId29"/>
    <p:sldId id="282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947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FE0D9-C2D1-4CBD-A81F-9FE165403957}" type="datetimeFigureOut">
              <a:rPr lang="nb-NO" smtClean="0"/>
              <a:t>12.03.2025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F79A1-D029-4823-88AE-F19812E29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1462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D79C-AB7A-453F-A334-4C85669941BC}" type="datetimeFigureOut">
              <a:rPr lang="en-US" smtClean="0"/>
              <a:pPr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58239-F4F0-4DF7-BB47-D21108BE446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Kvalitative intervjuer og observasjon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D. I. Jacobsen (2022)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Tematikk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De fire fasene i intervjuprosessen</a:t>
            </a:r>
          </a:p>
          <a:p>
            <a:endParaRPr lang="nb-NO" dirty="0"/>
          </a:p>
          <a:p>
            <a:r>
              <a:rPr lang="nb-NO" dirty="0"/>
              <a:t>De typiske fallgruvene</a:t>
            </a:r>
          </a:p>
          <a:p>
            <a:endParaRPr lang="nb-NO" dirty="0"/>
          </a:p>
          <a:p>
            <a:r>
              <a:rPr lang="nb-NO" dirty="0"/>
              <a:t>Kjennetegn ved gode spørsmål</a:t>
            </a:r>
          </a:p>
          <a:p>
            <a:endParaRPr lang="nb-NO" dirty="0"/>
          </a:p>
          <a:p>
            <a:r>
              <a:rPr lang="nb-NO" dirty="0"/>
              <a:t>Pålitelighet, gyldighet og allmenngyldighet</a:t>
            </a:r>
          </a:p>
          <a:p>
            <a:endParaRPr lang="nb-NO" dirty="0"/>
          </a:p>
          <a:p>
            <a:r>
              <a:rPr lang="nb-NO" dirty="0"/>
              <a:t>Observasjonsstudier</a:t>
            </a:r>
          </a:p>
          <a:p>
            <a:endParaRPr lang="nb-NO" dirty="0"/>
          </a:p>
          <a:p>
            <a:r>
              <a:rPr lang="nb-NO" dirty="0"/>
              <a:t>Eksempel på observasjonsstudier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kvalitative intervjuer?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Dybdekunnskap</a:t>
            </a:r>
          </a:p>
          <a:p>
            <a:pPr marL="0" indent="0">
              <a:buNone/>
            </a:pPr>
            <a:r>
              <a:rPr lang="nb-NO" dirty="0"/>
              <a:t>  </a:t>
            </a:r>
          </a:p>
          <a:p>
            <a:pPr lvl="1"/>
            <a:r>
              <a:rPr lang="nb-NO" dirty="0"/>
              <a:t>hendelser, hendelsesforløp, meninger, vurderinger, argumenter, beslutninger, tiltak eller utviklingstrekk</a:t>
            </a:r>
          </a:p>
          <a:p>
            <a:pPr lvl="1"/>
            <a:endParaRPr lang="nb-NO" dirty="0"/>
          </a:p>
          <a:p>
            <a:r>
              <a:rPr lang="nb-NO" dirty="0"/>
              <a:t>Kan brukes som supplement til annen type datainnsamling</a:t>
            </a:r>
          </a:p>
          <a:p>
            <a:endParaRPr lang="nb-NO" dirty="0"/>
          </a:p>
          <a:p>
            <a:r>
              <a:rPr lang="nb-NO" dirty="0"/>
              <a:t>Kan brukes som en enkeltstående teknikk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Typer intervjuer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b="1" dirty="0"/>
              <a:t>Uformelle intervjuer </a:t>
            </a:r>
            <a:r>
              <a:rPr lang="nb-NO" dirty="0"/>
              <a:t>– ingen intervjuguide (planlagte spørsmål)</a:t>
            </a:r>
          </a:p>
          <a:p>
            <a:endParaRPr lang="nb-NO" dirty="0"/>
          </a:p>
          <a:p>
            <a:r>
              <a:rPr lang="nb-NO" b="1" dirty="0"/>
              <a:t>Strukturerte intervjuer </a:t>
            </a:r>
            <a:r>
              <a:rPr lang="nb-NO" dirty="0"/>
              <a:t>– liste med spørsmål eller strukturert etter hovedtema</a:t>
            </a:r>
          </a:p>
          <a:p>
            <a:endParaRPr lang="nb-NO" dirty="0"/>
          </a:p>
          <a:p>
            <a:r>
              <a:rPr lang="nb-NO" b="1" dirty="0"/>
              <a:t>Individuelle intervjuer </a:t>
            </a:r>
            <a:r>
              <a:rPr lang="nb-NO" dirty="0"/>
              <a:t>– én-til-én samtale</a:t>
            </a:r>
          </a:p>
          <a:p>
            <a:endParaRPr lang="nb-NO" dirty="0"/>
          </a:p>
          <a:p>
            <a:r>
              <a:rPr lang="nb-NO" b="1" dirty="0"/>
              <a:t>Gruppeintervjuer</a:t>
            </a:r>
            <a:r>
              <a:rPr lang="nb-NO" dirty="0"/>
              <a:t> – én-til-mange samtale</a:t>
            </a:r>
          </a:p>
          <a:p>
            <a:endParaRPr lang="nb-NO" dirty="0"/>
          </a:p>
          <a:p>
            <a:r>
              <a:rPr lang="nb-NO" b="1" dirty="0"/>
              <a:t>Respondentintervjuet</a:t>
            </a:r>
            <a:r>
              <a:rPr lang="nb-NO" dirty="0"/>
              <a:t> – med personer som selv har erfaringer med fenomenet/temaet</a:t>
            </a:r>
          </a:p>
          <a:p>
            <a:endParaRPr lang="nb-NO" dirty="0"/>
          </a:p>
          <a:p>
            <a:r>
              <a:rPr lang="nb-NO" b="1" dirty="0"/>
              <a:t>Informantintervjuet</a:t>
            </a:r>
            <a:r>
              <a:rPr lang="nb-NO" dirty="0"/>
              <a:t> – med personer som vet mye om fenomenet/temaet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Formålet med intervjuer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Å få den som intervjues til å levere relevant informasjon</a:t>
            </a:r>
          </a:p>
          <a:p>
            <a:endParaRPr lang="nb-NO" dirty="0"/>
          </a:p>
          <a:p>
            <a:r>
              <a:rPr lang="nb-NO" dirty="0"/>
              <a:t>Å få vite noe nytt eller bekrefte/avkrefte noe du er usikker på</a:t>
            </a:r>
          </a:p>
          <a:p>
            <a:endParaRPr lang="nb-NO" dirty="0"/>
          </a:p>
          <a:p>
            <a:r>
              <a:rPr lang="nb-NO" dirty="0"/>
              <a:t>Dette impliserer at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intervjuet er ikke en debattarena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intervjuobjektet er hovedpersonen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intervjuobjektet snakker mest mulig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intervjueren snakker minst mulig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Intervjuets bestanddeler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Enkeltspørsmål  </a:t>
            </a:r>
          </a:p>
          <a:p>
            <a:pPr lvl="1"/>
            <a:r>
              <a:rPr lang="nb-NO" dirty="0"/>
              <a:t>får ting til å skje, utløser svar</a:t>
            </a:r>
          </a:p>
          <a:p>
            <a:pPr>
              <a:buNone/>
            </a:pPr>
            <a:endParaRPr lang="nb-NO" dirty="0"/>
          </a:p>
          <a:p>
            <a:r>
              <a:rPr lang="nb-NO" dirty="0"/>
              <a:t>Struktur  </a:t>
            </a:r>
          </a:p>
          <a:p>
            <a:pPr lvl="1"/>
            <a:r>
              <a:rPr lang="nb-NO" dirty="0"/>
              <a:t>spørsmålene stilles i en rekkefølge som skaper mening</a:t>
            </a:r>
          </a:p>
          <a:p>
            <a:pPr lvl="1"/>
            <a:r>
              <a:rPr lang="nb-NO" dirty="0"/>
              <a:t>intervjuet blir noe mer enn svar på enkeltspørsmål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Faser i intervjuprosessen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Forberedelse til intervjuet</a:t>
            </a:r>
          </a:p>
          <a:p>
            <a:endParaRPr lang="nb-NO" dirty="0"/>
          </a:p>
          <a:p>
            <a:r>
              <a:rPr lang="nb-NO" dirty="0"/>
              <a:t>Gjennomføring av intervjuet</a:t>
            </a:r>
          </a:p>
          <a:p>
            <a:endParaRPr lang="nb-NO" dirty="0"/>
          </a:p>
          <a:p>
            <a:r>
              <a:rPr lang="nb-NO" dirty="0"/>
              <a:t>Etterarbeidet</a:t>
            </a:r>
          </a:p>
          <a:p>
            <a:endParaRPr lang="nb-NO" dirty="0"/>
          </a:p>
          <a:p>
            <a:r>
              <a:rPr lang="nb-NO" dirty="0"/>
              <a:t>Analyser av svarene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Faglig kunnskapsoppbygging</a:t>
            </a:r>
          </a:p>
          <a:p>
            <a:endParaRPr lang="nb-NO" dirty="0"/>
          </a:p>
          <a:p>
            <a:r>
              <a:rPr lang="nb-NO" dirty="0"/>
              <a:t>Pilotintervju(er)?</a:t>
            </a:r>
          </a:p>
          <a:p>
            <a:endParaRPr lang="nb-NO" dirty="0"/>
          </a:p>
          <a:p>
            <a:r>
              <a:rPr lang="nb-NO" b="1" dirty="0"/>
              <a:t>Utarbeide intervjuguide (enkeltspørsmål og struktur)</a:t>
            </a:r>
          </a:p>
          <a:p>
            <a:endParaRPr lang="nb-NO" b="1" dirty="0"/>
          </a:p>
          <a:p>
            <a:r>
              <a:rPr lang="nb-NO" dirty="0"/>
              <a:t>Velge intervjutype (respondent/informant og individuelt/gruppe)</a:t>
            </a:r>
          </a:p>
          <a:p>
            <a:endParaRPr lang="nb-NO" dirty="0"/>
          </a:p>
          <a:p>
            <a:r>
              <a:rPr lang="nb-NO" b="1" dirty="0"/>
              <a:t>Velge intervjuobjekter – hvilke og hvor mange?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Velge format (for eksempel ansikt-til-ansikt, videoløsning, telefon eller e-post)</a:t>
            </a:r>
          </a:p>
          <a:p>
            <a:endParaRPr lang="nb-NO" dirty="0"/>
          </a:p>
          <a:p>
            <a:r>
              <a:rPr lang="nb-NO" dirty="0"/>
              <a:t>Bestemme svarregistrering (referat, lydopptak, begge deler)</a:t>
            </a:r>
          </a:p>
          <a:p>
            <a:endParaRPr lang="nb-NO" dirty="0"/>
          </a:p>
          <a:p>
            <a:r>
              <a:rPr lang="nb-NO" dirty="0"/>
              <a:t>Inngå intervjuavtaler (hva, hvor, når og hvor lenge)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Intervjuguide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Utforme de spørsmålene som skal stilles</a:t>
            </a:r>
          </a:p>
          <a:p>
            <a:endParaRPr lang="nb-NO" dirty="0"/>
          </a:p>
          <a:p>
            <a:r>
              <a:rPr lang="nb-NO" dirty="0"/>
              <a:t>Spørsmålene skal alltid ta utgangspunkt i din problemstilling</a:t>
            </a:r>
          </a:p>
          <a:p>
            <a:endParaRPr lang="nb-NO" dirty="0"/>
          </a:p>
          <a:p>
            <a:r>
              <a:rPr lang="nb-NO" dirty="0"/>
              <a:t>Kan være utfordrende å lage relevante og gode spørsmål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Detaljert spørsmålsliste eller hovedtema med stikkord?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Valg av intervjuobjekter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/>
              <a:t>Mange mulige fremgangsmåter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Strategisk utvelgelse</a:t>
            </a:r>
            <a:r>
              <a:rPr lang="nb-NO" dirty="0"/>
              <a:t> – de som er mest interessante/relevante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Variasjonsutvelgelse</a:t>
            </a:r>
            <a:r>
              <a:rPr lang="nb-NO" dirty="0"/>
              <a:t> – fange opp ulike erfaringer, meninger, argumenter, oppfatninger, perspektiver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Typeutvelgelse</a:t>
            </a:r>
            <a:r>
              <a:rPr lang="nb-NO" dirty="0"/>
              <a:t> – fange opp det vanlige/normale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Bekvemmelighetsutvelgelse</a:t>
            </a:r>
            <a:r>
              <a:rPr lang="nb-NO" dirty="0"/>
              <a:t> – de som er lettest å komme i kontakt med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Tilfeldig utvelgelse</a:t>
            </a:r>
            <a:r>
              <a:rPr lang="nb-NO" dirty="0"/>
              <a:t> – lottoprinsippet</a:t>
            </a:r>
          </a:p>
          <a:p>
            <a:pPr marL="914400" lvl="1" indent="-514350">
              <a:buFont typeface="+mj-lt"/>
              <a:buAutoNum type="arabicPeriod"/>
            </a:pPr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b="1" dirty="0"/>
              <a:t>”Snøballutvelgelse” </a:t>
            </a:r>
            <a:r>
              <a:rPr lang="nb-NO" dirty="0"/>
              <a:t>– tips fra intervjuobjektene om andre personer som bør intervjues</a:t>
            </a:r>
          </a:p>
          <a:p>
            <a:endParaRPr lang="nb-NO" dirty="0"/>
          </a:p>
          <a:p>
            <a:r>
              <a:rPr lang="nb-NO" dirty="0"/>
              <a:t>Antallet intervjuobjekter – så mange som hensiktsmessig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Gjennomføring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ta tid å inngå intervjuavtaler – ta høyde for dette</a:t>
            </a:r>
          </a:p>
          <a:p>
            <a:endParaRPr lang="nb-NO" dirty="0"/>
          </a:p>
          <a:p>
            <a:r>
              <a:rPr lang="nb-NO" dirty="0"/>
              <a:t>Presentasjon av prosjektet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tema/problemstilling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hvordan materialet skal brukes («anonymitet», direkte sitater, gjennomlesing)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Gjennomføring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Still spørsmål – lytt </a:t>
            </a:r>
          </a:p>
          <a:p>
            <a:endParaRPr lang="nb-NO" dirty="0"/>
          </a:p>
          <a:p>
            <a:r>
              <a:rPr lang="nb-NO" dirty="0"/>
              <a:t>Ikke bli for bundet av intervjuguiden</a:t>
            </a:r>
          </a:p>
          <a:p>
            <a:endParaRPr lang="nb-NO" dirty="0"/>
          </a:p>
          <a:p>
            <a:r>
              <a:rPr lang="nb-NO" dirty="0"/>
              <a:t>Still oppfølgingsspørsmål hvis relevant (det vil det ofte være)</a:t>
            </a:r>
          </a:p>
          <a:p>
            <a:endParaRPr lang="nb-NO" dirty="0"/>
          </a:p>
          <a:p>
            <a:r>
              <a:rPr lang="nb-NO" dirty="0"/>
              <a:t>Positiv feedback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Etterarbeid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Bør skje rett etter at intervjuet er gjennomført (for eksempel samme eller neste dag)</a:t>
            </a:r>
          </a:p>
          <a:p>
            <a:endParaRPr lang="nb-NO" dirty="0"/>
          </a:p>
          <a:p>
            <a:r>
              <a:rPr lang="nb-NO" dirty="0"/>
              <a:t>Består av</a:t>
            </a:r>
          </a:p>
          <a:p>
            <a:endParaRPr lang="nb-NO" dirty="0"/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renskrivning av referat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dirty="0"/>
              <a:t>transkribering av lydopptak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/>
            <a:r>
              <a:rPr lang="nb-NO" dirty="0"/>
              <a:t>Etterarbeidet tar vanligvis 2-4 ganger lengre tid enn selve intervjuet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Typiske fallgruver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i="1" dirty="0"/>
              <a:t>Ikke stille spørsmål</a:t>
            </a:r>
          </a:p>
          <a:p>
            <a:endParaRPr lang="nb-NO" i="1" dirty="0"/>
          </a:p>
          <a:p>
            <a:r>
              <a:rPr lang="nb-NO" dirty="0"/>
              <a:t>Dobbeltspørsmål</a:t>
            </a:r>
          </a:p>
          <a:p>
            <a:endParaRPr lang="nb-NO" dirty="0"/>
          </a:p>
          <a:p>
            <a:r>
              <a:rPr lang="nb-NO" dirty="0" err="1"/>
              <a:t>Overlessing</a:t>
            </a:r>
            <a:endParaRPr lang="nb-NO" dirty="0"/>
          </a:p>
          <a:p>
            <a:endParaRPr lang="nb-NO" dirty="0"/>
          </a:p>
          <a:p>
            <a:r>
              <a:rPr lang="nb-NO" i="1" dirty="0"/>
              <a:t>Påstå</a:t>
            </a:r>
          </a:p>
          <a:p>
            <a:endParaRPr lang="nb-NO" i="1" dirty="0"/>
          </a:p>
          <a:p>
            <a:r>
              <a:rPr lang="nb-NO" dirty="0"/>
              <a:t>Ladede ord/uttrykk</a:t>
            </a:r>
          </a:p>
          <a:p>
            <a:endParaRPr lang="nb-NO" dirty="0"/>
          </a:p>
          <a:p>
            <a:r>
              <a:rPr lang="nb-NO" dirty="0"/>
              <a:t>Overdrivelser </a:t>
            </a:r>
          </a:p>
          <a:p>
            <a:endParaRPr lang="nb-NO" dirty="0"/>
          </a:p>
          <a:p>
            <a:r>
              <a:rPr lang="nb-NO" i="1" dirty="0"/>
              <a:t>Ledende spørsmål</a:t>
            </a:r>
          </a:p>
          <a:p>
            <a:endParaRPr lang="nb-NO" i="1" dirty="0"/>
          </a:p>
          <a:p>
            <a:r>
              <a:rPr lang="nb-NO" i="1" dirty="0"/>
              <a:t>Lukkede spørsmål</a:t>
            </a:r>
            <a:endParaRPr lang="en-US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Ikke stille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Komme med en oppfatning, mening eller observasjon</a:t>
            </a:r>
          </a:p>
          <a:p>
            <a:endParaRPr lang="nb-NO" dirty="0"/>
          </a:p>
          <a:p>
            <a:pPr lvl="1"/>
            <a:r>
              <a:rPr lang="nb-NO" dirty="0"/>
              <a:t>Eksempel: ”Et spørsmål som har vært mye drøftet er regelendring”</a:t>
            </a:r>
          </a:p>
          <a:p>
            <a:endParaRPr lang="nb-NO" dirty="0"/>
          </a:p>
          <a:p>
            <a:r>
              <a:rPr lang="nb-NO" dirty="0"/>
              <a:t>Problem: Mister styringen på intervjuet – intervjuobjektet kan selv velge hva han/hun vil snakke om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Dobbeltspørsmål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Flere spørsmål stilles samtidig</a:t>
            </a:r>
          </a:p>
          <a:p>
            <a:endParaRPr lang="nb-NO" dirty="0"/>
          </a:p>
          <a:p>
            <a:pPr lvl="1"/>
            <a:r>
              <a:rPr lang="nb-NO" dirty="0"/>
              <a:t>Eksempel: ”Vil EU-direktivet snart bli implementert, hvilke regler må da endres og hva vil innholdet i de nye reglene være?”</a:t>
            </a:r>
          </a:p>
          <a:p>
            <a:endParaRPr lang="nb-NO" dirty="0"/>
          </a:p>
          <a:p>
            <a:r>
              <a:rPr lang="nb-NO" dirty="0"/>
              <a:t>Problem: Mister styringen på intervjuet – intervjuobjektet kan velge hvilket spørsmål han/hun vil svare på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Overlessing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Lange og kompliserte spørsmål</a:t>
            </a:r>
          </a:p>
          <a:p>
            <a:endParaRPr lang="nb-NO" dirty="0"/>
          </a:p>
          <a:p>
            <a:pPr lvl="1"/>
            <a:r>
              <a:rPr lang="nb-NO" dirty="0"/>
              <a:t>Eksempel: ”Hvis vi går tilbake til det spørsmålet jeg stilte innledningsvis – det om behovet for regelendring – hvordan stiller departementet seg til dette, eller er det i større grad et spørsmål om tilsyn og håndheving, kanskje begge deler?”</a:t>
            </a:r>
          </a:p>
          <a:p>
            <a:endParaRPr lang="nb-NO" dirty="0"/>
          </a:p>
          <a:p>
            <a:r>
              <a:rPr lang="nb-NO" dirty="0"/>
              <a:t>Problem: Intervjuobjektet kan bli forvirret – uklart hva det spørres om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Påstå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Fremsette påstander i spørsmålsformuleringen</a:t>
            </a:r>
          </a:p>
          <a:p>
            <a:endParaRPr lang="nb-NO" dirty="0"/>
          </a:p>
          <a:p>
            <a:pPr lvl="1"/>
            <a:r>
              <a:rPr lang="nb-NO" dirty="0"/>
              <a:t>Eksempel: ”Men på dette området har vel ikke direktoratet særlig kompetanse?”</a:t>
            </a:r>
          </a:p>
          <a:p>
            <a:endParaRPr lang="nb-NO" dirty="0"/>
          </a:p>
          <a:p>
            <a:r>
              <a:rPr lang="nb-NO" dirty="0"/>
              <a:t>Problem: intervjuobjektet kan komme i forsvarsposisjon, blir irritert eller velger å snakke om noe helt annet (”bridge”)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Ladede ord/uttrykk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Bruk av verdiladede eller sterke ord/uttrykk</a:t>
            </a:r>
          </a:p>
          <a:p>
            <a:endParaRPr lang="nb-NO" dirty="0"/>
          </a:p>
          <a:p>
            <a:pPr lvl="1"/>
            <a:r>
              <a:rPr lang="nb-NO" dirty="0"/>
              <a:t>Eksempel: ”Det kan synes som de siste regelendringene har vært noe tilfeldige. Vil du si at de har vært en fiasko?”</a:t>
            </a:r>
          </a:p>
          <a:p>
            <a:endParaRPr lang="nb-NO" dirty="0"/>
          </a:p>
          <a:p>
            <a:r>
              <a:rPr lang="nb-NO" dirty="0"/>
              <a:t>Problem: Intervjuobjektet går i forsvarsposisjon, bli irritert eller velge å snakke om noe mer bekvemt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Overdrivelser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Bruk av ”forsterkende adjektiver”</a:t>
            </a:r>
          </a:p>
          <a:p>
            <a:endParaRPr lang="nb-NO" dirty="0"/>
          </a:p>
          <a:p>
            <a:pPr lvl="1"/>
            <a:r>
              <a:rPr lang="nb-NO" dirty="0"/>
              <a:t>Eksempel: ”Er du enig i at tiltaket har vært en dundrende fiasko?”</a:t>
            </a:r>
          </a:p>
          <a:p>
            <a:endParaRPr lang="nb-NO" dirty="0"/>
          </a:p>
          <a:p>
            <a:r>
              <a:rPr lang="nb-NO" dirty="0"/>
              <a:t>Problem: Intervjuobjektet vil trolig søke å opprettholde en viss balanse – vil ”tone ned” effektene av tiltaket (spesielt hvis det virkelig oppfattes som en ”dundrende fiasko”)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Ledende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Spørsmål som ber om et bestemt svar</a:t>
            </a:r>
          </a:p>
          <a:p>
            <a:endParaRPr lang="nb-NO" dirty="0"/>
          </a:p>
          <a:p>
            <a:pPr lvl="1"/>
            <a:r>
              <a:rPr lang="nb-NO" dirty="0"/>
              <a:t>Eksempel: ”Men du er vel enig i at regelendringen ikke har falt heldig ut?”</a:t>
            </a:r>
          </a:p>
          <a:p>
            <a:endParaRPr lang="nb-NO" dirty="0"/>
          </a:p>
          <a:p>
            <a:r>
              <a:rPr lang="nb-NO" dirty="0"/>
              <a:t>Problem: Intervjuobjektet kan la seg påvirke til å gi et svar som ikke er dekkende for hans/hennes mening eller oppfatning 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Lukkede spørsmål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Spørsmål som kan besvares med ”ja” eller ”nei”</a:t>
            </a:r>
          </a:p>
          <a:p>
            <a:endParaRPr lang="nb-NO" dirty="0"/>
          </a:p>
          <a:p>
            <a:pPr lvl="1"/>
            <a:r>
              <a:rPr lang="nb-NO" dirty="0"/>
              <a:t>Eksempel: ”Vil dere hente inspirasjon fra det de har gjort i Tyskland?”</a:t>
            </a:r>
          </a:p>
          <a:p>
            <a:endParaRPr lang="nb-NO" dirty="0"/>
          </a:p>
          <a:p>
            <a:r>
              <a:rPr lang="nb-NO" dirty="0"/>
              <a:t>Problem: Gir lite informasjon, inneholder ofte påstander eller verdiladede ord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gode spørsmål?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nb-NO" sz="3400" b="1" dirty="0"/>
              <a:t>Fire generelle kjennetegn</a:t>
            </a:r>
          </a:p>
          <a:p>
            <a:endParaRPr lang="nb-NO" sz="3400" dirty="0"/>
          </a:p>
          <a:p>
            <a:pPr marL="914400" lvl="1" indent="-514350">
              <a:buFont typeface="+mj-lt"/>
              <a:buAutoNum type="arabicPeriod"/>
            </a:pPr>
            <a:r>
              <a:rPr lang="nb-NO" sz="3400" dirty="0"/>
              <a:t>Enkle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sz="3400" dirty="0"/>
              <a:t>Nøytrale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sz="3400" dirty="0"/>
              <a:t>Åpne</a:t>
            </a:r>
          </a:p>
          <a:p>
            <a:pPr marL="914400" lvl="1" indent="-514350">
              <a:buFont typeface="+mj-lt"/>
              <a:buAutoNum type="arabicPeriod"/>
            </a:pPr>
            <a:r>
              <a:rPr lang="nb-NO" sz="3400" dirty="0"/>
              <a:t>Fokuserte</a:t>
            </a:r>
          </a:p>
          <a:p>
            <a:endParaRPr lang="nb-NO" sz="3400" dirty="0"/>
          </a:p>
          <a:p>
            <a:r>
              <a:rPr lang="nb-NO" sz="3400" b="1" dirty="0"/>
              <a:t>Eksempel</a:t>
            </a:r>
          </a:p>
          <a:p>
            <a:pPr marL="0" indent="0">
              <a:buNone/>
            </a:pPr>
            <a:endParaRPr lang="nb-NO" sz="3400" dirty="0"/>
          </a:p>
          <a:p>
            <a:pPr lvl="1"/>
            <a:r>
              <a:rPr lang="nb-NO" sz="3400" dirty="0"/>
              <a:t>Hvordan mener du ordningen med personvernombud har fungert?</a:t>
            </a:r>
          </a:p>
          <a:p>
            <a:pPr marL="457200" lvl="1" indent="0">
              <a:buNone/>
            </a:pPr>
            <a:endParaRPr lang="nb-NO" sz="3400" dirty="0"/>
          </a:p>
          <a:p>
            <a:pPr lvl="1"/>
            <a:r>
              <a:rPr lang="nb-NO" sz="3400" dirty="0"/>
              <a:t>Hvilke personopplysninger mener du det er viktig at lovverket beskytter mot innsamling og videre bruk?</a:t>
            </a:r>
          </a:p>
          <a:p>
            <a:pPr lvl="1"/>
            <a:endParaRPr lang="nb-NO" sz="3400" dirty="0"/>
          </a:p>
          <a:p>
            <a:pPr lvl="1"/>
            <a:r>
              <a:rPr lang="nb-NO" sz="3400" dirty="0"/>
              <a:t>Hvordan er arbeidet med personvern og behandling av personopplysninger organisert (i virksomhet XXX)?</a:t>
            </a:r>
          </a:p>
          <a:p>
            <a:endParaRPr lang="nb-NO" sz="3400" dirty="0"/>
          </a:p>
          <a:p>
            <a:r>
              <a:rPr lang="nb-NO" sz="3400" b="1" dirty="0"/>
              <a:t>Bruken av ingress</a:t>
            </a:r>
            <a:r>
              <a:rPr lang="nb-NO" sz="3400" dirty="0"/>
              <a:t>: Forklaring til eller bakgrunnen for spørsmålet, så selve spørsmålet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Resultatenes pålitelighet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Gjør rede for det du har gjort; alle valg som ble foretatt</a:t>
            </a:r>
          </a:p>
          <a:p>
            <a:endParaRPr lang="nb-NO" dirty="0"/>
          </a:p>
          <a:p>
            <a:r>
              <a:rPr lang="nb-NO" dirty="0"/>
              <a:t>Skriv ned alle styrker og svakheter ved opplegget som du kan komme på</a:t>
            </a:r>
          </a:p>
          <a:p>
            <a:endParaRPr lang="nb-NO" dirty="0"/>
          </a:p>
          <a:p>
            <a:r>
              <a:rPr lang="nb-NO" dirty="0"/>
              <a:t>Skriv ned alle relevante problemer/utfordringer som oppsto underveis</a:t>
            </a:r>
          </a:p>
          <a:p>
            <a:endParaRPr lang="nb-NO" dirty="0"/>
          </a:p>
          <a:p>
            <a:r>
              <a:rPr lang="nb-NO" dirty="0"/>
              <a:t>Skriv ned alt som støtter dine antagelser og alt som ikke gjør det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Resultatenes gyldighet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Fagfellevurderinger – publikasjoner, konferanser, osv.</a:t>
            </a:r>
          </a:p>
          <a:p>
            <a:endParaRPr lang="nb-NO" dirty="0"/>
          </a:p>
          <a:p>
            <a:r>
              <a:rPr lang="nb-NO" dirty="0"/>
              <a:t>Forholdet mellom egen studie og annen forskning på området</a:t>
            </a:r>
          </a:p>
          <a:p>
            <a:endParaRPr lang="nb-NO" dirty="0"/>
          </a:p>
          <a:p>
            <a:r>
              <a:rPr lang="nb-NO" dirty="0"/>
              <a:t>Diskusjon av egne resultater i lys av resultatene fra tilsvarende undersøkelser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9944A7-C416-4107-B410-30A6CE5CA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Observasjon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F2B117-5449-4FEA-BF8E-F4D3CE27D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Til stede i situasjonen som er relevant for studien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Gjør systematiske iakttakelser som nedtegnes</a:t>
            </a:r>
          </a:p>
          <a:p>
            <a:endParaRPr lang="nb-NO" dirty="0"/>
          </a:p>
          <a:p>
            <a:r>
              <a:rPr lang="nb-NO" dirty="0"/>
              <a:t>Velges når atferd studeres</a:t>
            </a:r>
          </a:p>
          <a:p>
            <a:pPr lvl="1"/>
            <a:r>
              <a:rPr lang="nb-NO" dirty="0"/>
              <a:t>det som gjøres kan være forskjellig fra det som sies og skrives</a:t>
            </a:r>
          </a:p>
          <a:p>
            <a:endParaRPr lang="nb-NO" dirty="0"/>
          </a:p>
          <a:p>
            <a:r>
              <a:rPr lang="nb-NO" dirty="0"/>
              <a:t>Typer observasjonsstudier</a:t>
            </a:r>
          </a:p>
          <a:p>
            <a:pPr lvl="1"/>
            <a:r>
              <a:rPr lang="nb-NO" dirty="0"/>
              <a:t>åpen vs. skjult observasjon</a:t>
            </a:r>
          </a:p>
          <a:p>
            <a:pPr lvl="1"/>
            <a:r>
              <a:rPr lang="nb-NO" dirty="0"/>
              <a:t>aktiv vs. passiv observasjon</a:t>
            </a:r>
          </a:p>
          <a:p>
            <a:endParaRPr lang="nb-NO" dirty="0"/>
          </a:p>
          <a:p>
            <a:r>
              <a:rPr lang="nb-NO" dirty="0"/>
              <a:t>Tids- og ressurskrevende</a:t>
            </a:r>
          </a:p>
        </p:txBody>
      </p:sp>
    </p:spTree>
    <p:extLst>
      <p:ext uri="{BB962C8B-B14F-4D97-AF65-F5344CB8AC3E}">
        <p14:creationId xmlns:p14="http://schemas.microsoft.com/office/powerpoint/2010/main" val="1245093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E69EEF-A765-482E-A2FC-80DAA91D5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Dataregistrering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5E99BD-387B-4CF8-8352-71C0CB065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400" dirty="0"/>
              <a:t>Skjemaer </a:t>
            </a:r>
          </a:p>
          <a:p>
            <a:pPr lvl="1"/>
            <a:r>
              <a:rPr lang="nb-NO" altLang="nb-NO" sz="1800" dirty="0"/>
              <a:t>Liste over momenter som forskeren skal legge merke til. Stikkord noteres etter hvert som momentene på listen observeres </a:t>
            </a:r>
          </a:p>
          <a:p>
            <a:pPr marL="457200" lvl="1" indent="0">
              <a:buNone/>
            </a:pPr>
            <a:endParaRPr lang="nb-NO" altLang="nb-NO" dirty="0"/>
          </a:p>
          <a:p>
            <a:r>
              <a:rPr lang="nb-NO" altLang="nb-NO" sz="2400" dirty="0"/>
              <a:t>Loggbok </a:t>
            </a:r>
          </a:p>
          <a:p>
            <a:pPr lvl="1"/>
            <a:r>
              <a:rPr lang="nb-NO" altLang="nb-NO" sz="1800" dirty="0"/>
              <a:t>Forskeren noterer fortløpende det interessante eller relevante som skjer</a:t>
            </a:r>
          </a:p>
          <a:p>
            <a:pPr marL="457200" lvl="1" indent="0">
              <a:buNone/>
            </a:pPr>
            <a:endParaRPr lang="nb-NO" altLang="nb-NO" sz="1800" dirty="0"/>
          </a:p>
          <a:p>
            <a:r>
              <a:rPr lang="nb-NO" altLang="nb-NO" sz="2400" dirty="0"/>
              <a:t>Rangerings- eller vurderingsskalaer</a:t>
            </a:r>
          </a:p>
          <a:p>
            <a:pPr lvl="1"/>
            <a:r>
              <a:rPr lang="nb-NO" altLang="nb-NO" sz="1800" dirty="0"/>
              <a:t>For eksempel: i hvor stor grad virker de ansatte å være kjent med virksomhetens regler for håndtering av persondata (vurdert på en skala fra «meget godt» til «meget dårlig») </a:t>
            </a:r>
          </a:p>
          <a:p>
            <a:pPr marL="457200" lvl="1" indent="0">
              <a:buNone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9928624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21C98F-F57E-46CB-8DD4-A3731AAE6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Informasjonssikkerhet i kommunen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8AA606-9D1A-4845-A40D-4DA2053C3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b-NO" altLang="nb-NO" sz="1800" dirty="0"/>
              <a:t>Informasjonssikkerheten ved behandling av personopplysninger i elektroniske systemer og IT-utstyr</a:t>
            </a:r>
          </a:p>
          <a:p>
            <a:pPr>
              <a:defRPr/>
            </a:pPr>
            <a:endParaRPr lang="nb-NO" altLang="nb-NO" sz="1800" dirty="0"/>
          </a:p>
          <a:p>
            <a:pPr>
              <a:defRPr/>
            </a:pPr>
            <a:r>
              <a:rPr lang="nb-NO" altLang="nb-NO" sz="1800" dirty="0"/>
              <a:t>Fire kommuner i Østerdalen (kommunesamarbeid)</a:t>
            </a:r>
          </a:p>
          <a:p>
            <a:pPr>
              <a:defRPr/>
            </a:pPr>
            <a:endParaRPr lang="nb-NO" altLang="nb-NO" sz="1800" dirty="0"/>
          </a:p>
          <a:p>
            <a:pPr lvl="1">
              <a:defRPr/>
            </a:pPr>
            <a:r>
              <a:rPr lang="nb-NO" altLang="nb-NO" sz="1600" dirty="0"/>
              <a:t>saksbehandlingssystemer</a:t>
            </a:r>
          </a:p>
          <a:p>
            <a:pPr lvl="1">
              <a:defRPr/>
            </a:pPr>
            <a:r>
              <a:rPr lang="nb-NO" altLang="nb-NO" sz="1600" dirty="0"/>
              <a:t>nettbaserte tjenester</a:t>
            </a:r>
          </a:p>
          <a:p>
            <a:pPr lvl="1">
              <a:defRPr/>
            </a:pPr>
            <a:r>
              <a:rPr lang="nb-NO" altLang="nb-NO" sz="1600" dirty="0"/>
              <a:t>bærbart IT-utstyr</a:t>
            </a:r>
          </a:p>
          <a:p>
            <a:pPr lvl="1">
              <a:defRPr/>
            </a:pPr>
            <a:r>
              <a:rPr lang="nb-NO" altLang="nb-NO" sz="1600" dirty="0"/>
              <a:t>lagringsløsninger</a:t>
            </a:r>
          </a:p>
          <a:p>
            <a:pPr lvl="1">
              <a:defRPr/>
            </a:pPr>
            <a:r>
              <a:rPr lang="nb-NO" altLang="nb-NO" sz="1600" dirty="0"/>
              <a:t>osv.</a:t>
            </a:r>
          </a:p>
          <a:p>
            <a:pPr>
              <a:defRPr/>
            </a:pPr>
            <a:endParaRPr lang="nb-NO" altLang="nb-NO" sz="1800" dirty="0"/>
          </a:p>
          <a:p>
            <a:pPr>
              <a:defRPr/>
            </a:pPr>
            <a:r>
              <a:rPr lang="nb-NO" altLang="nb-NO" sz="1800" dirty="0"/>
              <a:t>Formål/problemstilling: kartlegge hvordan risikovurderinger gjennomføres i praksis og analysere hvordan gjennomføringen påvirker resultatet</a:t>
            </a:r>
          </a:p>
        </p:txBody>
      </p:sp>
    </p:spTree>
    <p:extLst>
      <p:ext uri="{BB962C8B-B14F-4D97-AF65-F5344CB8AC3E}">
        <p14:creationId xmlns:p14="http://schemas.microsoft.com/office/powerpoint/2010/main" val="4004231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F724C9-CDDF-471D-93E8-89CB5AA5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Oppstart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5D7586-F8B9-4EB2-98FF-C50201B50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b-NO" altLang="nb-NO" sz="2000" dirty="0"/>
              <a:t>Presentasjon av prosjektet og hva deltakelse krevde av kommunene</a:t>
            </a:r>
          </a:p>
          <a:p>
            <a:pPr>
              <a:defRPr/>
            </a:pPr>
            <a:endParaRPr lang="nb-NO" altLang="nb-NO" sz="2000" dirty="0"/>
          </a:p>
          <a:p>
            <a:pPr>
              <a:defRPr/>
            </a:pPr>
            <a:r>
              <a:rPr lang="nb-NO" altLang="nb-NO" sz="2000" dirty="0"/>
              <a:t>Formell godkjenning av kommunene og oppnevning av kontaktperson</a:t>
            </a:r>
          </a:p>
          <a:p>
            <a:pPr>
              <a:defRPr/>
            </a:pPr>
            <a:endParaRPr lang="nb-NO" altLang="nb-NO" sz="2000" dirty="0"/>
          </a:p>
          <a:p>
            <a:pPr>
              <a:defRPr/>
            </a:pPr>
            <a:r>
              <a:rPr lang="nb-NO" altLang="nb-NO" sz="2000" dirty="0"/>
              <a:t>Forutsetninger</a:t>
            </a:r>
          </a:p>
          <a:p>
            <a:pPr>
              <a:defRPr/>
            </a:pPr>
            <a:endParaRPr lang="nb-NO" altLang="nb-NO" sz="2000" dirty="0"/>
          </a:p>
          <a:p>
            <a:pPr lvl="1">
              <a:defRPr/>
            </a:pPr>
            <a:r>
              <a:rPr lang="nb-NO" altLang="nb-NO" sz="1600" dirty="0"/>
              <a:t>prosjektdeltakelse avhengig av holdningen til åpenhet</a:t>
            </a:r>
          </a:p>
          <a:p>
            <a:pPr lvl="1">
              <a:defRPr/>
            </a:pPr>
            <a:endParaRPr lang="nb-NO" altLang="nb-NO" sz="1600" dirty="0"/>
          </a:p>
          <a:p>
            <a:pPr lvl="1">
              <a:defRPr/>
            </a:pPr>
            <a:r>
              <a:rPr lang="nb-NO" altLang="nb-NO" sz="1600" dirty="0"/>
              <a:t>intern skepsis: svekkes (vanligvis) over tid </a:t>
            </a:r>
          </a:p>
        </p:txBody>
      </p:sp>
    </p:spTree>
    <p:extLst>
      <p:ext uri="{BB962C8B-B14F-4D97-AF65-F5344CB8AC3E}">
        <p14:creationId xmlns:p14="http://schemas.microsoft.com/office/powerpoint/2010/main" val="2592857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BB82CB-8858-4C8F-BDC9-CF15CC750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Gjennomføring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A44193-7884-445A-BA1A-94AC8B340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altLang="nb-NO" sz="1800" dirty="0"/>
              <a:t>Tilgang til og gjennomlesing av lokal sikkerhetsdokumentasjon</a:t>
            </a:r>
            <a:endParaRPr lang="nb-NO" altLang="nb-NO" sz="2000" dirty="0"/>
          </a:p>
          <a:p>
            <a:pPr lvl="1"/>
            <a:r>
              <a:rPr lang="nb-NO" altLang="nb-NO" sz="1600" dirty="0"/>
              <a:t>ledelsessystem for informasjonssikkerhet</a:t>
            </a:r>
          </a:p>
          <a:p>
            <a:pPr lvl="1"/>
            <a:r>
              <a:rPr lang="nb-NO" altLang="nb-NO" sz="1600" dirty="0"/>
              <a:t>rutiner for risikovurderinger</a:t>
            </a:r>
          </a:p>
          <a:p>
            <a:pPr lvl="1"/>
            <a:r>
              <a:rPr lang="nb-NO" altLang="nb-NO" sz="1600" dirty="0"/>
              <a:t>verktøy for gjennomføring av risikovurderinger</a:t>
            </a:r>
          </a:p>
          <a:p>
            <a:pPr lvl="1"/>
            <a:r>
              <a:rPr lang="nb-NO" altLang="nb-NO" sz="1600" dirty="0"/>
              <a:t>risikovurderingsrapporter</a:t>
            </a:r>
          </a:p>
          <a:p>
            <a:endParaRPr lang="nb-NO" altLang="nb-NO" sz="2000" dirty="0"/>
          </a:p>
          <a:p>
            <a:r>
              <a:rPr lang="nb-NO" altLang="nb-NO" sz="1800" dirty="0"/>
              <a:t>Passiv observasjon av risikovurderingsmøtene</a:t>
            </a:r>
            <a:endParaRPr lang="nb-NO" altLang="nb-NO" sz="2000" dirty="0"/>
          </a:p>
          <a:p>
            <a:pPr lvl="1"/>
            <a:r>
              <a:rPr lang="nb-NO" altLang="nb-NO" sz="1600" dirty="0"/>
              <a:t>hvordan ble møtene forberedt?</a:t>
            </a:r>
          </a:p>
          <a:p>
            <a:pPr lvl="1"/>
            <a:r>
              <a:rPr lang="nb-NO" altLang="nb-NO" sz="1600" dirty="0"/>
              <a:t>hvordan var møtene strukturert?</a:t>
            </a:r>
          </a:p>
          <a:p>
            <a:pPr lvl="1"/>
            <a:r>
              <a:rPr lang="nb-NO" altLang="nb-NO" sz="1600" dirty="0"/>
              <a:t>hvem deltok og hvor mange?</a:t>
            </a:r>
          </a:p>
          <a:p>
            <a:pPr lvl="1"/>
            <a:r>
              <a:rPr lang="nb-NO" altLang="nb-NO" sz="1600" dirty="0"/>
              <a:t>hvordan ble møtene ledet?</a:t>
            </a:r>
          </a:p>
          <a:p>
            <a:pPr lvl="1"/>
            <a:r>
              <a:rPr lang="nb-NO" altLang="nb-NO" sz="1600" dirty="0"/>
              <a:t>hva ble diskutert?</a:t>
            </a:r>
          </a:p>
          <a:p>
            <a:pPr lvl="1"/>
            <a:r>
              <a:rPr lang="nb-NO" altLang="nb-NO" sz="1600" dirty="0"/>
              <a:t>hvordan forløp diskusjonene?</a:t>
            </a:r>
          </a:p>
          <a:p>
            <a:pPr lvl="1"/>
            <a:r>
              <a:rPr lang="nb-NO" altLang="nb-NO" sz="1600" dirty="0"/>
              <a:t>hvilke uenigheter oppstod og hvorfor?</a:t>
            </a:r>
          </a:p>
          <a:p>
            <a:pPr lvl="1"/>
            <a:r>
              <a:rPr lang="nb-NO" altLang="nb-NO" sz="1600" dirty="0"/>
              <a:t>hvordan ble uenigheter håndtert?</a:t>
            </a:r>
          </a:p>
        </p:txBody>
      </p:sp>
    </p:spTree>
    <p:extLst>
      <p:ext uri="{BB962C8B-B14F-4D97-AF65-F5344CB8AC3E}">
        <p14:creationId xmlns:p14="http://schemas.microsoft.com/office/powerpoint/2010/main" val="469836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1F55F7-903D-4202-972A-A360630D7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5F1D0C-F48C-44F6-8794-37BE31A81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1800" dirty="0"/>
              <a:t>Risikovurderinger er sårbare for påvirkning («utenforliggende» </a:t>
            </a:r>
            <a:r>
              <a:rPr lang="nb-NO" altLang="nb-NO" sz="1800"/>
              <a:t>hensyn)</a:t>
            </a:r>
          </a:p>
          <a:p>
            <a:pPr marL="0" indent="0">
              <a:buNone/>
            </a:pPr>
            <a:endParaRPr lang="nb-NO" altLang="nb-NO" dirty="0"/>
          </a:p>
          <a:p>
            <a:r>
              <a:rPr lang="nb-NO" altLang="nb-NO" sz="1800" dirty="0"/>
              <a:t>Forhold som kan påvirke resultatet av risikovurderinger</a:t>
            </a:r>
          </a:p>
          <a:p>
            <a:pPr lvl="1"/>
            <a:r>
              <a:rPr lang="nb-NO" altLang="nb-NO" sz="1600" dirty="0"/>
              <a:t>møteledelse</a:t>
            </a:r>
          </a:p>
          <a:p>
            <a:pPr lvl="1"/>
            <a:r>
              <a:rPr lang="nb-NO" altLang="nb-NO" sz="1600" dirty="0"/>
              <a:t>kompetanse</a:t>
            </a:r>
          </a:p>
          <a:p>
            <a:pPr lvl="1"/>
            <a:r>
              <a:rPr lang="nb-NO" altLang="nb-NO" sz="1600" dirty="0"/>
              <a:t>prestisje</a:t>
            </a:r>
          </a:p>
          <a:p>
            <a:pPr lvl="1"/>
            <a:r>
              <a:rPr lang="nb-NO" altLang="nb-NO" sz="1600" dirty="0"/>
              <a:t>personlige preferanser </a:t>
            </a:r>
          </a:p>
          <a:p>
            <a:pPr lvl="1"/>
            <a:r>
              <a:rPr lang="nb-NO" altLang="nb-NO" sz="1600" dirty="0"/>
              <a:t>tidligere uoverensstemmelser</a:t>
            </a:r>
          </a:p>
          <a:p>
            <a:pPr lvl="1"/>
            <a:r>
              <a:rPr lang="nb-NO" altLang="nb-NO" sz="1600" dirty="0"/>
              <a:t>økonomi/ressurssituasjonen</a:t>
            </a:r>
          </a:p>
          <a:p>
            <a:pPr lvl="1"/>
            <a:endParaRPr lang="nb-NO" altLang="nb-NO" sz="1600" dirty="0"/>
          </a:p>
          <a:p>
            <a:r>
              <a:rPr lang="nb-NO" altLang="nb-NO" sz="1800" dirty="0"/>
              <a:t>Trolig at få av disse forholdene kunne vært avdekket ved bruk av intervjuer eller dokumentstudier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291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BE5260-6E7F-4C9C-AEE2-265465A8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Eksperimentelt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E9A8E6-56E6-483E-B5FE-2EF38258B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Forskeren lager en kunstig situasjon for å observere reaksjoner</a:t>
            </a:r>
          </a:p>
          <a:p>
            <a:endParaRPr lang="nb-NO" dirty="0"/>
          </a:p>
          <a:p>
            <a:r>
              <a:rPr lang="nb-NO" dirty="0"/>
              <a:t>Eksempel: Hvordan reagerer folk på personvernerklæringer?</a:t>
            </a:r>
          </a:p>
          <a:p>
            <a:endParaRPr lang="nb-NO" dirty="0"/>
          </a:p>
          <a:p>
            <a:pPr lvl="1"/>
            <a:r>
              <a:rPr lang="nb-NO" dirty="0"/>
              <a:t>«Sikkerheten til dine personlige opplysninger vil bli godt ivaretatt» </a:t>
            </a:r>
          </a:p>
        </p:txBody>
      </p:sp>
    </p:spTree>
    <p:extLst>
      <p:ext uri="{BB962C8B-B14F-4D97-AF65-F5344CB8AC3E}">
        <p14:creationId xmlns:p14="http://schemas.microsoft.com/office/powerpoint/2010/main" val="361523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C2F99-A810-42D6-BCAE-C5A526C8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studieopplegg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9AC15B-5CCC-4614-9D8D-614A40616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nb-NO" dirty="0"/>
              <a:t>Studieobjektene, for eksempel studenter, deles inn i to grupper</a:t>
            </a:r>
          </a:p>
          <a:p>
            <a:endParaRPr lang="nb-NO" dirty="0"/>
          </a:p>
          <a:p>
            <a:r>
              <a:rPr lang="nb-NO" dirty="0"/>
              <a:t>Begge grupper skal besvare det samme spørreskjemaet </a:t>
            </a:r>
          </a:p>
          <a:p>
            <a:pPr lvl="1"/>
            <a:r>
              <a:rPr lang="nb-NO" dirty="0"/>
              <a:t>spørsmålene gjelder personlige forhold</a:t>
            </a:r>
          </a:p>
          <a:p>
            <a:pPr lvl="1"/>
            <a:r>
              <a:rPr lang="nb-NO" dirty="0"/>
              <a:t>fritekstsvar </a:t>
            </a:r>
          </a:p>
          <a:p>
            <a:endParaRPr lang="nb-NO" dirty="0"/>
          </a:p>
          <a:p>
            <a:r>
              <a:rPr lang="nb-NO" dirty="0"/>
              <a:t>Deltakerne i den ene gruppen leser en personvernerklæring før de besvarer spørsmålene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Deltakerne i den andre gruppen leser ikke personvernerklæringen</a:t>
            </a:r>
          </a:p>
          <a:p>
            <a:endParaRPr lang="nb-NO" dirty="0"/>
          </a:p>
          <a:p>
            <a:r>
              <a:rPr lang="nb-NO" dirty="0"/>
              <a:t>Hvordan påvirker denne forskjellen svarene som gis i de to gruppene?</a:t>
            </a:r>
          </a:p>
          <a:p>
            <a:pPr lvl="1"/>
            <a:r>
              <a:rPr lang="nb-NO" dirty="0"/>
              <a:t>systematiske svarforskjeller mellom gruppene?</a:t>
            </a:r>
          </a:p>
          <a:p>
            <a:pPr lvl="1"/>
            <a:r>
              <a:rPr lang="nb-NO" dirty="0"/>
              <a:t>hvilke forskjeller dreier det seg i så fall om?</a:t>
            </a:r>
          </a:p>
          <a:p>
            <a:pPr lvl="1"/>
            <a:r>
              <a:rPr lang="nb-NO" dirty="0"/>
              <a:t>hva kan forklare eventuelle svarforskjeller?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Hva forteller resultatene fra studien oss om effekten av personvernerklæringer på personvernatferd?</a:t>
            </a:r>
          </a:p>
        </p:txBody>
      </p:sp>
    </p:spTree>
    <p:extLst>
      <p:ext uri="{BB962C8B-B14F-4D97-AF65-F5344CB8AC3E}">
        <p14:creationId xmlns:p14="http://schemas.microsoft.com/office/powerpoint/2010/main" val="108873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9437C8DDD93B44B5C0C526D66FDA77" ma:contentTypeVersion="4" ma:contentTypeDescription="Opprett et nytt dokument." ma:contentTypeScope="" ma:versionID="9ea53a23070854085ec704e6edbebd86">
  <xsd:schema xmlns:xsd="http://www.w3.org/2001/XMLSchema" xmlns:xs="http://www.w3.org/2001/XMLSchema" xmlns:p="http://schemas.microsoft.com/office/2006/metadata/properties" xmlns:ns3="abba94ca-faee-4ab9-95a5-9601a349d2d5" targetNamespace="http://schemas.microsoft.com/office/2006/metadata/properties" ma:root="true" ma:fieldsID="a480c7368448c5cfef4e396df16dc3e5" ns3:_="">
    <xsd:import namespace="abba94ca-faee-4ab9-95a5-9601a349d2d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ba94ca-faee-4ab9-95a5-9601a349d2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0400B7-FBEE-4D6A-9B94-40FEC4545B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BCB764-7BA9-44A5-8D17-C794D0B1D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ba94ca-faee-4ab9-95a5-9601a349d2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02F9D0-3290-4DE6-BF09-8A730778E83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1450</Words>
  <Application>Microsoft Office PowerPoint</Application>
  <PresentationFormat>Skjermfremvisning (4:3)</PresentationFormat>
  <Paragraphs>317</Paragraphs>
  <Slides>34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Kvalitative intervjuer og observasjon</vt:lpstr>
      <vt:lpstr>Tematikk</vt:lpstr>
      <vt:lpstr>Hvorfor kvalitative intervjuer?</vt:lpstr>
      <vt:lpstr>Typer intervjuer</vt:lpstr>
      <vt:lpstr>Formålet med intervjuer</vt:lpstr>
      <vt:lpstr>Intervjuets bestanddeler</vt:lpstr>
      <vt:lpstr>Faser i intervjuprosessen</vt:lpstr>
      <vt:lpstr>Forberedelse 1</vt:lpstr>
      <vt:lpstr>Forberedelse 2</vt:lpstr>
      <vt:lpstr>Intervjuguide</vt:lpstr>
      <vt:lpstr>Valg av intervjuobjekter</vt:lpstr>
      <vt:lpstr>Gjennomføring 1</vt:lpstr>
      <vt:lpstr>Gjennomføring 2</vt:lpstr>
      <vt:lpstr>Etterarbeid</vt:lpstr>
      <vt:lpstr>Typiske fallgruver</vt:lpstr>
      <vt:lpstr>Ikke stille spørsmål</vt:lpstr>
      <vt:lpstr>Dobbeltspørsmål</vt:lpstr>
      <vt:lpstr>Overlessing</vt:lpstr>
      <vt:lpstr>Påstå</vt:lpstr>
      <vt:lpstr>Ladede ord/uttrykk</vt:lpstr>
      <vt:lpstr>Overdrivelser</vt:lpstr>
      <vt:lpstr>Ledende spørsmål</vt:lpstr>
      <vt:lpstr>Lukkede spørsmål</vt:lpstr>
      <vt:lpstr>Hva er gode spørsmål?</vt:lpstr>
      <vt:lpstr>Resultatenes pålitelighet</vt:lpstr>
      <vt:lpstr>Resultatenes gyldighet</vt:lpstr>
      <vt:lpstr>Observasjon</vt:lpstr>
      <vt:lpstr>Dataregistrering</vt:lpstr>
      <vt:lpstr>Informasjonssikkerhet i kommunen</vt:lpstr>
      <vt:lpstr>Oppstart</vt:lpstr>
      <vt:lpstr>Gjennomføring</vt:lpstr>
      <vt:lpstr>Konklusjoner</vt:lpstr>
      <vt:lpstr>Eksperimentelt design</vt:lpstr>
      <vt:lpstr>Eksempel på studieopplegg</vt:lpstr>
    </vt:vector>
  </TitlesOfParts>
  <Company>UNINETT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Kvalitative intervjuer</dc:title>
  <dc:creator>Tommy Tranvik</dc:creator>
  <cp:lastModifiedBy>dag wiese schartum</cp:lastModifiedBy>
  <cp:revision>91</cp:revision>
  <cp:lastPrinted>2019-02-18T10:37:32Z</cp:lastPrinted>
  <dcterms:created xsi:type="dcterms:W3CDTF">2011-10-18T18:29:21Z</dcterms:created>
  <dcterms:modified xsi:type="dcterms:W3CDTF">2025-03-12T15:01:02Z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0x010100779437C8DDD93B44B5C0C526D66FDA77</vt:lpwstr>
  </property>
  <property fmtid="{D5CDD505-2E9C-101B-9397-08002B2CF9AE}" pid="3" name="MSIP_Label_4012811f-b717-4099-a412-3cacd3519ab9_Enabled">
    <vt:lpwstr>true</vt:lpwstr>
  </property>
  <property fmtid="{D5CDD505-2E9C-101B-9397-08002B2CF9AE}" pid="4" name="MSIP_Label_4012811f-b717-4099-a412-3cacd3519ab9_SetDate">
    <vt:lpwstr>2023-03-06T22:00:02Z</vt:lpwstr>
  </property>
  <property fmtid="{D5CDD505-2E9C-101B-9397-08002B2CF9AE}" pid="5" name="MSIP_Label_4012811f-b717-4099-a412-3cacd3519ab9_Method">
    <vt:lpwstr>Privileged</vt:lpwstr>
  </property>
  <property fmtid="{D5CDD505-2E9C-101B-9397-08002B2CF9AE}" pid="6" name="MSIP_Label_4012811f-b717-4099-a412-3cacd3519ab9_Name">
    <vt:lpwstr>Åpen</vt:lpwstr>
  </property>
  <property fmtid="{D5CDD505-2E9C-101B-9397-08002B2CF9AE}" pid="7" name="MSIP_Label_4012811f-b717-4099-a412-3cacd3519ab9_SiteId">
    <vt:lpwstr>1ec46890-73f8-4a2a-9b2c-9a6611f1c922</vt:lpwstr>
  </property>
  <property fmtid="{D5CDD505-2E9C-101B-9397-08002B2CF9AE}" pid="8" name="MSIP_Label_4012811f-b717-4099-a412-3cacd3519ab9_ActionId">
    <vt:lpwstr>5d93f30f-eeaf-467d-933a-2e7bce55314e</vt:lpwstr>
  </property>
  <property fmtid="{D5CDD505-2E9C-101B-9397-08002B2CF9AE}" pid="9" name="MSIP_Label_4012811f-b717-4099-a412-3cacd3519ab9_ContentBits">
    <vt:lpwstr>0</vt:lpwstr>
  </property>
</Properties>
</file>