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4" r:id="rId4"/>
    <p:sldId id="265" r:id="rId5"/>
    <p:sldId id="266" r:id="rId6"/>
    <p:sldId id="267" r:id="rId7"/>
    <p:sldId id="257"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3" d="100"/>
          <a:sy n="113" d="100"/>
        </p:scale>
        <p:origin x="45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2F9516-F105-4064-9848-5009FD85937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735BF6C-E4BF-4E8E-B4AD-04BB15DF8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BD6E8D-BA40-4707-879A-F2712E290351}"/>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C2623584-556D-46CD-AA10-7D23FB4F6F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87C7F1-06D6-459E-BF55-D2F15C8D785F}"/>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3799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0DC67-51E8-4014-B8FF-C0AF337483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AA824F-FAEA-4687-B9D6-01088D4A9A50}"/>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510777-A600-49FA-959C-5648A4C5670B}"/>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B96D57E4-C300-44EC-90A2-E13725A9D2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D747C4-3E8D-4E77-86D6-5B07B4823246}"/>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6209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325966-078B-4D96-9DE3-79E9DE3C6F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8ACF50-0C1E-45C8-96C4-1449175A6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C3AB833-87C2-4D40-A36B-B1FE4A8AF98C}"/>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7084AE49-DDE5-4460-9E6E-FE3AAD6FF9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17ABD6-C1AF-4CB4-B8FF-35DEBE3FDB17}"/>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245709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0C8015-22C3-44DF-B764-79AFF96B151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381EA2-70E0-4606-AE32-84BB59DFD9D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F3ED9BE-9E53-438D-953E-461B6E6E4C3F}"/>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34C06E-A2CD-4821-8F4E-2B5D04D98597}"/>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6" name="Plassholder for bunntekst 5">
            <a:extLst>
              <a:ext uri="{FF2B5EF4-FFF2-40B4-BE49-F238E27FC236}">
                <a16:creationId xmlns:a16="http://schemas.microsoft.com/office/drawing/2014/main" id="{115EBACC-2397-462F-90EA-B16EAFF683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839A1D-ED72-41FD-A071-3C43DF47BB79}"/>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41844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5233C-48FC-4B16-9E63-3B96D944C51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7B2E20-FA80-415C-93CD-9E99E733E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B838B9E-E96F-4D42-BB89-8A88C8093C9E}"/>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495A06F-AF0B-45F2-9990-BF8E9D689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AD01D35-954E-49E6-91D8-9F3570B9826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C86F223-6033-4931-8F3F-E2805796C62E}"/>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8" name="Plassholder for bunntekst 7">
            <a:extLst>
              <a:ext uri="{FF2B5EF4-FFF2-40B4-BE49-F238E27FC236}">
                <a16:creationId xmlns:a16="http://schemas.microsoft.com/office/drawing/2014/main" id="{EC017145-3B33-4951-BD33-E6D9070C9F0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CDE3FC5-DC9D-4469-AE63-B9A5B0EEA63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70702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9A1DE1-2DDD-4AC7-BD0A-E04BE423901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467F0B0-E54A-4573-BC5D-FE3A4CC332FB}"/>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4" name="Plassholder for bunntekst 3">
            <a:extLst>
              <a:ext uri="{FF2B5EF4-FFF2-40B4-BE49-F238E27FC236}">
                <a16:creationId xmlns:a16="http://schemas.microsoft.com/office/drawing/2014/main" id="{CFC081D9-7355-4FFF-B877-8E41862EFC1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9CFFB1D-7D8F-4C72-9EB5-08B8C3BC47B8}"/>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20694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1C3504-88F9-4F7D-9FE7-1FDEE9B8907B}"/>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3" name="Plassholder for bunntekst 2">
            <a:extLst>
              <a:ext uri="{FF2B5EF4-FFF2-40B4-BE49-F238E27FC236}">
                <a16:creationId xmlns:a16="http://schemas.microsoft.com/office/drawing/2014/main" id="{F6A95A87-7C9A-4CB7-9F77-E991241588D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0A283D1-6011-4737-B828-448C40033D8A}"/>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50209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782DC8-ED79-4F90-BECD-6EB32A777C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36F8FBF-A68C-44BC-841A-FA24803C5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DC88BD-BD2E-4A26-BC2E-EAC2C9344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C2D2DAA-0E53-4986-AE06-35870441514A}"/>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6" name="Plassholder for bunntekst 5">
            <a:extLst>
              <a:ext uri="{FF2B5EF4-FFF2-40B4-BE49-F238E27FC236}">
                <a16:creationId xmlns:a16="http://schemas.microsoft.com/office/drawing/2014/main" id="{BEA66691-A390-4DA2-A098-9B415037F1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AB98E6-4D8C-4945-B94B-DB52771E02C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416415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D82FE3-483C-4F96-8433-A6BBBC8E98A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404F606-B6BA-455E-980D-A206CA7DD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782352E-652E-4340-9879-A59EF52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6BC044E-43DB-490D-980A-80B1DD104978}"/>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6" name="Plassholder for bunntekst 5">
            <a:extLst>
              <a:ext uri="{FF2B5EF4-FFF2-40B4-BE49-F238E27FC236}">
                <a16:creationId xmlns:a16="http://schemas.microsoft.com/office/drawing/2014/main" id="{D3B3CA77-837F-4D04-B2C4-1D471D54AF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C53FC7-907A-455F-A149-16744C8D5D1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96691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1AB78-90A5-44B5-8C5F-4D13C6D6229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7F17B7E-7276-4348-B352-629BC0A0DCD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77942D-927C-4ACA-901E-E2F039D5E4F0}"/>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468A3F20-0C5B-4AB0-9A41-EFA9311999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B435CA-8E11-4416-97EF-98C862240FD0}"/>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05600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7AC2CB3-5637-4A50-AD6B-35EAD9E37F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F58E2C-4CE6-4419-BAF8-A63C8C16387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3E99C1-CBA9-4770-9307-70BE611D6C11}"/>
              </a:ext>
            </a:extLst>
          </p:cNvPr>
          <p:cNvSpPr>
            <a:spLocks noGrp="1"/>
          </p:cNvSpPr>
          <p:nvPr>
            <p:ph type="dt" sz="half" idx="10"/>
          </p:nvPr>
        </p:nvSpPr>
        <p:spPr/>
        <p:txBody>
          <a:body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B9702790-C52C-4200-888A-4996E1A0C7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6AE5E4-88DF-4FF5-96AC-8681D8B37E9D}"/>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124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7A691FF-CF8A-4690-991E-50B669738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5659560-D16F-4E76-9341-9E9FD0300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9DF938-89CC-431B-B635-ECB9008F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9C490-ACFA-47C4-965E-0F766BDFB579}" type="datetimeFigureOut">
              <a:rPr lang="nb-NO" smtClean="0"/>
              <a:t>25.01.2021</a:t>
            </a:fld>
            <a:endParaRPr lang="nb-NO"/>
          </a:p>
        </p:txBody>
      </p:sp>
      <p:sp>
        <p:nvSpPr>
          <p:cNvPr id="5" name="Plassholder for bunntekst 4">
            <a:extLst>
              <a:ext uri="{FF2B5EF4-FFF2-40B4-BE49-F238E27FC236}">
                <a16:creationId xmlns:a16="http://schemas.microsoft.com/office/drawing/2014/main" id="{5C4EE42F-ECFE-4939-BDC3-BDFE66578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5DDE82A-B9EC-4BA4-8016-94E35C747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FAD4-A6B8-454C-BB42-8FF95534B1EE}" type="slidenum">
              <a:rPr lang="nb-NO" smtClean="0"/>
              <a:t>‹#›</a:t>
            </a:fld>
            <a:endParaRPr lang="nb-NO"/>
          </a:p>
        </p:txBody>
      </p:sp>
    </p:spTree>
    <p:extLst>
      <p:ext uri="{BB962C8B-B14F-4D97-AF65-F5344CB8AC3E}">
        <p14:creationId xmlns:p14="http://schemas.microsoft.com/office/powerpoint/2010/main" val="102806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uio.no/studier/emner/jus/afin/FINF4031/h20/om-a-skrive-fagartikkel.ppt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743E0-EBA6-451E-91E6-64CD24AF4557}"/>
              </a:ext>
            </a:extLst>
          </p:cNvPr>
          <p:cNvSpPr>
            <a:spLocks noGrp="1"/>
          </p:cNvSpPr>
          <p:nvPr>
            <p:ph type="ctrTitle"/>
          </p:nvPr>
        </p:nvSpPr>
        <p:spPr>
          <a:xfrm>
            <a:off x="780176" y="1463879"/>
            <a:ext cx="10863744" cy="2046084"/>
          </a:xfrm>
        </p:spPr>
        <p:txBody>
          <a:bodyPr>
            <a:normAutofit fontScale="90000"/>
          </a:bodyPr>
          <a:lstStyle/>
          <a:p>
            <a:pPr algn="l"/>
            <a:r>
              <a:rPr lang="nb-NO" sz="3600" dirty="0">
                <a:solidFill>
                  <a:schemeClr val="accent2">
                    <a:lumMod val="75000"/>
                  </a:schemeClr>
                </a:solidFill>
              </a:rPr>
              <a:t>Skrive masteroppgave i forvaltningsinformatikk</a:t>
            </a:r>
            <a:br>
              <a:rPr lang="nb-NO" sz="4000" dirty="0"/>
            </a:br>
            <a:br>
              <a:rPr lang="nb-NO" sz="2700" dirty="0"/>
            </a:br>
            <a:r>
              <a:rPr lang="nb-NO" sz="2700" dirty="0"/>
              <a:t>- problemstilling</a:t>
            </a:r>
            <a:br>
              <a:rPr lang="nb-NO" sz="2700" dirty="0"/>
            </a:br>
            <a:r>
              <a:rPr lang="nb-NO" sz="2700" dirty="0"/>
              <a:t>- disposisjon</a:t>
            </a:r>
            <a:br>
              <a:rPr lang="nb-NO" sz="2700" dirty="0"/>
            </a:br>
            <a:r>
              <a:rPr lang="nb-NO" sz="2700" dirty="0"/>
              <a:t>- generelt om veiledning mv.</a:t>
            </a:r>
          </a:p>
        </p:txBody>
      </p:sp>
      <p:sp>
        <p:nvSpPr>
          <p:cNvPr id="3" name="Undertittel 2">
            <a:extLst>
              <a:ext uri="{FF2B5EF4-FFF2-40B4-BE49-F238E27FC236}">
                <a16:creationId xmlns:a16="http://schemas.microsoft.com/office/drawing/2014/main" id="{320CB2F8-6503-4B47-9B8A-F6F9FD9A9749}"/>
              </a:ext>
            </a:extLst>
          </p:cNvPr>
          <p:cNvSpPr>
            <a:spLocks noGrp="1"/>
          </p:cNvSpPr>
          <p:nvPr>
            <p:ph type="subTitle" idx="1"/>
          </p:nvPr>
        </p:nvSpPr>
        <p:spPr>
          <a:xfrm>
            <a:off x="2915174" y="4169328"/>
            <a:ext cx="5658375" cy="1088472"/>
          </a:xfrm>
          <a:solidFill>
            <a:schemeClr val="accent4">
              <a:lumMod val="20000"/>
              <a:lumOff val="80000"/>
            </a:schemeClr>
          </a:solidFill>
        </p:spPr>
        <p:txBody>
          <a:bodyPr/>
          <a:lstStyle/>
          <a:p>
            <a:endParaRPr lang="nb-NO" dirty="0"/>
          </a:p>
          <a:p>
            <a:r>
              <a:rPr lang="nb-NO" sz="2000" dirty="0"/>
              <a:t>Dag Wiese Schartum</a:t>
            </a:r>
          </a:p>
        </p:txBody>
      </p:sp>
      <p:sp>
        <p:nvSpPr>
          <p:cNvPr id="4" name="TekstSylinder 3">
            <a:extLst>
              <a:ext uri="{FF2B5EF4-FFF2-40B4-BE49-F238E27FC236}">
                <a16:creationId xmlns:a16="http://schemas.microsoft.com/office/drawing/2014/main" id="{1FC09378-F67A-4205-9245-5C0787DEBF56}"/>
              </a:ext>
            </a:extLst>
          </p:cNvPr>
          <p:cNvSpPr txBox="1"/>
          <p:nvPr/>
        </p:nvSpPr>
        <p:spPr>
          <a:xfrm>
            <a:off x="736600" y="5880100"/>
            <a:ext cx="10735733" cy="353943"/>
          </a:xfrm>
          <a:prstGeom prst="rect">
            <a:avLst/>
          </a:prstGeom>
          <a:noFill/>
        </p:spPr>
        <p:txBody>
          <a:bodyPr wrap="square" rtlCol="0">
            <a:spAutoFit/>
          </a:bodyPr>
          <a:lstStyle/>
          <a:p>
            <a:r>
              <a:rPr lang="nb-NO" sz="1700" dirty="0"/>
              <a:t>Merk at en del av </a:t>
            </a:r>
            <a:r>
              <a:rPr lang="nb-NO" sz="1700" dirty="0">
                <a:hlinkClick r:id="rId2"/>
              </a:rPr>
              <a:t>forelesningen om å skrive fagartikkel</a:t>
            </a:r>
            <a:r>
              <a:rPr lang="nb-NO" sz="1700" dirty="0"/>
              <a:t>, også er relevant ved skriving av masteroppgave, særlig s. 4 - 8</a:t>
            </a:r>
          </a:p>
        </p:txBody>
      </p:sp>
    </p:spTree>
    <p:extLst>
      <p:ext uri="{BB962C8B-B14F-4D97-AF65-F5344CB8AC3E}">
        <p14:creationId xmlns:p14="http://schemas.microsoft.com/office/powerpoint/2010/main" val="392485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B3F72-E36E-4950-AD75-B77BA9176E4F}"/>
              </a:ext>
            </a:extLst>
          </p:cNvPr>
          <p:cNvSpPr>
            <a:spLocks noGrp="1"/>
          </p:cNvSpPr>
          <p:nvPr>
            <p:ph type="title"/>
          </p:nvPr>
        </p:nvSpPr>
        <p:spPr>
          <a:xfrm>
            <a:off x="838200" y="365126"/>
            <a:ext cx="10515600" cy="908968"/>
          </a:xfrm>
        </p:spPr>
        <p:txBody>
          <a:bodyPr>
            <a:noAutofit/>
          </a:bodyPr>
          <a:lstStyle/>
          <a:p>
            <a:r>
              <a:rPr lang="nb-NO" sz="3600" dirty="0">
                <a:solidFill>
                  <a:schemeClr val="accent2">
                    <a:lumMod val="75000"/>
                  </a:schemeClr>
                </a:solidFill>
              </a:rPr>
              <a:t>Masteroppgaver i forvaltningsinformatikk bør:</a:t>
            </a:r>
            <a:br>
              <a:rPr lang="nb-NO" sz="3600" dirty="0">
                <a:solidFill>
                  <a:schemeClr val="accent2">
                    <a:lumMod val="75000"/>
                  </a:schemeClr>
                </a:solidFill>
              </a:rPr>
            </a:br>
            <a:endParaRPr lang="nb-NO" sz="3600" dirty="0">
              <a:solidFill>
                <a:schemeClr val="accent2">
                  <a:lumMod val="75000"/>
                </a:schemeClr>
              </a:solidFill>
            </a:endParaRPr>
          </a:p>
        </p:txBody>
      </p:sp>
      <p:sp>
        <p:nvSpPr>
          <p:cNvPr id="3" name="Rektangel 2">
            <a:extLst>
              <a:ext uri="{FF2B5EF4-FFF2-40B4-BE49-F238E27FC236}">
                <a16:creationId xmlns:a16="http://schemas.microsoft.com/office/drawing/2014/main" id="{5E971A0B-5248-451D-B8CF-9DBFF2F3CD7F}"/>
              </a:ext>
            </a:extLst>
          </p:cNvPr>
          <p:cNvSpPr/>
          <p:nvPr/>
        </p:nvSpPr>
        <p:spPr>
          <a:xfrm>
            <a:off x="613933" y="1330996"/>
            <a:ext cx="10964133" cy="5218736"/>
          </a:xfrm>
          <a:prstGeom prst="rect">
            <a:avLst/>
          </a:prstGeom>
        </p:spPr>
        <p:txBody>
          <a:bodyPr wrap="square">
            <a:spAutoFit/>
          </a:bodyPr>
          <a:lstStyle/>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et omfang på 15.000 - 20.000 ord (inklusive fotnoter og litteratur- og kildeliste).Veileder kan godkjenne avvik fra denne rammen;</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utgjøre et selvstendig vitenskapelig arbeid utført på en forskningsetisk forsvarlig måte;</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en avgrenset, tydelig, fruktbar og forskbar forvaltningsinformatisk problemstilling, dvs. en problemstilling som kombinerer minst to av følgende tre perspektiver: juridiske, informatiske og samfunnsvitenskapelige;</a:t>
            </a: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drøftelser av egne forskningsmetoder med vekt på diskusjon av problemer og usikkerheter knyttet til gjennomføring av det metodiske opplegget, og den mulige betydningen av slike problemer og sikkerheter for funnene i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anvendelse av relevant teori. I oppgaver som ikke har teoretiske problemstillinger, er det ikke krav om redegjørelse for teori ut over det som kreves for teorianvendelsen; </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drøfting av egne funn. Eksisterer det andre undersøkelser som belyser samme eller nært beslektet problemstilling, bør egne resultater drøftes opp mot disse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en konklusjon som forholder seg til problemstillingene. En del av konklusjonen kan gjerne være begrunnet kritikk av den teori som er anvendt, og reformforslag med bakgrunn i resultatene fra de undersøkelser som er gjort;</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sammen med det skriftlige arbeidet kan det også leveres prototyp systemløsning, eller lignende</a:t>
            </a:r>
          </a:p>
        </p:txBody>
      </p:sp>
      <p:pic>
        <p:nvPicPr>
          <p:cNvPr id="5" name="Grafikk 4" descr="Merke, avkryssing 1 kontur">
            <a:extLst>
              <a:ext uri="{FF2B5EF4-FFF2-40B4-BE49-F238E27FC236}">
                <a16:creationId xmlns:a16="http://schemas.microsoft.com/office/drawing/2014/main" id="{56C2E750-CC75-4F5A-AB2F-5F89C6D22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8351" y="1377345"/>
            <a:ext cx="396315" cy="396315"/>
          </a:xfrm>
          <a:prstGeom prst="rect">
            <a:avLst/>
          </a:prstGeom>
        </p:spPr>
      </p:pic>
      <p:pic>
        <p:nvPicPr>
          <p:cNvPr id="6" name="Bilde 5">
            <a:extLst>
              <a:ext uri="{FF2B5EF4-FFF2-40B4-BE49-F238E27FC236}">
                <a16:creationId xmlns:a16="http://schemas.microsoft.com/office/drawing/2014/main" id="{BD808278-BC52-4E91-93CE-602029B4DCA4}"/>
              </a:ext>
            </a:extLst>
          </p:cNvPr>
          <p:cNvPicPr>
            <a:picLocks noChangeAspect="1"/>
          </p:cNvPicPr>
          <p:nvPr/>
        </p:nvPicPr>
        <p:blipFill>
          <a:blip r:embed="rId4"/>
          <a:stretch>
            <a:fillRect/>
          </a:stretch>
        </p:blipFill>
        <p:spPr>
          <a:xfrm>
            <a:off x="198351" y="3940364"/>
            <a:ext cx="396274" cy="396274"/>
          </a:xfrm>
          <a:prstGeom prst="rect">
            <a:avLst/>
          </a:prstGeom>
        </p:spPr>
      </p:pic>
      <p:pic>
        <p:nvPicPr>
          <p:cNvPr id="7" name="Bilde 6">
            <a:extLst>
              <a:ext uri="{FF2B5EF4-FFF2-40B4-BE49-F238E27FC236}">
                <a16:creationId xmlns:a16="http://schemas.microsoft.com/office/drawing/2014/main" id="{FFC1D2CA-091E-40DB-8CD5-65888488C634}"/>
              </a:ext>
            </a:extLst>
          </p:cNvPr>
          <p:cNvPicPr>
            <a:picLocks noChangeAspect="1"/>
          </p:cNvPicPr>
          <p:nvPr/>
        </p:nvPicPr>
        <p:blipFill>
          <a:blip r:embed="rId4"/>
          <a:stretch>
            <a:fillRect/>
          </a:stretch>
        </p:blipFill>
        <p:spPr>
          <a:xfrm>
            <a:off x="198351" y="3230863"/>
            <a:ext cx="396274" cy="396274"/>
          </a:xfrm>
          <a:prstGeom prst="rect">
            <a:avLst/>
          </a:prstGeom>
        </p:spPr>
      </p:pic>
      <p:pic>
        <p:nvPicPr>
          <p:cNvPr id="8" name="Bilde 7">
            <a:extLst>
              <a:ext uri="{FF2B5EF4-FFF2-40B4-BE49-F238E27FC236}">
                <a16:creationId xmlns:a16="http://schemas.microsoft.com/office/drawing/2014/main" id="{E4BF549F-EC96-481C-9DC4-9331922485D9}"/>
              </a:ext>
            </a:extLst>
          </p:cNvPr>
          <p:cNvPicPr>
            <a:picLocks noChangeAspect="1"/>
          </p:cNvPicPr>
          <p:nvPr/>
        </p:nvPicPr>
        <p:blipFill>
          <a:blip r:embed="rId4"/>
          <a:stretch>
            <a:fillRect/>
          </a:stretch>
        </p:blipFill>
        <p:spPr>
          <a:xfrm>
            <a:off x="198351" y="2460584"/>
            <a:ext cx="396274" cy="396274"/>
          </a:xfrm>
          <a:prstGeom prst="rect">
            <a:avLst/>
          </a:prstGeom>
        </p:spPr>
      </p:pic>
      <p:pic>
        <p:nvPicPr>
          <p:cNvPr id="9" name="Bilde 8">
            <a:extLst>
              <a:ext uri="{FF2B5EF4-FFF2-40B4-BE49-F238E27FC236}">
                <a16:creationId xmlns:a16="http://schemas.microsoft.com/office/drawing/2014/main" id="{F431BA8A-1FCD-4F71-A2CD-15DA19A73FAA}"/>
              </a:ext>
            </a:extLst>
          </p:cNvPr>
          <p:cNvPicPr>
            <a:picLocks noChangeAspect="1"/>
          </p:cNvPicPr>
          <p:nvPr/>
        </p:nvPicPr>
        <p:blipFill>
          <a:blip r:embed="rId4"/>
          <a:stretch>
            <a:fillRect/>
          </a:stretch>
        </p:blipFill>
        <p:spPr>
          <a:xfrm>
            <a:off x="198351" y="2064310"/>
            <a:ext cx="396274" cy="396274"/>
          </a:xfrm>
          <a:prstGeom prst="rect">
            <a:avLst/>
          </a:prstGeom>
        </p:spPr>
      </p:pic>
      <p:pic>
        <p:nvPicPr>
          <p:cNvPr id="10" name="Bilde 9">
            <a:extLst>
              <a:ext uri="{FF2B5EF4-FFF2-40B4-BE49-F238E27FC236}">
                <a16:creationId xmlns:a16="http://schemas.microsoft.com/office/drawing/2014/main" id="{FC64EBAA-518F-49D1-A6B0-04AB01207358}"/>
              </a:ext>
            </a:extLst>
          </p:cNvPr>
          <p:cNvPicPr>
            <a:picLocks noChangeAspect="1"/>
          </p:cNvPicPr>
          <p:nvPr/>
        </p:nvPicPr>
        <p:blipFill>
          <a:blip r:embed="rId4"/>
          <a:stretch>
            <a:fillRect/>
          </a:stretch>
        </p:blipFill>
        <p:spPr>
          <a:xfrm>
            <a:off x="128831" y="6172839"/>
            <a:ext cx="396274" cy="396274"/>
          </a:xfrm>
          <a:prstGeom prst="rect">
            <a:avLst/>
          </a:prstGeom>
        </p:spPr>
      </p:pic>
      <p:pic>
        <p:nvPicPr>
          <p:cNvPr id="11" name="Bilde 10">
            <a:extLst>
              <a:ext uri="{FF2B5EF4-FFF2-40B4-BE49-F238E27FC236}">
                <a16:creationId xmlns:a16="http://schemas.microsoft.com/office/drawing/2014/main" id="{AC73A560-2608-48CD-A04E-7D399D910E51}"/>
              </a:ext>
            </a:extLst>
          </p:cNvPr>
          <p:cNvPicPr>
            <a:picLocks noChangeAspect="1"/>
          </p:cNvPicPr>
          <p:nvPr/>
        </p:nvPicPr>
        <p:blipFill>
          <a:blip r:embed="rId4"/>
          <a:stretch>
            <a:fillRect/>
          </a:stretch>
        </p:blipFill>
        <p:spPr>
          <a:xfrm>
            <a:off x="198351" y="5424948"/>
            <a:ext cx="396274" cy="396274"/>
          </a:xfrm>
          <a:prstGeom prst="rect">
            <a:avLst/>
          </a:prstGeom>
        </p:spPr>
      </p:pic>
      <p:pic>
        <p:nvPicPr>
          <p:cNvPr id="12" name="Bilde 11">
            <a:extLst>
              <a:ext uri="{FF2B5EF4-FFF2-40B4-BE49-F238E27FC236}">
                <a16:creationId xmlns:a16="http://schemas.microsoft.com/office/drawing/2014/main" id="{AED5E15C-910F-4A2F-964F-970E6F3524E0}"/>
              </a:ext>
            </a:extLst>
          </p:cNvPr>
          <p:cNvPicPr>
            <a:picLocks noChangeAspect="1"/>
          </p:cNvPicPr>
          <p:nvPr/>
        </p:nvPicPr>
        <p:blipFill>
          <a:blip r:embed="rId4"/>
          <a:stretch>
            <a:fillRect/>
          </a:stretch>
        </p:blipFill>
        <p:spPr>
          <a:xfrm>
            <a:off x="198351" y="4682656"/>
            <a:ext cx="396274" cy="396274"/>
          </a:xfrm>
          <a:prstGeom prst="rect">
            <a:avLst/>
          </a:prstGeom>
        </p:spPr>
      </p:pic>
    </p:spTree>
    <p:extLst>
      <p:ext uri="{BB962C8B-B14F-4D97-AF65-F5344CB8AC3E}">
        <p14:creationId xmlns:p14="http://schemas.microsoft.com/office/powerpoint/2010/main" val="321524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454AE8-E1A2-4944-A9FB-6E1018B73B8E}"/>
              </a:ext>
            </a:extLst>
          </p:cNvPr>
          <p:cNvSpPr>
            <a:spLocks noChangeArrowheads="1"/>
          </p:cNvSpPr>
          <p:nvPr/>
        </p:nvSpPr>
        <p:spPr bwMode="auto">
          <a:xfrm>
            <a:off x="2209800" y="1524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nb-NO" altLang="nb-NO" sz="3200" dirty="0">
                <a:solidFill>
                  <a:schemeClr val="accent2"/>
                </a:solidFill>
                <a:effectLst>
                  <a:outerShdw blurRad="38100" dist="38100" dir="2700000" algn="tl">
                    <a:srgbClr val="C0C0C0"/>
                  </a:outerShdw>
                </a:effectLst>
              </a:rPr>
              <a:t>Om problemstilling (I)</a:t>
            </a:r>
          </a:p>
        </p:txBody>
      </p:sp>
      <p:sp>
        <p:nvSpPr>
          <p:cNvPr id="4099" name="Rectangle 3">
            <a:extLst>
              <a:ext uri="{FF2B5EF4-FFF2-40B4-BE49-F238E27FC236}">
                <a16:creationId xmlns:a16="http://schemas.microsoft.com/office/drawing/2014/main" id="{A0B3A181-FE82-4D2C-85D9-1B9DFB9CB119}"/>
              </a:ext>
            </a:extLst>
          </p:cNvPr>
          <p:cNvSpPr>
            <a:spLocks noChangeArrowheads="1"/>
          </p:cNvSpPr>
          <p:nvPr/>
        </p:nvSpPr>
        <p:spPr bwMode="auto">
          <a:xfrm>
            <a:off x="744386" y="762000"/>
            <a:ext cx="10669532"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nb-NO" altLang="nb-NO" sz="2000" dirty="0"/>
              <a:t>Faglig innhold</a:t>
            </a:r>
          </a:p>
          <a:p>
            <a:pPr lvl="1"/>
            <a:r>
              <a:rPr lang="nb-NO" altLang="nb-NO" sz="1800" dirty="0"/>
              <a:t>Problemstillingene kan være samfunnsvitenskapelige, rettslige og informatiske og bør kombinere ulike faglige perspektiver</a:t>
            </a:r>
          </a:p>
          <a:p>
            <a:pPr lvl="1"/>
            <a:r>
              <a:rPr lang="nb-NO" altLang="nb-NO" sz="1800" dirty="0"/>
              <a:t>Problemstillingene kan omfatte beskrivelse av en empiri (case) og vurderinger av denne empirien, for eksempel i lys av en </a:t>
            </a:r>
            <a:r>
              <a:rPr lang="nb-NO" altLang="nb-NO" sz="1800" i="1" dirty="0"/>
              <a:t>teori</a:t>
            </a:r>
            <a:r>
              <a:rPr lang="nb-NO" altLang="nb-NO" sz="1800" dirty="0"/>
              <a:t> eller </a:t>
            </a:r>
            <a:r>
              <a:rPr lang="nb-NO" altLang="nb-NO" sz="1800" i="1" dirty="0"/>
              <a:t>rettslig regulering</a:t>
            </a:r>
          </a:p>
          <a:p>
            <a:r>
              <a:rPr lang="nb-NO" altLang="nb-NO" sz="2000" dirty="0">
                <a:solidFill>
                  <a:srgbClr val="660066"/>
                </a:solidFill>
              </a:rPr>
              <a:t>Eksempel 1: ” Dokumentasjon av rettslig innhold i Lånekassens informasjonssystem” </a:t>
            </a:r>
            <a:r>
              <a:rPr lang="nb-NO" altLang="nb-NO" sz="2000" dirty="0"/>
              <a:t>(jf. retts-sikkerhetsteori)</a:t>
            </a:r>
            <a:endParaRPr lang="nb-NO" altLang="nb-NO" dirty="0">
              <a:solidFill>
                <a:srgbClr val="660066"/>
              </a:solidFill>
            </a:endParaRPr>
          </a:p>
          <a:p>
            <a:pPr lvl="1"/>
            <a:r>
              <a:rPr lang="nb-NO" altLang="nb-NO" sz="1800" dirty="0">
                <a:solidFill>
                  <a:srgbClr val="660066"/>
                </a:solidFill>
              </a:rPr>
              <a:t>Kan Lånekassens informasjonssystem sies å være tilstrekkelig dokumentert?</a:t>
            </a:r>
          </a:p>
          <a:p>
            <a:pPr lvl="2"/>
            <a:r>
              <a:rPr lang="nb-NO" altLang="nb-NO" sz="1600" dirty="0">
                <a:solidFill>
                  <a:srgbClr val="660066"/>
                </a:solidFill>
              </a:rPr>
              <a:t>Hva anses som systemdokumentasjon i LK?</a:t>
            </a:r>
          </a:p>
          <a:p>
            <a:pPr lvl="2"/>
            <a:r>
              <a:rPr lang="nb-NO" altLang="nb-NO" sz="1600" dirty="0">
                <a:solidFill>
                  <a:srgbClr val="660066"/>
                </a:solidFill>
              </a:rPr>
              <a:t>I hvilken grad og på hvilken måte er rettslig innhold i rutinen for tilbakebetaling av lån dokumentert og sammenholdt med grunnlaget i lov og forskrift?</a:t>
            </a:r>
          </a:p>
          <a:p>
            <a:pPr lvl="2"/>
            <a:r>
              <a:rPr lang="nb-NO" altLang="nb-NO" sz="1600" dirty="0">
                <a:solidFill>
                  <a:srgbClr val="660066"/>
                </a:solidFill>
              </a:rPr>
              <a:t>I hvilken grad samsvarer dokumentasjonen med kravene til dokumentasjon i PVF og hvilke erfaringer har LK med etterlevelse av dette regelverket?</a:t>
            </a:r>
          </a:p>
          <a:p>
            <a:r>
              <a:rPr lang="nb-NO" altLang="nb-NO" sz="2000" dirty="0">
                <a:solidFill>
                  <a:srgbClr val="660066"/>
                </a:solidFill>
              </a:rPr>
              <a:t>Eksempel 2: ” Brukermedvirkning i offentlig IKT-prosjekter” </a:t>
            </a:r>
            <a:r>
              <a:rPr lang="nb-NO" altLang="nb-NO" sz="2000" dirty="0"/>
              <a:t>(jf. SU-teori)</a:t>
            </a:r>
            <a:endParaRPr lang="nb-NO" altLang="nb-NO" dirty="0">
              <a:solidFill>
                <a:srgbClr val="660066"/>
              </a:solidFill>
            </a:endParaRPr>
          </a:p>
          <a:p>
            <a:pPr lvl="1"/>
            <a:r>
              <a:rPr lang="nb-NO" altLang="nb-NO" sz="1800" dirty="0">
                <a:solidFill>
                  <a:srgbClr val="660066"/>
                </a:solidFill>
              </a:rPr>
              <a:t>Gir brukermedvirkning hos </a:t>
            </a:r>
            <a:r>
              <a:rPr lang="nb-NO" altLang="nb-NO" sz="1800" dirty="0" err="1">
                <a:solidFill>
                  <a:srgbClr val="660066"/>
                </a:solidFill>
              </a:rPr>
              <a:t>X</a:t>
            </a:r>
            <a:r>
              <a:rPr lang="nb-NO" altLang="nb-NO" sz="1800" dirty="0">
                <a:solidFill>
                  <a:srgbClr val="660066"/>
                </a:solidFill>
              </a:rPr>
              <a:t> de ansatte virkelig innflytelse?</a:t>
            </a:r>
          </a:p>
          <a:p>
            <a:pPr lvl="2"/>
            <a:r>
              <a:rPr lang="nb-NO" altLang="nb-NO" sz="1600" dirty="0">
                <a:solidFill>
                  <a:srgbClr val="660066"/>
                </a:solidFill>
              </a:rPr>
              <a:t>Hvilke rett for ansatte til brukermedvirkning eksisterer etter lov og avtale?</a:t>
            </a:r>
          </a:p>
          <a:p>
            <a:pPr lvl="2"/>
            <a:r>
              <a:rPr lang="nb-NO" altLang="nb-NO" sz="1600" dirty="0">
                <a:solidFill>
                  <a:srgbClr val="660066"/>
                </a:solidFill>
              </a:rPr>
              <a:t>I hvilken grad kan arbeidet i prosjekt Y sies å legge til rette for brukermedvirkning?</a:t>
            </a:r>
          </a:p>
          <a:p>
            <a:pPr lvl="2"/>
            <a:r>
              <a:rPr lang="nb-NO" altLang="nb-NO" sz="1600" dirty="0">
                <a:solidFill>
                  <a:srgbClr val="660066"/>
                </a:solidFill>
              </a:rPr>
              <a:t>Mener </a:t>
            </a:r>
            <a:r>
              <a:rPr lang="nb-NO" altLang="nb-NO" sz="1600" dirty="0" err="1">
                <a:solidFill>
                  <a:srgbClr val="660066"/>
                </a:solidFill>
              </a:rPr>
              <a:t>ansatterepresentanter</a:t>
            </a:r>
            <a:r>
              <a:rPr lang="nb-NO" altLang="nb-NO" sz="1600" dirty="0">
                <a:solidFill>
                  <a:srgbClr val="660066"/>
                </a:solidFill>
              </a:rPr>
              <a:t> i prosjekt Y at de faktisk har hatt innflytelse?</a:t>
            </a:r>
          </a:p>
          <a:p>
            <a:pPr lvl="2"/>
            <a:r>
              <a:rPr lang="nb-NO" altLang="nb-NO" sz="1600" dirty="0">
                <a:solidFill>
                  <a:srgbClr val="660066"/>
                </a:solidFill>
              </a:rPr>
              <a:t>Mener ledelsesrepresentanter i prosjekt Y at ansatte faktisk har hatt innflytelse?</a:t>
            </a:r>
            <a:endParaRPr lang="nb-NO" altLang="nb-NO" sz="16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out)">
                                      <p:cBhvr>
                                        <p:cTn id="7" dur="500"/>
                                        <p:tgtEl>
                                          <p:spTgt spid="4099">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box(out)">
                                      <p:cBhvr>
                                        <p:cTn id="10" dur="500"/>
                                        <p:tgtEl>
                                          <p:spTgt spid="4099">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Effect transition="in" filter="box(out)">
                                      <p:cBhvr>
                                        <p:cTn id="13" dur="500"/>
                                        <p:tgtEl>
                                          <p:spTgt spid="409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4099">
                                            <p:txEl>
                                              <p:pRg st="3" end="3"/>
                                            </p:txEl>
                                          </p:spTgt>
                                        </p:tgtEl>
                                        <p:attrNameLst>
                                          <p:attrName>style.visibility</p:attrName>
                                        </p:attrNameLst>
                                      </p:cBhvr>
                                      <p:to>
                                        <p:strVal val="visible"/>
                                      </p:to>
                                    </p:set>
                                    <p:animEffect transition="in" filter="box(out)">
                                      <p:cBhvr>
                                        <p:cTn id="18" dur="500"/>
                                        <p:tgtEl>
                                          <p:spTgt spid="4099">
                                            <p:txEl>
                                              <p:pRg st="3" end="3"/>
                                            </p:txEl>
                                          </p:spTgt>
                                        </p:tgtEl>
                                      </p:cBhvr>
                                    </p:animEffect>
                                  </p:childTnLst>
                                </p:cTn>
                              </p:par>
                              <p:par>
                                <p:cTn id="19" presetID="4" presetClass="entr" presetSubtype="32" fill="hold" grpId="0" nodeType="withEffect">
                                  <p:stCondLst>
                                    <p:cond delay="0"/>
                                  </p:stCondLst>
                                  <p:childTnLst>
                                    <p:set>
                                      <p:cBhvr>
                                        <p:cTn id="20" dur="1" fill="hold">
                                          <p:stCondLst>
                                            <p:cond delay="0"/>
                                          </p:stCondLst>
                                        </p:cTn>
                                        <p:tgtEl>
                                          <p:spTgt spid="4099">
                                            <p:txEl>
                                              <p:pRg st="4" end="4"/>
                                            </p:txEl>
                                          </p:spTgt>
                                        </p:tgtEl>
                                        <p:attrNameLst>
                                          <p:attrName>style.visibility</p:attrName>
                                        </p:attrNameLst>
                                      </p:cBhvr>
                                      <p:to>
                                        <p:strVal val="visible"/>
                                      </p:to>
                                    </p:set>
                                    <p:animEffect transition="in" filter="box(out)">
                                      <p:cBhvr>
                                        <p:cTn id="21" dur="500"/>
                                        <p:tgtEl>
                                          <p:spTgt spid="4099">
                                            <p:txEl>
                                              <p:pRg st="4" end="4"/>
                                            </p:txEl>
                                          </p:spTgt>
                                        </p:tgtEl>
                                      </p:cBhvr>
                                    </p:animEffect>
                                  </p:childTnLst>
                                </p:cTn>
                              </p:par>
                              <p:par>
                                <p:cTn id="22" presetID="4" presetClass="entr" presetSubtype="32" fill="hold" grpId="0" nodeType="withEffect">
                                  <p:stCondLst>
                                    <p:cond delay="0"/>
                                  </p:stCondLst>
                                  <p:childTnLst>
                                    <p:set>
                                      <p:cBhvr>
                                        <p:cTn id="23" dur="1" fill="hold">
                                          <p:stCondLst>
                                            <p:cond delay="0"/>
                                          </p:stCondLst>
                                        </p:cTn>
                                        <p:tgtEl>
                                          <p:spTgt spid="4099">
                                            <p:txEl>
                                              <p:pRg st="5" end="5"/>
                                            </p:txEl>
                                          </p:spTgt>
                                        </p:tgtEl>
                                        <p:attrNameLst>
                                          <p:attrName>style.visibility</p:attrName>
                                        </p:attrNameLst>
                                      </p:cBhvr>
                                      <p:to>
                                        <p:strVal val="visible"/>
                                      </p:to>
                                    </p:set>
                                    <p:animEffect transition="in" filter="box(out)">
                                      <p:cBhvr>
                                        <p:cTn id="24" dur="500"/>
                                        <p:tgtEl>
                                          <p:spTgt spid="4099">
                                            <p:txEl>
                                              <p:pRg st="5" end="5"/>
                                            </p:txEl>
                                          </p:spTgt>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4099">
                                            <p:txEl>
                                              <p:pRg st="6" end="6"/>
                                            </p:txEl>
                                          </p:spTgt>
                                        </p:tgtEl>
                                        <p:attrNameLst>
                                          <p:attrName>style.visibility</p:attrName>
                                        </p:attrNameLst>
                                      </p:cBhvr>
                                      <p:to>
                                        <p:strVal val="visible"/>
                                      </p:to>
                                    </p:set>
                                    <p:animEffect transition="in" filter="box(out)">
                                      <p:cBhvr>
                                        <p:cTn id="27" dur="500"/>
                                        <p:tgtEl>
                                          <p:spTgt spid="4099">
                                            <p:txEl>
                                              <p:pRg st="6" end="6"/>
                                            </p:txEl>
                                          </p:spTgt>
                                        </p:tgtEl>
                                      </p:cBhvr>
                                    </p:animEffect>
                                  </p:childTnLst>
                                </p:cTn>
                              </p:par>
                              <p:par>
                                <p:cTn id="28" presetID="4" presetClass="entr" presetSubtype="32" fill="hold" grpId="0" nodeType="withEffect">
                                  <p:stCondLst>
                                    <p:cond delay="0"/>
                                  </p:stCondLst>
                                  <p:childTnLst>
                                    <p:set>
                                      <p:cBhvr>
                                        <p:cTn id="29" dur="1" fill="hold">
                                          <p:stCondLst>
                                            <p:cond delay="0"/>
                                          </p:stCondLst>
                                        </p:cTn>
                                        <p:tgtEl>
                                          <p:spTgt spid="4099">
                                            <p:txEl>
                                              <p:pRg st="7" end="7"/>
                                            </p:txEl>
                                          </p:spTgt>
                                        </p:tgtEl>
                                        <p:attrNameLst>
                                          <p:attrName>style.visibility</p:attrName>
                                        </p:attrNameLst>
                                      </p:cBhvr>
                                      <p:to>
                                        <p:strVal val="visible"/>
                                      </p:to>
                                    </p:set>
                                    <p:animEffect transition="in" filter="box(out)">
                                      <p:cBhvr>
                                        <p:cTn id="30" dur="500"/>
                                        <p:tgtEl>
                                          <p:spTgt spid="4099">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grpId="0" nodeType="clickEffect">
                                  <p:stCondLst>
                                    <p:cond delay="0"/>
                                  </p:stCondLst>
                                  <p:childTnLst>
                                    <p:set>
                                      <p:cBhvr>
                                        <p:cTn id="34" dur="1" fill="hold">
                                          <p:stCondLst>
                                            <p:cond delay="0"/>
                                          </p:stCondLst>
                                        </p:cTn>
                                        <p:tgtEl>
                                          <p:spTgt spid="4099">
                                            <p:txEl>
                                              <p:pRg st="8" end="8"/>
                                            </p:txEl>
                                          </p:spTgt>
                                        </p:tgtEl>
                                        <p:attrNameLst>
                                          <p:attrName>style.visibility</p:attrName>
                                        </p:attrNameLst>
                                      </p:cBhvr>
                                      <p:to>
                                        <p:strVal val="visible"/>
                                      </p:to>
                                    </p:set>
                                    <p:animEffect transition="in" filter="box(out)">
                                      <p:cBhvr>
                                        <p:cTn id="35" dur="500"/>
                                        <p:tgtEl>
                                          <p:spTgt spid="4099">
                                            <p:txEl>
                                              <p:pRg st="8" end="8"/>
                                            </p:txEl>
                                          </p:spTgt>
                                        </p:tgtEl>
                                      </p:cBhvr>
                                    </p:animEffect>
                                  </p:childTnLst>
                                </p:cTn>
                              </p:par>
                              <p:par>
                                <p:cTn id="36" presetID="4" presetClass="entr" presetSubtype="32" fill="hold" grpId="0" nodeType="withEffect">
                                  <p:stCondLst>
                                    <p:cond delay="0"/>
                                  </p:stCondLst>
                                  <p:childTnLst>
                                    <p:set>
                                      <p:cBhvr>
                                        <p:cTn id="37" dur="1" fill="hold">
                                          <p:stCondLst>
                                            <p:cond delay="0"/>
                                          </p:stCondLst>
                                        </p:cTn>
                                        <p:tgtEl>
                                          <p:spTgt spid="4099">
                                            <p:txEl>
                                              <p:pRg st="9" end="9"/>
                                            </p:txEl>
                                          </p:spTgt>
                                        </p:tgtEl>
                                        <p:attrNameLst>
                                          <p:attrName>style.visibility</p:attrName>
                                        </p:attrNameLst>
                                      </p:cBhvr>
                                      <p:to>
                                        <p:strVal val="visible"/>
                                      </p:to>
                                    </p:set>
                                    <p:animEffect transition="in" filter="box(out)">
                                      <p:cBhvr>
                                        <p:cTn id="38" dur="500"/>
                                        <p:tgtEl>
                                          <p:spTgt spid="4099">
                                            <p:txEl>
                                              <p:pRg st="9" end="9"/>
                                            </p:txEl>
                                          </p:spTgt>
                                        </p:tgtEl>
                                      </p:cBhvr>
                                    </p:animEffect>
                                  </p:childTnLst>
                                </p:cTn>
                              </p:par>
                              <p:par>
                                <p:cTn id="39" presetID="4" presetClass="entr" presetSubtype="32" fill="hold" grpId="0" nodeType="withEffect">
                                  <p:stCondLst>
                                    <p:cond delay="0"/>
                                  </p:stCondLst>
                                  <p:childTnLst>
                                    <p:set>
                                      <p:cBhvr>
                                        <p:cTn id="40" dur="1" fill="hold">
                                          <p:stCondLst>
                                            <p:cond delay="0"/>
                                          </p:stCondLst>
                                        </p:cTn>
                                        <p:tgtEl>
                                          <p:spTgt spid="4099">
                                            <p:txEl>
                                              <p:pRg st="10" end="10"/>
                                            </p:txEl>
                                          </p:spTgt>
                                        </p:tgtEl>
                                        <p:attrNameLst>
                                          <p:attrName>style.visibility</p:attrName>
                                        </p:attrNameLst>
                                      </p:cBhvr>
                                      <p:to>
                                        <p:strVal val="visible"/>
                                      </p:to>
                                    </p:set>
                                    <p:animEffect transition="in" filter="box(out)">
                                      <p:cBhvr>
                                        <p:cTn id="41" dur="500"/>
                                        <p:tgtEl>
                                          <p:spTgt spid="4099">
                                            <p:txEl>
                                              <p:pRg st="10" end="10"/>
                                            </p:txEl>
                                          </p:spTgt>
                                        </p:tgtEl>
                                      </p:cBhvr>
                                    </p:animEffect>
                                  </p:childTnLst>
                                </p:cTn>
                              </p:par>
                              <p:par>
                                <p:cTn id="42" presetID="4" presetClass="entr" presetSubtype="32" fill="hold" grpId="0" nodeType="withEffect">
                                  <p:stCondLst>
                                    <p:cond delay="0"/>
                                  </p:stCondLst>
                                  <p:childTnLst>
                                    <p:set>
                                      <p:cBhvr>
                                        <p:cTn id="43" dur="1" fill="hold">
                                          <p:stCondLst>
                                            <p:cond delay="0"/>
                                          </p:stCondLst>
                                        </p:cTn>
                                        <p:tgtEl>
                                          <p:spTgt spid="4099">
                                            <p:txEl>
                                              <p:pRg st="11" end="11"/>
                                            </p:txEl>
                                          </p:spTgt>
                                        </p:tgtEl>
                                        <p:attrNameLst>
                                          <p:attrName>style.visibility</p:attrName>
                                        </p:attrNameLst>
                                      </p:cBhvr>
                                      <p:to>
                                        <p:strVal val="visible"/>
                                      </p:to>
                                    </p:set>
                                    <p:animEffect transition="in" filter="box(out)">
                                      <p:cBhvr>
                                        <p:cTn id="44" dur="500"/>
                                        <p:tgtEl>
                                          <p:spTgt spid="4099">
                                            <p:txEl>
                                              <p:pRg st="11" end="11"/>
                                            </p:txEl>
                                          </p:spTgt>
                                        </p:tgtEl>
                                      </p:cBhvr>
                                    </p:animEffect>
                                  </p:childTnLst>
                                </p:cTn>
                              </p:par>
                              <p:par>
                                <p:cTn id="45" presetID="4" presetClass="entr" presetSubtype="32" fill="hold" grpId="0" nodeType="withEffect">
                                  <p:stCondLst>
                                    <p:cond delay="0"/>
                                  </p:stCondLst>
                                  <p:childTnLst>
                                    <p:set>
                                      <p:cBhvr>
                                        <p:cTn id="46" dur="1" fill="hold">
                                          <p:stCondLst>
                                            <p:cond delay="0"/>
                                          </p:stCondLst>
                                        </p:cTn>
                                        <p:tgtEl>
                                          <p:spTgt spid="4099">
                                            <p:txEl>
                                              <p:pRg st="12" end="12"/>
                                            </p:txEl>
                                          </p:spTgt>
                                        </p:tgtEl>
                                        <p:attrNameLst>
                                          <p:attrName>style.visibility</p:attrName>
                                        </p:attrNameLst>
                                      </p:cBhvr>
                                      <p:to>
                                        <p:strVal val="visible"/>
                                      </p:to>
                                    </p:set>
                                    <p:animEffect transition="in" filter="box(out)">
                                      <p:cBhvr>
                                        <p:cTn id="47" dur="500"/>
                                        <p:tgtEl>
                                          <p:spTgt spid="4099">
                                            <p:txEl>
                                              <p:pRg st="12" end="12"/>
                                            </p:txEl>
                                          </p:spTgt>
                                        </p:tgtEl>
                                      </p:cBhvr>
                                    </p:animEffect>
                                  </p:childTnLst>
                                </p:cTn>
                              </p:par>
                              <p:par>
                                <p:cTn id="48" presetID="4" presetClass="entr" presetSubtype="32" fill="hold" grpId="0" nodeType="withEffect">
                                  <p:stCondLst>
                                    <p:cond delay="0"/>
                                  </p:stCondLst>
                                  <p:childTnLst>
                                    <p:set>
                                      <p:cBhvr>
                                        <p:cTn id="49" dur="1" fill="hold">
                                          <p:stCondLst>
                                            <p:cond delay="0"/>
                                          </p:stCondLst>
                                        </p:cTn>
                                        <p:tgtEl>
                                          <p:spTgt spid="4099">
                                            <p:txEl>
                                              <p:pRg st="13" end="13"/>
                                            </p:txEl>
                                          </p:spTgt>
                                        </p:tgtEl>
                                        <p:attrNameLst>
                                          <p:attrName>style.visibility</p:attrName>
                                        </p:attrNameLst>
                                      </p:cBhvr>
                                      <p:to>
                                        <p:strVal val="visible"/>
                                      </p:to>
                                    </p:set>
                                    <p:animEffect transition="in" filter="box(out)">
                                      <p:cBhvr>
                                        <p:cTn id="50" dur="500"/>
                                        <p:tgtEl>
                                          <p:spTgt spid="409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0C1155-3886-462F-BE50-05E314F1B4A6}"/>
              </a:ext>
            </a:extLst>
          </p:cNvPr>
          <p:cNvSpPr>
            <a:spLocks noGrp="1" noChangeArrowheads="1"/>
          </p:cNvSpPr>
          <p:nvPr>
            <p:ph type="title"/>
          </p:nvPr>
        </p:nvSpPr>
        <p:spPr>
          <a:xfrm>
            <a:off x="2133600" y="152400"/>
            <a:ext cx="7772400" cy="762000"/>
          </a:xfrm>
        </p:spPr>
        <p:txBody>
          <a:bodyPr/>
          <a:lstStyle/>
          <a:p>
            <a:r>
              <a:rPr lang="nb-NO" altLang="nb-NO" sz="3200" dirty="0">
                <a:solidFill>
                  <a:schemeClr val="accent2"/>
                </a:solidFill>
                <a:effectLst>
                  <a:outerShdw blurRad="38100" dist="38100" dir="2700000" algn="tl">
                    <a:srgbClr val="C0C0C0"/>
                  </a:outerShdw>
                </a:effectLst>
              </a:rPr>
              <a:t>Om problemstilling (II)</a:t>
            </a:r>
          </a:p>
        </p:txBody>
      </p:sp>
      <p:sp>
        <p:nvSpPr>
          <p:cNvPr id="11267" name="Rectangle 3">
            <a:extLst>
              <a:ext uri="{FF2B5EF4-FFF2-40B4-BE49-F238E27FC236}">
                <a16:creationId xmlns:a16="http://schemas.microsoft.com/office/drawing/2014/main" id="{4649A878-3A76-4790-89C5-B5348B6B2E2E}"/>
              </a:ext>
            </a:extLst>
          </p:cNvPr>
          <p:cNvSpPr>
            <a:spLocks noGrp="1" noChangeArrowheads="1"/>
          </p:cNvSpPr>
          <p:nvPr>
            <p:ph type="body" idx="1"/>
          </p:nvPr>
        </p:nvSpPr>
        <p:spPr>
          <a:xfrm>
            <a:off x="2209800" y="990600"/>
            <a:ext cx="7772400" cy="5105400"/>
          </a:xfrm>
        </p:spPr>
        <p:txBody>
          <a:bodyPr/>
          <a:lstStyle/>
          <a:p>
            <a:r>
              <a:rPr lang="nb-NO" altLang="nb-NO" sz="2000" dirty="0"/>
              <a:t>Problemstruktur</a:t>
            </a:r>
          </a:p>
          <a:p>
            <a:pPr lvl="1"/>
            <a:r>
              <a:rPr lang="nb-NO" altLang="nb-NO" sz="1800" dirty="0"/>
              <a:t>Problemstillingen kan gjerne formuleres på </a:t>
            </a:r>
            <a:r>
              <a:rPr lang="nb-NO" altLang="nb-NO" sz="1800" i="1" dirty="0"/>
              <a:t>to nivåer</a:t>
            </a:r>
            <a:r>
              <a:rPr lang="nb-NO" altLang="nb-NO" sz="1800" dirty="0"/>
              <a:t>, f.eks. med en/to hovedproblemstillinger med tilhørende underproblemstillinger (men det er underproblemstillingene som er viktige!)</a:t>
            </a:r>
          </a:p>
          <a:p>
            <a:pPr lvl="1"/>
            <a:r>
              <a:rPr lang="nb-NO" altLang="nb-NO" sz="1800" dirty="0"/>
              <a:t>Problemstillingen kan formuleres i </a:t>
            </a:r>
            <a:r>
              <a:rPr lang="nb-NO" altLang="nb-NO" sz="1800" i="1" dirty="0"/>
              <a:t>to omganger</a:t>
            </a:r>
            <a:r>
              <a:rPr lang="nb-NO" altLang="nb-NO" sz="1800" dirty="0"/>
              <a:t>, på ulike nivå, for eksempel slik at du har en </a:t>
            </a:r>
            <a:r>
              <a:rPr lang="nb-NO" altLang="nb-NO" sz="1800" i="1" dirty="0"/>
              <a:t>enkel</a:t>
            </a:r>
            <a:r>
              <a:rPr lang="nb-NO" altLang="nb-NO" sz="1800" dirty="0"/>
              <a:t> problemstilling helt innledningsvis, og deretter en </a:t>
            </a:r>
            <a:r>
              <a:rPr lang="nb-NO" altLang="nb-NO" sz="1800" i="1" dirty="0"/>
              <a:t>presisert</a:t>
            </a:r>
            <a:r>
              <a:rPr lang="nb-NO" altLang="nb-NO" sz="1800" dirty="0"/>
              <a:t> problemstilling som er formulert på bakgrunn av gjennomgått, relevant teori mv</a:t>
            </a:r>
          </a:p>
          <a:p>
            <a:pPr lvl="1"/>
            <a:r>
              <a:rPr lang="nb-NO" altLang="nb-NO" sz="1800" dirty="0"/>
              <a:t>Det kan være aktuelt å illustrere problemstrukturen</a:t>
            </a:r>
          </a:p>
          <a:p>
            <a:r>
              <a:rPr lang="nb-NO" altLang="nb-NO" sz="2000" dirty="0"/>
              <a:t>Problemavgrensing</a:t>
            </a:r>
          </a:p>
          <a:p>
            <a:pPr lvl="1"/>
            <a:r>
              <a:rPr lang="nb-NO" altLang="nb-NO" sz="1800" dirty="0"/>
              <a:t>Velg </a:t>
            </a:r>
            <a:r>
              <a:rPr lang="nb-NO" altLang="nb-NO" sz="1800" i="1" dirty="0"/>
              <a:t>positiv problemavgrensning</a:t>
            </a:r>
            <a:r>
              <a:rPr lang="nb-NO" altLang="nb-NO" sz="1800" dirty="0"/>
              <a:t> og negativ avgrensning kun når det er nødvendig å «amputere» (det er så mye du ikke skal skrive om!).</a:t>
            </a:r>
          </a:p>
          <a:p>
            <a:r>
              <a:rPr lang="nb-NO" altLang="nb-NO" sz="2000" dirty="0"/>
              <a:t>Problemformidling</a:t>
            </a:r>
          </a:p>
          <a:p>
            <a:pPr lvl="1"/>
            <a:r>
              <a:rPr lang="nb-NO" altLang="nb-NO" sz="1800" dirty="0"/>
              <a:t>”Oversikt over fremstillingen” i innledningskapittelet kan med fordel skrives som en </a:t>
            </a:r>
            <a:r>
              <a:rPr lang="nb-NO" altLang="nb-NO" sz="1800" i="1" dirty="0"/>
              <a:t>problemoversikt </a:t>
            </a:r>
            <a:r>
              <a:rPr lang="nb-NO" altLang="nb-NO" sz="1800" dirty="0"/>
              <a:t>der poenget er å formidle hvorledes de ulike delene av problemstillingen blir behandlet i oppgaven</a:t>
            </a:r>
          </a:p>
          <a:p>
            <a:pPr lvl="1"/>
            <a:r>
              <a:rPr lang="nb-NO" altLang="nb-NO" sz="1800" dirty="0"/>
              <a:t>Det kan være lurt å minne om problemstillingen under veis i fremstillingen</a:t>
            </a:r>
            <a:endParaRPr lang="nb-NO" altLang="nb-NO" sz="1800" i="1" dirty="0"/>
          </a:p>
          <a:p>
            <a:endParaRPr lang="nb-NO" altLang="nb-NO"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AD1282D-3B63-473E-9A87-92124F22152D}"/>
              </a:ext>
            </a:extLst>
          </p:cNvPr>
          <p:cNvSpPr>
            <a:spLocks noGrp="1" noChangeArrowheads="1"/>
          </p:cNvSpPr>
          <p:nvPr>
            <p:ph type="title"/>
          </p:nvPr>
        </p:nvSpPr>
        <p:spPr>
          <a:xfrm>
            <a:off x="2133600" y="228600"/>
            <a:ext cx="7772400" cy="1143000"/>
          </a:xfrm>
        </p:spPr>
        <p:txBody>
          <a:bodyPr/>
          <a:lstStyle/>
          <a:p>
            <a:r>
              <a:rPr lang="nb-NO" altLang="nb-NO" sz="3200" dirty="0">
                <a:solidFill>
                  <a:schemeClr val="accent2"/>
                </a:solidFill>
                <a:effectLst>
                  <a:outerShdw blurRad="38100" dist="38100" dir="2700000" algn="tl">
                    <a:srgbClr val="C0C0C0"/>
                  </a:outerShdw>
                </a:effectLst>
              </a:rPr>
              <a:t>Om problemstilling (III)</a:t>
            </a:r>
          </a:p>
        </p:txBody>
      </p:sp>
      <p:sp>
        <p:nvSpPr>
          <p:cNvPr id="12291" name="Rectangle 3">
            <a:extLst>
              <a:ext uri="{FF2B5EF4-FFF2-40B4-BE49-F238E27FC236}">
                <a16:creationId xmlns:a16="http://schemas.microsoft.com/office/drawing/2014/main" id="{0A87C8BF-5A0C-4DB7-8E6F-33DAD1238E3C}"/>
              </a:ext>
            </a:extLst>
          </p:cNvPr>
          <p:cNvSpPr>
            <a:spLocks noGrp="1" noChangeArrowheads="1"/>
          </p:cNvSpPr>
          <p:nvPr>
            <p:ph type="body" idx="1"/>
          </p:nvPr>
        </p:nvSpPr>
        <p:spPr>
          <a:xfrm>
            <a:off x="1332543" y="1371600"/>
            <a:ext cx="8649657" cy="4724400"/>
          </a:xfrm>
        </p:spPr>
        <p:txBody>
          <a:bodyPr/>
          <a:lstStyle/>
          <a:p>
            <a:r>
              <a:rPr lang="nb-NO" altLang="nb-NO" sz="2000" dirty="0"/>
              <a:t>Betydning av problemstillingen</a:t>
            </a:r>
          </a:p>
          <a:p>
            <a:pPr lvl="1"/>
            <a:r>
              <a:rPr lang="nb-NO" altLang="nb-NO" sz="1800" dirty="0"/>
              <a:t>Problemstillingen er ”regissøren” og skal gjennomlyse/prege hele oppgaven</a:t>
            </a:r>
          </a:p>
          <a:p>
            <a:pPr lvl="1"/>
            <a:r>
              <a:rPr lang="nb-NO" altLang="nb-NO" sz="1800" dirty="0"/>
              <a:t>Bare det som kan begrunnes ut i fra problemstillingen skal behandles i oppgaven</a:t>
            </a:r>
          </a:p>
          <a:p>
            <a:r>
              <a:rPr lang="nb-NO" altLang="nb-NO" sz="2000" dirty="0"/>
              <a:t>Prosessen</a:t>
            </a:r>
          </a:p>
          <a:p>
            <a:pPr lvl="1"/>
            <a:r>
              <a:rPr lang="nb-NO" altLang="nb-NO" sz="1800" dirty="0"/>
              <a:t>Ved påbegynnelse av arbeidet med oppgaven er problemstillingen </a:t>
            </a:r>
            <a:r>
              <a:rPr lang="nb-NO" altLang="nb-NO" sz="1800" i="1" dirty="0"/>
              <a:t>foreløpig</a:t>
            </a:r>
            <a:r>
              <a:rPr lang="nb-NO" altLang="nb-NO" sz="1800" dirty="0"/>
              <a:t>, og du kan forvente at du kan/bør/må foreta justeringer etter hvert som du lærer av å gjennomføre undersøkelsene.</a:t>
            </a:r>
          </a:p>
          <a:p>
            <a:pPr lvl="1"/>
            <a:r>
              <a:rPr lang="nb-NO" altLang="nb-NO" sz="1800" dirty="0"/>
              <a:t>Problemstillingen vil ofte bli sluttført </a:t>
            </a:r>
            <a:r>
              <a:rPr lang="nb-NO" altLang="nb-NO" sz="1800" i="1" dirty="0"/>
              <a:t>til slutt</a:t>
            </a:r>
            <a:r>
              <a:rPr lang="nb-NO" altLang="nb-NO" sz="1800" dirty="0"/>
              <a:t>!</a:t>
            </a:r>
          </a:p>
          <a:p>
            <a:pPr lvl="1"/>
            <a:r>
              <a:rPr lang="nb-NO" altLang="nb-NO" sz="1800" dirty="0"/>
              <a:t>Skjer det store endringer er det ”god skikk” å drøfte/redegjøre noe for hvorledes en problemstilling har utviklet seg under veis i arbeidet</a:t>
            </a:r>
          </a:p>
          <a:p>
            <a:endParaRPr lang="nb-NO" altLang="nb-NO"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1B059D3-49F7-47B0-A9E2-8A7467B8825D}"/>
              </a:ext>
            </a:extLst>
          </p:cNvPr>
          <p:cNvSpPr>
            <a:spLocks noGrp="1" noChangeArrowheads="1"/>
          </p:cNvSpPr>
          <p:nvPr>
            <p:ph type="title"/>
          </p:nvPr>
        </p:nvSpPr>
        <p:spPr>
          <a:xfrm>
            <a:off x="2209800" y="609600"/>
            <a:ext cx="7772400" cy="609600"/>
          </a:xfrm>
        </p:spPr>
        <p:txBody>
          <a:bodyPr/>
          <a:lstStyle/>
          <a:p>
            <a:r>
              <a:rPr lang="nb-NO" altLang="nb-NO" sz="2800">
                <a:solidFill>
                  <a:schemeClr val="accent2"/>
                </a:solidFill>
                <a:effectLst>
                  <a:outerShdw blurRad="38100" dist="38100" dir="2700000" algn="tl">
                    <a:srgbClr val="C0C0C0"/>
                  </a:outerShdw>
                </a:effectLst>
              </a:rPr>
              <a:t>Litt om å nærme seg problemstilling via en idéskisse</a:t>
            </a:r>
            <a:endParaRPr lang="nb-NO" altLang="nb-NO" sz="2800">
              <a:solidFill>
                <a:schemeClr val="accent2"/>
              </a:solidFill>
            </a:endParaRPr>
          </a:p>
        </p:txBody>
      </p:sp>
      <p:sp>
        <p:nvSpPr>
          <p:cNvPr id="6147" name="Rectangle 3">
            <a:extLst>
              <a:ext uri="{FF2B5EF4-FFF2-40B4-BE49-F238E27FC236}">
                <a16:creationId xmlns:a16="http://schemas.microsoft.com/office/drawing/2014/main" id="{BEEE2639-4BAD-4BB4-8A12-17E2B463BE6A}"/>
              </a:ext>
            </a:extLst>
          </p:cNvPr>
          <p:cNvSpPr>
            <a:spLocks noGrp="1" noChangeArrowheads="1"/>
          </p:cNvSpPr>
          <p:nvPr>
            <p:ph type="body" idx="1"/>
          </p:nvPr>
        </p:nvSpPr>
        <p:spPr>
          <a:xfrm>
            <a:off x="1557696" y="1371600"/>
            <a:ext cx="9350774" cy="4114800"/>
          </a:xfrm>
        </p:spPr>
        <p:txBody>
          <a:bodyPr/>
          <a:lstStyle/>
          <a:p>
            <a:endParaRPr lang="nb-NO" altLang="nb-NO" sz="2000" dirty="0"/>
          </a:p>
          <a:p>
            <a:r>
              <a:rPr lang="nb-NO" altLang="nb-NO" sz="2000" dirty="0"/>
              <a:t>Er én av flere mulige måter å undersøke emne og problemstillinger på</a:t>
            </a:r>
          </a:p>
          <a:p>
            <a:r>
              <a:rPr lang="nb-NO" altLang="nb-NO" sz="2000" dirty="0"/>
              <a:t>Mulige innholdselementer i og retningslinjer for arbeid med idéskisse</a:t>
            </a:r>
          </a:p>
          <a:p>
            <a:pPr lvl="1"/>
            <a:r>
              <a:rPr lang="nb-NO" altLang="nb-NO" sz="1800" dirty="0"/>
              <a:t>Skriv skissen i sakprosa</a:t>
            </a:r>
          </a:p>
          <a:p>
            <a:pPr lvl="1"/>
            <a:r>
              <a:rPr lang="nb-NO" altLang="nb-NO" sz="1800" dirty="0"/>
              <a:t>Legg vekt på å forklare hvorfor du synes idéen til oppgave er viktig</a:t>
            </a:r>
          </a:p>
          <a:p>
            <a:pPr lvl="1"/>
            <a:r>
              <a:rPr lang="nb-NO" altLang="nb-NO" sz="1800" dirty="0"/>
              <a:t>Legg vekt på å angi det du forventer blir hovedinnholdet i oppgaven</a:t>
            </a:r>
          </a:p>
          <a:p>
            <a:pPr lvl="1"/>
            <a:r>
              <a:rPr lang="nb-NO" altLang="nb-NO" sz="1800" dirty="0"/>
              <a:t>Legg vekt på de sentrale resonnementene</a:t>
            </a:r>
          </a:p>
          <a:p>
            <a:pPr lvl="1"/>
            <a:r>
              <a:rPr lang="nb-NO" altLang="nb-NO" sz="1800" dirty="0"/>
              <a:t>Formulere gjerne foreløpige antakelser om funn/konklusjoner (som senere må bekreftes/avkreftes)</a:t>
            </a:r>
          </a:p>
          <a:p>
            <a:pPr lvl="1"/>
            <a:r>
              <a:rPr lang="nb-NO" altLang="nb-NO" sz="1800" dirty="0"/>
              <a:t>Skriv uten å ta mye hensyn til om faktiske og teoretiske antakelser mv holder mål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251E905-FFC8-4608-BC1C-EBD94F1DFBAA}"/>
              </a:ext>
            </a:extLst>
          </p:cNvPr>
          <p:cNvPicPr>
            <a:picLocks noChangeAspect="1"/>
          </p:cNvPicPr>
          <p:nvPr/>
        </p:nvPicPr>
        <p:blipFill>
          <a:blip r:embed="rId2"/>
          <a:stretch>
            <a:fillRect/>
          </a:stretch>
        </p:blipFill>
        <p:spPr>
          <a:xfrm>
            <a:off x="458498" y="315235"/>
            <a:ext cx="5762602" cy="6542765"/>
          </a:xfrm>
          <a:prstGeom prst="rect">
            <a:avLst/>
          </a:prstGeom>
        </p:spPr>
      </p:pic>
      <p:sp>
        <p:nvSpPr>
          <p:cNvPr id="5" name="Bildeforklaring: linje med kantlinje og uthevingsstrek 4">
            <a:extLst>
              <a:ext uri="{FF2B5EF4-FFF2-40B4-BE49-F238E27FC236}">
                <a16:creationId xmlns:a16="http://schemas.microsoft.com/office/drawing/2014/main" id="{3EA5FB17-9F5E-451E-8AC6-3CAA69CBEE5C}"/>
              </a:ext>
            </a:extLst>
          </p:cNvPr>
          <p:cNvSpPr/>
          <p:nvPr/>
        </p:nvSpPr>
        <p:spPr>
          <a:xfrm>
            <a:off x="4142969" y="267961"/>
            <a:ext cx="7887241" cy="515704"/>
          </a:xfrm>
          <a:prstGeom prst="accentBorderCallout1">
            <a:avLst>
              <a:gd name="adj1" fmla="val 37497"/>
              <a:gd name="adj2" fmla="val -383"/>
              <a:gd name="adj3" fmla="val 72967"/>
              <a:gd name="adj4" fmla="val -3072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Ta utgangspunkt i nyheter, pågående debatt e.l.</a:t>
            </a:r>
          </a:p>
        </p:txBody>
      </p:sp>
      <p:sp>
        <p:nvSpPr>
          <p:cNvPr id="6" name="Bildeforklaring: linje med kantlinje og uthevingsstrek 5">
            <a:extLst>
              <a:ext uri="{FF2B5EF4-FFF2-40B4-BE49-F238E27FC236}">
                <a16:creationId xmlns:a16="http://schemas.microsoft.com/office/drawing/2014/main" id="{5256477F-ECDB-4CE8-8B91-4256B1BC61C3}"/>
              </a:ext>
            </a:extLst>
          </p:cNvPr>
          <p:cNvSpPr/>
          <p:nvPr/>
        </p:nvSpPr>
        <p:spPr>
          <a:xfrm>
            <a:off x="3917619" y="3946185"/>
            <a:ext cx="8112591" cy="515704"/>
          </a:xfrm>
          <a:prstGeom prst="accentBorderCallout1">
            <a:avLst>
              <a:gd name="adj1" fmla="val 27994"/>
              <a:gd name="adj2" fmla="val -404"/>
              <a:gd name="adj3" fmla="val 209978"/>
              <a:gd name="adj4" fmla="val -2124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err="1">
                <a:solidFill>
                  <a:srgbClr val="C00000"/>
                </a:solidFill>
              </a:rPr>
              <a:t>Problemst</a:t>
            </a:r>
            <a:r>
              <a:rPr lang="nb-NO" sz="1500" dirty="0">
                <a:solidFill>
                  <a:srgbClr val="C00000"/>
                </a:solidFill>
              </a:rPr>
              <a:t>.: Trekke inn, utdype og anvende teori, rettslig regulering mv. som er introdusert i </a:t>
            </a:r>
            <a:r>
              <a:rPr lang="nb-NO" sz="1500" dirty="0" err="1">
                <a:solidFill>
                  <a:srgbClr val="C00000"/>
                </a:solidFill>
              </a:rPr>
              <a:t>kap</a:t>
            </a:r>
            <a:r>
              <a:rPr lang="nb-NO" sz="1500" dirty="0">
                <a:solidFill>
                  <a:srgbClr val="C00000"/>
                </a:solidFill>
              </a:rPr>
              <a:t>. 3. </a:t>
            </a:r>
          </a:p>
        </p:txBody>
      </p:sp>
      <p:sp>
        <p:nvSpPr>
          <p:cNvPr id="7" name="Bildeforklaring: linje med kantlinje og uthevingsstrek 6">
            <a:extLst>
              <a:ext uri="{FF2B5EF4-FFF2-40B4-BE49-F238E27FC236}">
                <a16:creationId xmlns:a16="http://schemas.microsoft.com/office/drawing/2014/main" id="{ABFCAEBB-A84F-47DF-BD2F-34B80BC74BDC}"/>
              </a:ext>
            </a:extLst>
          </p:cNvPr>
          <p:cNvSpPr/>
          <p:nvPr/>
        </p:nvSpPr>
        <p:spPr>
          <a:xfrm>
            <a:off x="5631576" y="5340545"/>
            <a:ext cx="6398634" cy="515704"/>
          </a:xfrm>
          <a:prstGeom prst="accentBorderCallout1">
            <a:avLst>
              <a:gd name="adj1" fmla="val 22952"/>
              <a:gd name="adj2" fmla="val -544"/>
              <a:gd name="adj3" fmla="val 92332"/>
              <a:gd name="adj4" fmla="val -20442"/>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å gå «opp ett hakk» mht. funn (mulighet for generalisering?); ny innsikt; refleksjon rundt prosessene knyttet til masterarbeidet mv.</a:t>
            </a:r>
          </a:p>
        </p:txBody>
      </p:sp>
      <p:sp>
        <p:nvSpPr>
          <p:cNvPr id="8" name="Bildeforklaring: linje med kantlinje og uthevingsstrek 7">
            <a:extLst>
              <a:ext uri="{FF2B5EF4-FFF2-40B4-BE49-F238E27FC236}">
                <a16:creationId xmlns:a16="http://schemas.microsoft.com/office/drawing/2014/main" id="{0FA22D07-6368-4739-A06D-54955F0EF817}"/>
              </a:ext>
            </a:extLst>
          </p:cNvPr>
          <p:cNvSpPr/>
          <p:nvPr/>
        </p:nvSpPr>
        <p:spPr>
          <a:xfrm>
            <a:off x="4953361" y="3396144"/>
            <a:ext cx="7076849" cy="515704"/>
          </a:xfrm>
          <a:prstGeom prst="accentBorderCallout1">
            <a:avLst>
              <a:gd name="adj1" fmla="val 22953"/>
              <a:gd name="adj2" fmla="val -447"/>
              <a:gd name="adj3" fmla="val 137638"/>
              <a:gd name="adj4" fmla="val -441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Oppgaven bør fortrinnsvis skrives på basis av et case som gjør at du må «ut i verden». Undersøkelsen kan imidlertid også primært bestå i dokument-/tekstanalyser mv </a:t>
            </a:r>
          </a:p>
        </p:txBody>
      </p:sp>
      <p:sp>
        <p:nvSpPr>
          <p:cNvPr id="9" name="Bildeforklaring: linje med kantlinje og uthevingsstrek 8">
            <a:extLst>
              <a:ext uri="{FF2B5EF4-FFF2-40B4-BE49-F238E27FC236}">
                <a16:creationId xmlns:a16="http://schemas.microsoft.com/office/drawing/2014/main" id="{F9B71CCD-B2E8-420F-ADE4-28270673E394}"/>
              </a:ext>
            </a:extLst>
          </p:cNvPr>
          <p:cNvSpPr/>
          <p:nvPr/>
        </p:nvSpPr>
        <p:spPr>
          <a:xfrm>
            <a:off x="2400842" y="2832035"/>
            <a:ext cx="9629368" cy="515704"/>
          </a:xfrm>
          <a:prstGeom prst="accentBorderCallout1">
            <a:avLst>
              <a:gd name="adj1" fmla="val 18767"/>
              <a:gd name="adj2" fmla="val -243"/>
              <a:gd name="adj3" fmla="val -2609"/>
              <a:gd name="adj4" fmla="val -1003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I kap.2 kan du </a:t>
            </a:r>
            <a:r>
              <a:rPr lang="nb-NO" sz="1500" i="1" dirty="0">
                <a:solidFill>
                  <a:srgbClr val="C00000"/>
                </a:solidFill>
              </a:rPr>
              <a:t>introdusere</a:t>
            </a:r>
            <a:r>
              <a:rPr lang="nb-NO" sz="1500" dirty="0">
                <a:solidFill>
                  <a:srgbClr val="C00000"/>
                </a:solidFill>
              </a:rPr>
              <a:t> alle teoretiske perspektiver + eventuelle rettslige rammer, tilstrekkelig til at de kan utdypes og anvendes i den grad drøftelsene i </a:t>
            </a:r>
            <a:r>
              <a:rPr lang="nb-NO" sz="1500" dirty="0" err="1">
                <a:solidFill>
                  <a:srgbClr val="C00000"/>
                </a:solidFill>
              </a:rPr>
              <a:t>kap</a:t>
            </a:r>
            <a:r>
              <a:rPr lang="nb-NO" sz="1500" dirty="0">
                <a:solidFill>
                  <a:srgbClr val="C00000"/>
                </a:solidFill>
              </a:rPr>
              <a:t>. 3 gjør det nødvendig (blir «gulvet» for kapittel 3)</a:t>
            </a:r>
          </a:p>
        </p:txBody>
      </p:sp>
      <p:sp>
        <p:nvSpPr>
          <p:cNvPr id="10" name="Bildeforklaring: linje med kantlinje og uthevingsstrek 9">
            <a:extLst>
              <a:ext uri="{FF2B5EF4-FFF2-40B4-BE49-F238E27FC236}">
                <a16:creationId xmlns:a16="http://schemas.microsoft.com/office/drawing/2014/main" id="{E30AEB99-F44A-466D-AEC7-DD8CF37495F7}"/>
              </a:ext>
            </a:extLst>
          </p:cNvPr>
          <p:cNvSpPr/>
          <p:nvPr/>
        </p:nvSpPr>
        <p:spPr>
          <a:xfrm>
            <a:off x="5833092" y="2251346"/>
            <a:ext cx="6197118" cy="515704"/>
          </a:xfrm>
          <a:prstGeom prst="accentBorderCallout1">
            <a:avLst>
              <a:gd name="adj1" fmla="val 19591"/>
              <a:gd name="adj2" fmla="val -361"/>
              <a:gd name="adj3" fmla="val 9979"/>
              <a:gd name="adj4" fmla="val -4413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Også ellers kan det være lurt å «ta leseren i hånden» og forklare hva du gjør og hvorfor</a:t>
            </a:r>
          </a:p>
        </p:txBody>
      </p:sp>
      <p:sp>
        <p:nvSpPr>
          <p:cNvPr id="11" name="Bildeforklaring: linje med kantlinje og uthevingsstrek 10">
            <a:extLst>
              <a:ext uri="{FF2B5EF4-FFF2-40B4-BE49-F238E27FC236}">
                <a16:creationId xmlns:a16="http://schemas.microsoft.com/office/drawing/2014/main" id="{4FA6BB6C-5A24-4F31-B362-6D0B7882AD1D}"/>
              </a:ext>
            </a:extLst>
          </p:cNvPr>
          <p:cNvSpPr/>
          <p:nvPr/>
        </p:nvSpPr>
        <p:spPr>
          <a:xfrm>
            <a:off x="4685399" y="1502698"/>
            <a:ext cx="7344811" cy="700243"/>
          </a:xfrm>
          <a:prstGeom prst="accentBorderCallout1">
            <a:avLst>
              <a:gd name="adj1" fmla="val 26313"/>
              <a:gd name="adj2" fmla="val -391"/>
              <a:gd name="adj3" fmla="val -7373"/>
              <a:gd name="adj4" fmla="val -414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Generelt om </a:t>
            </a:r>
            <a:r>
              <a:rPr lang="nb-NO" sz="1500" i="1" dirty="0">
                <a:solidFill>
                  <a:srgbClr val="C00000"/>
                </a:solidFill>
              </a:rPr>
              <a:t>ditt</a:t>
            </a:r>
            <a:r>
              <a:rPr lang="nb-NO" sz="1500" dirty="0">
                <a:solidFill>
                  <a:srgbClr val="C00000"/>
                </a:solidFill>
              </a:rPr>
              <a:t> metodisk opplegg her + om selve gjennomføringen mv i 3.3. Skal ikke være om metode generelt</a:t>
            </a:r>
          </a:p>
        </p:txBody>
      </p:sp>
      <p:sp>
        <p:nvSpPr>
          <p:cNvPr id="12" name="Bildeforklaring: linje med kantlinje og uthevingsstrek 11">
            <a:extLst>
              <a:ext uri="{FF2B5EF4-FFF2-40B4-BE49-F238E27FC236}">
                <a16:creationId xmlns:a16="http://schemas.microsoft.com/office/drawing/2014/main" id="{613197C8-790E-402D-81E1-F28FB60C18FC}"/>
              </a:ext>
            </a:extLst>
          </p:cNvPr>
          <p:cNvSpPr/>
          <p:nvPr/>
        </p:nvSpPr>
        <p:spPr>
          <a:xfrm>
            <a:off x="4142969" y="825191"/>
            <a:ext cx="7887241" cy="629102"/>
          </a:xfrm>
          <a:prstGeom prst="accentBorderCallout1">
            <a:avLst>
              <a:gd name="adj1" fmla="val 51815"/>
              <a:gd name="adj2" fmla="val -393"/>
              <a:gd name="adj3" fmla="val 1010"/>
              <a:gd name="adj4" fmla="val -8203"/>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Forskningsstatus kan være eget punkt, men kan også integreres i diskusjonen av problemstillingene</a:t>
            </a:r>
          </a:p>
        </p:txBody>
      </p:sp>
      <p:sp>
        <p:nvSpPr>
          <p:cNvPr id="13" name="Bildeforklaring: linje med kantlinje og uthevingsstrek 12">
            <a:extLst>
              <a:ext uri="{FF2B5EF4-FFF2-40B4-BE49-F238E27FC236}">
                <a16:creationId xmlns:a16="http://schemas.microsoft.com/office/drawing/2014/main" id="{67B6F385-C2D6-4A94-8A99-C4A47995CA3C}"/>
              </a:ext>
            </a:extLst>
          </p:cNvPr>
          <p:cNvSpPr/>
          <p:nvPr/>
        </p:nvSpPr>
        <p:spPr>
          <a:xfrm>
            <a:off x="5631575" y="5897023"/>
            <a:ext cx="6398633" cy="515704"/>
          </a:xfrm>
          <a:prstGeom prst="accentBorderCallout1">
            <a:avLst>
              <a:gd name="adj1" fmla="val 24632"/>
              <a:gd name="adj2" fmla="val -544"/>
              <a:gd name="adj3" fmla="val 25105"/>
              <a:gd name="adj4" fmla="val -223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En perfekt avslutning kan være å diskutere og kritisere anvendt teori, eventuelt foreslå endring og supplering av teori.</a:t>
            </a:r>
          </a:p>
        </p:txBody>
      </p:sp>
      <p:sp>
        <p:nvSpPr>
          <p:cNvPr id="14" name="Bildeforklaring: linje med kantlinje og uthevingsstrek 13">
            <a:extLst>
              <a:ext uri="{FF2B5EF4-FFF2-40B4-BE49-F238E27FC236}">
                <a16:creationId xmlns:a16="http://schemas.microsoft.com/office/drawing/2014/main" id="{7B8C6F8E-99E8-453B-9A9C-7ACDB135FBC0}"/>
              </a:ext>
            </a:extLst>
          </p:cNvPr>
          <p:cNvSpPr/>
          <p:nvPr/>
        </p:nvSpPr>
        <p:spPr>
          <a:xfrm>
            <a:off x="5631576" y="4518584"/>
            <a:ext cx="6398634" cy="765266"/>
          </a:xfrm>
          <a:prstGeom prst="accentBorderCallout1">
            <a:avLst>
              <a:gd name="adj1" fmla="val 23847"/>
              <a:gd name="adj2" fmla="val -409"/>
              <a:gd name="adj3" fmla="val 73486"/>
              <a:gd name="adj4" fmla="val -5373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intern disposisjon: Funn/faktum </a:t>
            </a:r>
            <a:r>
              <a:rPr lang="nb-NO" sz="1500" dirty="0">
                <a:solidFill>
                  <a:srgbClr val="C00000"/>
                </a:solidFill>
                <a:sym typeface="Wingdings" panose="05000000000000000000" pitchFamily="2" charset="2"/>
              </a:rPr>
              <a:t> utdypende redegjørelse, </a:t>
            </a:r>
            <a:r>
              <a:rPr lang="nb-NO" sz="1500" dirty="0" err="1">
                <a:solidFill>
                  <a:srgbClr val="C00000"/>
                </a:solidFill>
                <a:sym typeface="Wingdings" panose="05000000000000000000" pitchFamily="2" charset="2"/>
              </a:rPr>
              <a:t>jf</a:t>
            </a:r>
            <a:r>
              <a:rPr lang="nb-NO" sz="1500" dirty="0">
                <a:solidFill>
                  <a:srgbClr val="C00000"/>
                </a:solidFill>
                <a:sym typeface="Wingdings" panose="05000000000000000000" pitchFamily="2" charset="2"/>
              </a:rPr>
              <a:t>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p>
          <a:p>
            <a:r>
              <a:rPr lang="nb-NO" sz="1500" dirty="0">
                <a:solidFill>
                  <a:srgbClr val="C00000"/>
                </a:solidFill>
                <a:sym typeface="Wingdings" panose="05000000000000000000" pitchFamily="2" charset="2"/>
              </a:rPr>
              <a:t>drøfting av funn/faktum i lys av teori mv. jf.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r>
              <a:rPr lang="nb-NO" sz="1500" dirty="0">
                <a:solidFill>
                  <a:srgbClr val="C00000"/>
                </a:solidFill>
              </a:rPr>
              <a:t> delkonklusjon som inngår i samlet drøftelse i avsnitt 3.6</a:t>
            </a:r>
          </a:p>
        </p:txBody>
      </p:sp>
    </p:spTree>
    <p:extLst>
      <p:ext uri="{BB962C8B-B14F-4D97-AF65-F5344CB8AC3E}">
        <p14:creationId xmlns:p14="http://schemas.microsoft.com/office/powerpoint/2010/main" val="1511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1065</Words>
  <Application>Microsoft Office PowerPoint</Application>
  <PresentationFormat>Widescreen</PresentationFormat>
  <Paragraphs>67</Paragraphs>
  <Slides>7</Slides>
  <Notes>0</Notes>
  <HiddenSlides>1</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7</vt:i4>
      </vt:variant>
    </vt:vector>
  </HeadingPairs>
  <TitlesOfParts>
    <vt:vector size="12" baseType="lpstr">
      <vt:lpstr>Arial</vt:lpstr>
      <vt:lpstr>Calibri</vt:lpstr>
      <vt:lpstr>Calibri Light</vt:lpstr>
      <vt:lpstr>Times New Roman</vt:lpstr>
      <vt:lpstr>Office-tema</vt:lpstr>
      <vt:lpstr>Skrive masteroppgave i forvaltningsinformatikk  - problemstilling - disposisjon - generelt om veiledning mv.</vt:lpstr>
      <vt:lpstr>Masteroppgaver i forvaltningsinformatikk bør: </vt:lpstr>
      <vt:lpstr>PowerPoint-presentasjon</vt:lpstr>
      <vt:lpstr>Om problemstilling (II)</vt:lpstr>
      <vt:lpstr>Om problemstilling (III)</vt:lpstr>
      <vt:lpstr>Litt om å nærme seg problemstilling via en idéskisse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29</cp:revision>
  <dcterms:created xsi:type="dcterms:W3CDTF">2018-11-29T21:29:00Z</dcterms:created>
  <dcterms:modified xsi:type="dcterms:W3CDTF">2021-01-25T11:07:33Z</dcterms:modified>
</cp:coreProperties>
</file>