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8" r:id="rId4"/>
    <p:sldId id="264" r:id="rId5"/>
    <p:sldId id="265" r:id="rId6"/>
    <p:sldId id="266" r:id="rId7"/>
    <p:sldId id="257" r:id="rId8"/>
    <p:sldId id="269" r:id="rId9"/>
    <p:sldId id="270"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4" d="100"/>
          <a:sy n="104" d="100"/>
        </p:scale>
        <p:origin x="60" y="2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2F9516-F105-4064-9848-5009FD85937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735BF6C-E4BF-4E8E-B4AD-04BB15DF8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BD6E8D-BA40-4707-879A-F2712E290351}"/>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C2623584-556D-46CD-AA10-7D23FB4F6F0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87C7F1-06D6-459E-BF55-D2F15C8D785F}"/>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3799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0DC67-51E8-4014-B8FF-C0AF337483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4AA824F-FAEA-4687-B9D6-01088D4A9A50}"/>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510777-A600-49FA-959C-5648A4C5670B}"/>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B96D57E4-C300-44EC-90A2-E13725A9D2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D747C4-3E8D-4E77-86D6-5B07B4823246}"/>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62098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325966-078B-4D96-9DE3-79E9DE3C6F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8ACF50-0C1E-45C8-96C4-1449175A6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4C3AB833-87C2-4D40-A36B-B1FE4A8AF98C}"/>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7084AE49-DDE5-4460-9E6E-FE3AAD6FF9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217ABD6-C1AF-4CB4-B8FF-35DEBE3FDB17}"/>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245709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0C8015-22C3-44DF-B764-79AFF96B151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E381EA2-70E0-4606-AE32-84BB59DFD9D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F3ED9BE-9E53-438D-953E-461B6E6E4C3F}"/>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34C06E-A2CD-4821-8F4E-2B5D04D98597}"/>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6" name="Plassholder for bunntekst 5">
            <a:extLst>
              <a:ext uri="{FF2B5EF4-FFF2-40B4-BE49-F238E27FC236}">
                <a16:creationId xmlns:a16="http://schemas.microsoft.com/office/drawing/2014/main" id="{115EBACC-2397-462F-90EA-B16EAFF683C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0839A1D-ED72-41FD-A071-3C43DF47BB79}"/>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41844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45233C-48FC-4B16-9E63-3B96D944C51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7B2E20-FA80-415C-93CD-9E99E733E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B838B9E-E96F-4D42-BB89-8A88C8093C9E}"/>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495A06F-AF0B-45F2-9990-BF8E9D689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AD01D35-954E-49E6-91D8-9F3570B9826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C86F223-6033-4931-8F3F-E2805796C62E}"/>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8" name="Plassholder for bunntekst 7">
            <a:extLst>
              <a:ext uri="{FF2B5EF4-FFF2-40B4-BE49-F238E27FC236}">
                <a16:creationId xmlns:a16="http://schemas.microsoft.com/office/drawing/2014/main" id="{EC017145-3B33-4951-BD33-E6D9070C9F0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CDE3FC5-DC9D-4469-AE63-B9A5B0EEA63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70702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9A1DE1-2DDD-4AC7-BD0A-E04BE423901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467F0B0-E54A-4573-BC5D-FE3A4CC332FB}"/>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4" name="Plassholder for bunntekst 3">
            <a:extLst>
              <a:ext uri="{FF2B5EF4-FFF2-40B4-BE49-F238E27FC236}">
                <a16:creationId xmlns:a16="http://schemas.microsoft.com/office/drawing/2014/main" id="{CFC081D9-7355-4FFF-B877-8E41862EFC1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9CFFB1D-7D8F-4C72-9EB5-08B8C3BC47B8}"/>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20694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1C3504-88F9-4F7D-9FE7-1FDEE9B8907B}"/>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3" name="Plassholder for bunntekst 2">
            <a:extLst>
              <a:ext uri="{FF2B5EF4-FFF2-40B4-BE49-F238E27FC236}">
                <a16:creationId xmlns:a16="http://schemas.microsoft.com/office/drawing/2014/main" id="{F6A95A87-7C9A-4CB7-9F77-E991241588D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0A283D1-6011-4737-B828-448C40033D8A}"/>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50209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782DC8-ED79-4F90-BECD-6EB32A777C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36F8FBF-A68C-44BC-841A-FA24803C5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DC88BD-BD2E-4A26-BC2E-EAC2C9344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FC2D2DAA-0E53-4986-AE06-35870441514A}"/>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6" name="Plassholder for bunntekst 5">
            <a:extLst>
              <a:ext uri="{FF2B5EF4-FFF2-40B4-BE49-F238E27FC236}">
                <a16:creationId xmlns:a16="http://schemas.microsoft.com/office/drawing/2014/main" id="{BEA66691-A390-4DA2-A098-9B415037F1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DAB98E6-4D8C-4945-B94B-DB52771E02C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416415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D82FE3-483C-4F96-8433-A6BBBC8E98A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404F606-B6BA-455E-980D-A206CA7DD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782352E-652E-4340-9879-A59EF52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6BC044E-43DB-490D-980A-80B1DD104978}"/>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6" name="Plassholder for bunntekst 5">
            <a:extLst>
              <a:ext uri="{FF2B5EF4-FFF2-40B4-BE49-F238E27FC236}">
                <a16:creationId xmlns:a16="http://schemas.microsoft.com/office/drawing/2014/main" id="{D3B3CA77-837F-4D04-B2C4-1D471D54AF6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C53FC7-907A-455F-A149-16744C8D5D11}"/>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96691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D1AB78-90A5-44B5-8C5F-4D13C6D6229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7F17B7E-7276-4348-B352-629BC0A0DCD7}"/>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77942D-927C-4ACA-901E-E2F039D5E4F0}"/>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468A3F20-0C5B-4AB0-9A41-EFA9311999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B435CA-8E11-4416-97EF-98C862240FD0}"/>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05600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7AC2CB3-5637-4A50-AD6B-35EAD9E37F3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F58E2C-4CE6-4419-BAF8-A63C8C16387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3E99C1-CBA9-4770-9307-70BE611D6C11}"/>
              </a:ext>
            </a:extLst>
          </p:cNvPr>
          <p:cNvSpPr>
            <a:spLocks noGrp="1"/>
          </p:cNvSpPr>
          <p:nvPr>
            <p:ph type="dt" sz="half" idx="10"/>
          </p:nvPr>
        </p:nvSpPr>
        <p:spPr/>
        <p:txBody>
          <a:body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B9702790-C52C-4200-888A-4996E1A0C7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76AE5E4-88DF-4FF5-96AC-8681D8B37E9D}"/>
              </a:ext>
            </a:extLst>
          </p:cNvPr>
          <p:cNvSpPr>
            <a:spLocks noGrp="1"/>
          </p:cNvSpPr>
          <p:nvPr>
            <p:ph type="sldNum" sz="quarter" idx="12"/>
          </p:nvPr>
        </p:nvSpPr>
        <p:spPr/>
        <p:txBody>
          <a:bodyPr/>
          <a:lstStyle/>
          <a:p>
            <a:fld id="{537BFAD4-A6B8-454C-BB42-8FF95534B1EE}" type="slidenum">
              <a:rPr lang="nb-NO" smtClean="0"/>
              <a:t>‹#›</a:t>
            </a:fld>
            <a:endParaRPr lang="nb-NO"/>
          </a:p>
        </p:txBody>
      </p:sp>
    </p:spTree>
    <p:extLst>
      <p:ext uri="{BB962C8B-B14F-4D97-AF65-F5344CB8AC3E}">
        <p14:creationId xmlns:p14="http://schemas.microsoft.com/office/powerpoint/2010/main" val="1124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7A691FF-CF8A-4690-991E-50B669738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5659560-D16F-4E76-9341-9E9FD0300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9DF938-89CC-431B-B635-ECB9008F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9C490-ACFA-47C4-965E-0F766BDFB579}" type="datetimeFigureOut">
              <a:rPr lang="nb-NO" smtClean="0"/>
              <a:t>17.01.2024</a:t>
            </a:fld>
            <a:endParaRPr lang="nb-NO"/>
          </a:p>
        </p:txBody>
      </p:sp>
      <p:sp>
        <p:nvSpPr>
          <p:cNvPr id="5" name="Plassholder for bunntekst 4">
            <a:extLst>
              <a:ext uri="{FF2B5EF4-FFF2-40B4-BE49-F238E27FC236}">
                <a16:creationId xmlns:a16="http://schemas.microsoft.com/office/drawing/2014/main" id="{5C4EE42F-ECFE-4939-BDC3-BDFE66578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5DDE82A-B9EC-4BA4-8016-94E35C747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BFAD4-A6B8-454C-BB42-8FF95534B1EE}" type="slidenum">
              <a:rPr lang="nb-NO" smtClean="0"/>
              <a:t>‹#›</a:t>
            </a:fld>
            <a:endParaRPr lang="nb-NO"/>
          </a:p>
        </p:txBody>
      </p:sp>
    </p:spTree>
    <p:extLst>
      <p:ext uri="{BB962C8B-B14F-4D97-AF65-F5344CB8AC3E}">
        <p14:creationId xmlns:p14="http://schemas.microsoft.com/office/powerpoint/2010/main" val="1028064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743E0-EBA6-451E-91E6-64CD24AF4557}"/>
              </a:ext>
            </a:extLst>
          </p:cNvPr>
          <p:cNvSpPr>
            <a:spLocks noGrp="1"/>
          </p:cNvSpPr>
          <p:nvPr>
            <p:ph type="ctrTitle"/>
          </p:nvPr>
        </p:nvSpPr>
        <p:spPr>
          <a:xfrm>
            <a:off x="780176" y="657081"/>
            <a:ext cx="10863744" cy="2852882"/>
          </a:xfrm>
        </p:spPr>
        <p:txBody>
          <a:bodyPr>
            <a:normAutofit fontScale="90000"/>
          </a:bodyPr>
          <a:lstStyle/>
          <a:p>
            <a:pPr algn="l"/>
            <a:r>
              <a:rPr lang="nb-NO" sz="4900" b="1" dirty="0">
                <a:solidFill>
                  <a:schemeClr val="accent2">
                    <a:lumMod val="75000"/>
                  </a:schemeClr>
                </a:solidFill>
              </a:rPr>
              <a:t>Skrive masteroppgave i forvaltningsinformatikk</a:t>
            </a:r>
            <a:br>
              <a:rPr lang="nb-NO" sz="4000" dirty="0"/>
            </a:br>
            <a:br>
              <a:rPr lang="nb-NO" sz="2700" dirty="0"/>
            </a:br>
            <a:r>
              <a:rPr lang="nb-NO" sz="2700" dirty="0"/>
              <a:t>- generelle krav til masteroppgaver</a:t>
            </a:r>
            <a:br>
              <a:rPr lang="nb-NO" sz="2700" dirty="0"/>
            </a:br>
            <a:r>
              <a:rPr lang="nb-NO" sz="2700" dirty="0"/>
              <a:t>- valg av emne og formulering av problemstilling</a:t>
            </a:r>
            <a:br>
              <a:rPr lang="nb-NO" sz="2700" dirty="0"/>
            </a:br>
            <a:r>
              <a:rPr lang="nb-NO" sz="2700" dirty="0"/>
              <a:t>- disponering av masteroppgaven</a:t>
            </a:r>
            <a:br>
              <a:rPr lang="nb-NO" sz="2700" dirty="0"/>
            </a:br>
            <a:r>
              <a:rPr lang="nb-NO" sz="2700" dirty="0"/>
              <a:t>- tidsplanlegging</a:t>
            </a:r>
            <a:br>
              <a:rPr lang="nb-NO" sz="2700" dirty="0"/>
            </a:br>
            <a:endParaRPr lang="nb-NO" sz="2700" dirty="0"/>
          </a:p>
        </p:txBody>
      </p:sp>
      <p:sp>
        <p:nvSpPr>
          <p:cNvPr id="3" name="Undertittel 2">
            <a:extLst>
              <a:ext uri="{FF2B5EF4-FFF2-40B4-BE49-F238E27FC236}">
                <a16:creationId xmlns:a16="http://schemas.microsoft.com/office/drawing/2014/main" id="{320CB2F8-6503-4B47-9B8A-F6F9FD9A9749}"/>
              </a:ext>
            </a:extLst>
          </p:cNvPr>
          <p:cNvSpPr>
            <a:spLocks noGrp="1"/>
          </p:cNvSpPr>
          <p:nvPr>
            <p:ph type="subTitle" idx="1"/>
          </p:nvPr>
        </p:nvSpPr>
        <p:spPr>
          <a:xfrm>
            <a:off x="2915174" y="4169328"/>
            <a:ext cx="5658375" cy="1088472"/>
          </a:xfrm>
          <a:noFill/>
        </p:spPr>
        <p:txBody>
          <a:bodyPr/>
          <a:lstStyle/>
          <a:p>
            <a:endParaRPr lang="nb-NO" dirty="0"/>
          </a:p>
          <a:p>
            <a:r>
              <a:rPr lang="nb-NO" sz="2000" dirty="0"/>
              <a:t>Dag Wiese Schartum</a:t>
            </a:r>
          </a:p>
        </p:txBody>
      </p:sp>
    </p:spTree>
    <p:extLst>
      <p:ext uri="{BB962C8B-B14F-4D97-AF65-F5344CB8AC3E}">
        <p14:creationId xmlns:p14="http://schemas.microsoft.com/office/powerpoint/2010/main" val="392485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B3F72-E36E-4950-AD75-B77BA9176E4F}"/>
              </a:ext>
            </a:extLst>
          </p:cNvPr>
          <p:cNvSpPr>
            <a:spLocks noGrp="1"/>
          </p:cNvSpPr>
          <p:nvPr>
            <p:ph type="title"/>
          </p:nvPr>
        </p:nvSpPr>
        <p:spPr>
          <a:xfrm>
            <a:off x="838200" y="365126"/>
            <a:ext cx="10515600" cy="908968"/>
          </a:xfrm>
        </p:spPr>
        <p:txBody>
          <a:bodyPr>
            <a:noAutofit/>
          </a:bodyPr>
          <a:lstStyle/>
          <a:p>
            <a:r>
              <a:rPr lang="nb-NO" sz="3600" dirty="0">
                <a:solidFill>
                  <a:schemeClr val="accent2">
                    <a:lumMod val="75000"/>
                  </a:schemeClr>
                </a:solidFill>
              </a:rPr>
              <a:t>Masteroppgaver i forvaltningsinformatikk bør:</a:t>
            </a:r>
            <a:br>
              <a:rPr lang="nb-NO" sz="3600" dirty="0">
                <a:solidFill>
                  <a:schemeClr val="accent2">
                    <a:lumMod val="75000"/>
                  </a:schemeClr>
                </a:solidFill>
              </a:rPr>
            </a:br>
            <a:endParaRPr lang="nb-NO" sz="3600" dirty="0">
              <a:solidFill>
                <a:schemeClr val="accent2">
                  <a:lumMod val="75000"/>
                </a:schemeClr>
              </a:solidFill>
            </a:endParaRPr>
          </a:p>
        </p:txBody>
      </p:sp>
      <p:sp>
        <p:nvSpPr>
          <p:cNvPr id="3" name="Rektangel 2">
            <a:extLst>
              <a:ext uri="{FF2B5EF4-FFF2-40B4-BE49-F238E27FC236}">
                <a16:creationId xmlns:a16="http://schemas.microsoft.com/office/drawing/2014/main" id="{5E971A0B-5248-451D-B8CF-9DBFF2F3CD7F}"/>
              </a:ext>
            </a:extLst>
          </p:cNvPr>
          <p:cNvSpPr/>
          <p:nvPr/>
        </p:nvSpPr>
        <p:spPr>
          <a:xfrm>
            <a:off x="613933" y="1330996"/>
            <a:ext cx="10964133" cy="4849404"/>
          </a:xfrm>
          <a:prstGeom prst="rect">
            <a:avLst/>
          </a:prstGeom>
        </p:spPr>
        <p:txBody>
          <a:bodyPr wrap="square">
            <a:spAutoFit/>
          </a:bodyPr>
          <a:lstStyle/>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et omfang på 15.000 - 20.000 ord (inklusive fotnoter og litteratur- og kildeliste).Veileder kan godkjenne avvik fra denne rammen;</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utgjøre et selvstendig vitenskapelig arbeid utført på en forskningsetisk forsvarlig måte;</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ha en avgrenset, tydelig, fruktbar og forskbar forvaltningsinformatisk problemstilling, dvs. en problemstilling som kombinerer minst to av følgende tre perspektiver: juridiske, informatiske og samfunnsvitenskapelige;</a:t>
            </a: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drøftelser av egne forskningsmetoder med vekt på diskusjon av problemer og usikkerheter knyttet til gjennomføring av det metodiske opplegget, og den mulige betydningen av slike problemer og sikkerheter for funnene i undersøkelsene;</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anvendelse av relevant teori. I oppgaver som gjelder case, bør teorien være begrunnet i </a:t>
            </a:r>
            <a:r>
              <a:rPr lang="nb-NO" sz="1600" dirty="0" err="1">
                <a:solidFill>
                  <a:srgbClr val="2B2B2B"/>
                </a:solidFill>
                <a:latin typeface="Times New Roman" panose="02020603050405020304" pitchFamily="18" charset="0"/>
                <a:ea typeface="Times New Roman" panose="02020603050405020304" pitchFamily="18" charset="0"/>
              </a:rPr>
              <a:t>caset</a:t>
            </a:r>
            <a:r>
              <a:rPr lang="nb-NO" sz="1600" dirty="0">
                <a:solidFill>
                  <a:srgbClr val="2B2B2B"/>
                </a:solidFill>
                <a:latin typeface="Times New Roman" panose="02020603050405020304" pitchFamily="18" charset="0"/>
                <a:ea typeface="Times New Roman" panose="02020603050405020304" pitchFamily="18" charset="0"/>
              </a:rPr>
              <a:t>; </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inneholde redegjørelse for og drøfting av egne funn. Eksisterer det andre undersøkelser som belyser samme eller nært beslektet problemstilling, må egne resultater drøftes opp mot disse undersøkelsene. Krever en viss oversikt over forskningsstatus;</a:t>
            </a:r>
            <a:endParaRPr lang="nb-NO" sz="1600" dirty="0">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arenR"/>
            </a:pPr>
            <a:r>
              <a:rPr lang="nb-NO" sz="1600" dirty="0">
                <a:solidFill>
                  <a:srgbClr val="2B2B2B"/>
                </a:solidFill>
                <a:latin typeface="Times New Roman" panose="02020603050405020304" pitchFamily="18" charset="0"/>
                <a:ea typeface="Times New Roman" panose="02020603050405020304" pitchFamily="18" charset="0"/>
              </a:rPr>
              <a:t>ha en konklusjon som forholder seg til problemstillingene. En del av konklusjonen kan gjerne være begrunnet kritikk av den teorien som er anvendt, og reformforslag med bakgrunn i resultatene fra de undersøkelser som er gjort;</a:t>
            </a:r>
          </a:p>
          <a:p>
            <a:pPr marL="342900" lvl="0" indent="-342900">
              <a:lnSpc>
                <a:spcPct val="150000"/>
              </a:lnSpc>
              <a:buFont typeface="+mj-lt"/>
              <a:buAutoNum type="arabicParenR"/>
            </a:pPr>
            <a:r>
              <a:rPr lang="nb-NO" sz="1600" dirty="0">
                <a:latin typeface="Times New Roman" panose="02020603050405020304" pitchFamily="18" charset="0"/>
                <a:ea typeface="Times New Roman" panose="02020603050405020304" pitchFamily="18" charset="0"/>
              </a:rPr>
              <a:t>sammen med det skriftlige arbeidet kan det også leveres demonstratorer, prototyper e.l.</a:t>
            </a:r>
          </a:p>
        </p:txBody>
      </p:sp>
      <p:pic>
        <p:nvPicPr>
          <p:cNvPr id="5" name="Grafikk 4" descr="Merke, avkryssing 1 kontur">
            <a:extLst>
              <a:ext uri="{FF2B5EF4-FFF2-40B4-BE49-F238E27FC236}">
                <a16:creationId xmlns:a16="http://schemas.microsoft.com/office/drawing/2014/main" id="{56C2E750-CC75-4F5A-AB2F-5F89C6D22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8351" y="1377345"/>
            <a:ext cx="396315" cy="396315"/>
          </a:xfrm>
          <a:prstGeom prst="rect">
            <a:avLst/>
          </a:prstGeom>
        </p:spPr>
      </p:pic>
      <p:pic>
        <p:nvPicPr>
          <p:cNvPr id="6" name="Bilde 5">
            <a:extLst>
              <a:ext uri="{FF2B5EF4-FFF2-40B4-BE49-F238E27FC236}">
                <a16:creationId xmlns:a16="http://schemas.microsoft.com/office/drawing/2014/main" id="{BD808278-BC52-4E91-93CE-602029B4DCA4}"/>
              </a:ext>
            </a:extLst>
          </p:cNvPr>
          <p:cNvPicPr>
            <a:picLocks noChangeAspect="1"/>
          </p:cNvPicPr>
          <p:nvPr/>
        </p:nvPicPr>
        <p:blipFill>
          <a:blip r:embed="rId4"/>
          <a:stretch>
            <a:fillRect/>
          </a:stretch>
        </p:blipFill>
        <p:spPr>
          <a:xfrm>
            <a:off x="198351" y="3940364"/>
            <a:ext cx="396274" cy="396274"/>
          </a:xfrm>
          <a:prstGeom prst="rect">
            <a:avLst/>
          </a:prstGeom>
        </p:spPr>
      </p:pic>
      <p:pic>
        <p:nvPicPr>
          <p:cNvPr id="7" name="Bilde 6">
            <a:extLst>
              <a:ext uri="{FF2B5EF4-FFF2-40B4-BE49-F238E27FC236}">
                <a16:creationId xmlns:a16="http://schemas.microsoft.com/office/drawing/2014/main" id="{FFC1D2CA-091E-40DB-8CD5-65888488C634}"/>
              </a:ext>
            </a:extLst>
          </p:cNvPr>
          <p:cNvPicPr>
            <a:picLocks noChangeAspect="1"/>
          </p:cNvPicPr>
          <p:nvPr/>
        </p:nvPicPr>
        <p:blipFill>
          <a:blip r:embed="rId4"/>
          <a:stretch>
            <a:fillRect/>
          </a:stretch>
        </p:blipFill>
        <p:spPr>
          <a:xfrm>
            <a:off x="198351" y="3230863"/>
            <a:ext cx="396274" cy="396274"/>
          </a:xfrm>
          <a:prstGeom prst="rect">
            <a:avLst/>
          </a:prstGeom>
        </p:spPr>
      </p:pic>
      <p:pic>
        <p:nvPicPr>
          <p:cNvPr id="8" name="Bilde 7">
            <a:extLst>
              <a:ext uri="{FF2B5EF4-FFF2-40B4-BE49-F238E27FC236}">
                <a16:creationId xmlns:a16="http://schemas.microsoft.com/office/drawing/2014/main" id="{E4BF549F-EC96-481C-9DC4-9331922485D9}"/>
              </a:ext>
            </a:extLst>
          </p:cNvPr>
          <p:cNvPicPr>
            <a:picLocks noChangeAspect="1"/>
          </p:cNvPicPr>
          <p:nvPr/>
        </p:nvPicPr>
        <p:blipFill>
          <a:blip r:embed="rId4"/>
          <a:stretch>
            <a:fillRect/>
          </a:stretch>
        </p:blipFill>
        <p:spPr>
          <a:xfrm>
            <a:off x="198351" y="2460584"/>
            <a:ext cx="396274" cy="396274"/>
          </a:xfrm>
          <a:prstGeom prst="rect">
            <a:avLst/>
          </a:prstGeom>
        </p:spPr>
      </p:pic>
      <p:pic>
        <p:nvPicPr>
          <p:cNvPr id="9" name="Bilde 8">
            <a:extLst>
              <a:ext uri="{FF2B5EF4-FFF2-40B4-BE49-F238E27FC236}">
                <a16:creationId xmlns:a16="http://schemas.microsoft.com/office/drawing/2014/main" id="{F431BA8A-1FCD-4F71-A2CD-15DA19A73FAA}"/>
              </a:ext>
            </a:extLst>
          </p:cNvPr>
          <p:cNvPicPr>
            <a:picLocks noChangeAspect="1"/>
          </p:cNvPicPr>
          <p:nvPr/>
        </p:nvPicPr>
        <p:blipFill>
          <a:blip r:embed="rId4"/>
          <a:stretch>
            <a:fillRect/>
          </a:stretch>
        </p:blipFill>
        <p:spPr>
          <a:xfrm>
            <a:off x="198351" y="2064310"/>
            <a:ext cx="396274" cy="396274"/>
          </a:xfrm>
          <a:prstGeom prst="rect">
            <a:avLst/>
          </a:prstGeom>
        </p:spPr>
      </p:pic>
      <p:pic>
        <p:nvPicPr>
          <p:cNvPr id="10" name="Bilde 9">
            <a:extLst>
              <a:ext uri="{FF2B5EF4-FFF2-40B4-BE49-F238E27FC236}">
                <a16:creationId xmlns:a16="http://schemas.microsoft.com/office/drawing/2014/main" id="{FC64EBAA-518F-49D1-A6B0-04AB01207358}"/>
              </a:ext>
            </a:extLst>
          </p:cNvPr>
          <p:cNvPicPr>
            <a:picLocks noChangeAspect="1"/>
          </p:cNvPicPr>
          <p:nvPr/>
        </p:nvPicPr>
        <p:blipFill>
          <a:blip r:embed="rId4"/>
          <a:stretch>
            <a:fillRect/>
          </a:stretch>
        </p:blipFill>
        <p:spPr>
          <a:xfrm>
            <a:off x="251598" y="5771235"/>
            <a:ext cx="396274" cy="396274"/>
          </a:xfrm>
          <a:prstGeom prst="rect">
            <a:avLst/>
          </a:prstGeom>
        </p:spPr>
      </p:pic>
      <p:pic>
        <p:nvPicPr>
          <p:cNvPr id="11" name="Bilde 10">
            <a:extLst>
              <a:ext uri="{FF2B5EF4-FFF2-40B4-BE49-F238E27FC236}">
                <a16:creationId xmlns:a16="http://schemas.microsoft.com/office/drawing/2014/main" id="{AC73A560-2608-48CD-A04E-7D399D910E51}"/>
              </a:ext>
            </a:extLst>
          </p:cNvPr>
          <p:cNvPicPr>
            <a:picLocks noChangeAspect="1"/>
          </p:cNvPicPr>
          <p:nvPr/>
        </p:nvPicPr>
        <p:blipFill>
          <a:blip r:embed="rId4"/>
          <a:stretch>
            <a:fillRect/>
          </a:stretch>
        </p:blipFill>
        <p:spPr>
          <a:xfrm>
            <a:off x="198351" y="5068282"/>
            <a:ext cx="396274" cy="396274"/>
          </a:xfrm>
          <a:prstGeom prst="rect">
            <a:avLst/>
          </a:prstGeom>
        </p:spPr>
      </p:pic>
      <p:pic>
        <p:nvPicPr>
          <p:cNvPr id="12" name="Bilde 11">
            <a:extLst>
              <a:ext uri="{FF2B5EF4-FFF2-40B4-BE49-F238E27FC236}">
                <a16:creationId xmlns:a16="http://schemas.microsoft.com/office/drawing/2014/main" id="{AED5E15C-910F-4A2F-964F-970E6F3524E0}"/>
              </a:ext>
            </a:extLst>
          </p:cNvPr>
          <p:cNvPicPr>
            <a:picLocks noChangeAspect="1"/>
          </p:cNvPicPr>
          <p:nvPr/>
        </p:nvPicPr>
        <p:blipFill>
          <a:blip r:embed="rId4"/>
          <a:stretch>
            <a:fillRect/>
          </a:stretch>
        </p:blipFill>
        <p:spPr>
          <a:xfrm>
            <a:off x="217659" y="4336638"/>
            <a:ext cx="396274" cy="396274"/>
          </a:xfrm>
          <a:prstGeom prst="rect">
            <a:avLst/>
          </a:prstGeom>
        </p:spPr>
      </p:pic>
    </p:spTree>
    <p:extLst>
      <p:ext uri="{BB962C8B-B14F-4D97-AF65-F5344CB8AC3E}">
        <p14:creationId xmlns:p14="http://schemas.microsoft.com/office/powerpoint/2010/main" val="321524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46AF09-370E-63DD-9525-859F30B78DA3}"/>
              </a:ext>
            </a:extLst>
          </p:cNvPr>
          <p:cNvSpPr>
            <a:spLocks noGrp="1"/>
          </p:cNvSpPr>
          <p:nvPr>
            <p:ph type="title"/>
          </p:nvPr>
        </p:nvSpPr>
        <p:spPr/>
        <p:txBody>
          <a:bodyPr/>
          <a:lstStyle/>
          <a:p>
            <a:pPr marL="0" marR="0" lvl="0" indent="0" algn="ctr" defTabSz="914400" rtl="0" eaLnBrk="1" fontAlgn="auto" latinLnBrk="0" hangingPunct="1">
              <a:lnSpc>
                <a:spcPct val="100000"/>
              </a:lnSpc>
              <a:spcBef>
                <a:spcPts val="0"/>
              </a:spcBef>
              <a:spcAft>
                <a:spcPts val="0"/>
              </a:spcAft>
              <a:tabLst/>
              <a:defRPr/>
            </a:pPr>
            <a: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t>Om problemstilling (I)</a:t>
            </a:r>
            <a:br>
              <a:rPr kumimoji="0" lang="nb-NO" altLang="nb-NO" sz="3200" b="0" i="0" u="none" strike="noStrike" kern="1200" cap="none" spc="0" normalizeH="0" baseline="0" noProof="0" dirty="0">
                <a:ln>
                  <a:noFill/>
                </a:ln>
                <a:solidFill>
                  <a:srgbClr val="ED7D31"/>
                </a:solidFill>
                <a:uLnTx/>
                <a:uFillTx/>
                <a:latin typeface="Calibri" panose="020F0502020204030204"/>
                <a:ea typeface="+mn-ea"/>
                <a:cs typeface="+mn-cs"/>
              </a:rPr>
            </a:br>
            <a:endParaRPr lang="nb-NO" dirty="0"/>
          </a:p>
        </p:txBody>
      </p:sp>
      <p:sp>
        <p:nvSpPr>
          <p:cNvPr id="3" name="Plassholder for innhold 2">
            <a:extLst>
              <a:ext uri="{FF2B5EF4-FFF2-40B4-BE49-F238E27FC236}">
                <a16:creationId xmlns:a16="http://schemas.microsoft.com/office/drawing/2014/main" id="{B7FCF807-16FF-77E1-19DE-F4FF3D6D0281}"/>
              </a:ext>
            </a:extLst>
          </p:cNvPr>
          <p:cNvSpPr>
            <a:spLocks noGrp="1"/>
          </p:cNvSpPr>
          <p:nvPr>
            <p:ph idx="1"/>
          </p:nvPr>
        </p:nvSpPr>
        <p:spPr>
          <a:xfrm>
            <a:off x="838200" y="1291166"/>
            <a:ext cx="10515600" cy="5020733"/>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Emne og faglig innhold</a:t>
            </a:r>
          </a:p>
          <a:p>
            <a:pPr lvl="1"/>
            <a:r>
              <a:rPr lang="nb-NO" dirty="0">
                <a:latin typeface="Calibri Light" panose="020F0302020204030204" pitchFamily="34" charset="0"/>
                <a:cs typeface="Calibri Light" panose="020F0302020204030204" pitchFamily="34" charset="0"/>
              </a:rPr>
              <a:t>Er du usikker på hva du skal skrive om, kan du begynne med å velge </a:t>
            </a:r>
            <a:r>
              <a:rPr lang="nb-NO" i="1" dirty="0">
                <a:latin typeface="Calibri Light" panose="020F0302020204030204" pitchFamily="34" charset="0"/>
                <a:cs typeface="Calibri Light" panose="020F0302020204030204" pitchFamily="34" charset="0"/>
              </a:rPr>
              <a:t>emne</a:t>
            </a:r>
            <a:r>
              <a:rPr lang="nb-NO" dirty="0">
                <a:latin typeface="Calibri Light" panose="020F0302020204030204" pitchFamily="34" charset="0"/>
                <a:cs typeface="Calibri Light" panose="020F0302020204030204" pitchFamily="34" charset="0"/>
              </a:rPr>
              <a:t>(område); dvs. et faglig område du vil undersøke nærmere og formulere problemstillinger til</a:t>
            </a:r>
          </a:p>
          <a:p>
            <a:pPr lvl="1"/>
            <a:r>
              <a:rPr lang="nb-NO" dirty="0">
                <a:latin typeface="Calibri Light" panose="020F0302020204030204" pitchFamily="34" charset="0"/>
                <a:cs typeface="Calibri Light" panose="020F0302020204030204" pitchFamily="34" charset="0"/>
              </a:rPr>
              <a:t>Problemstillingene kan ha samfunnsvitenskapelig, rettslig og informatisk innhold, og bør kombinere minst to slike faglige perspektiver</a:t>
            </a:r>
          </a:p>
          <a:p>
            <a:pPr lvl="1"/>
            <a:r>
              <a:rPr lang="nb-NO" dirty="0">
                <a:latin typeface="Calibri Light" panose="020F0302020204030204" pitchFamily="34" charset="0"/>
                <a:cs typeface="Calibri Light" panose="020F0302020204030204" pitchFamily="34" charset="0"/>
              </a:rPr>
              <a:t>Problemstillingene vil ofte helt eller delvis gjelde et case som du samler inn empiri om</a:t>
            </a:r>
          </a:p>
          <a:p>
            <a:pPr lvl="1"/>
            <a:r>
              <a:rPr lang="nb-NO" dirty="0">
                <a:latin typeface="Calibri Light" panose="020F0302020204030204" pitchFamily="34" charset="0"/>
                <a:cs typeface="Calibri Light" panose="020F0302020204030204" pitchFamily="34" charset="0"/>
              </a:rPr>
              <a:t>Problemstillingen kan også være teoretisk, men kun teoretiske problemstillinger anbefales imidlertid ikke (viktig å komme ut i den praktiske verden!)</a:t>
            </a:r>
          </a:p>
          <a:p>
            <a:r>
              <a:rPr lang="nb-NO" dirty="0">
                <a:latin typeface="Calibri Light" panose="020F0302020204030204" pitchFamily="34" charset="0"/>
                <a:cs typeface="Calibri Light" panose="020F0302020204030204" pitchFamily="34" charset="0"/>
              </a:rPr>
              <a:t>Formulering av problemstilling</a:t>
            </a:r>
          </a:p>
          <a:p>
            <a:pPr lvl="1"/>
            <a:r>
              <a:rPr lang="nb-NO" dirty="0">
                <a:latin typeface="Calibri Light" panose="020F0302020204030204" pitchFamily="34" charset="0"/>
                <a:cs typeface="Calibri Light" panose="020F0302020204030204" pitchFamily="34" charset="0"/>
              </a:rPr>
              <a:t>Formuler 2 – 3 (del)problemstillinger som </a:t>
            </a:r>
            <a:r>
              <a:rPr lang="nb-NO" i="1" dirty="0">
                <a:latin typeface="Calibri Light" panose="020F0302020204030204" pitchFamily="34" charset="0"/>
                <a:cs typeface="Calibri Light" panose="020F0302020204030204" pitchFamily="34" charset="0"/>
              </a:rPr>
              <a:t>spørresetninger</a:t>
            </a:r>
          </a:p>
          <a:p>
            <a:pPr lvl="1"/>
            <a:r>
              <a:rPr lang="nb-NO" dirty="0">
                <a:latin typeface="Calibri Light" panose="020F0302020204030204" pitchFamily="34" charset="0"/>
                <a:cs typeface="Calibri Light" panose="020F0302020204030204" pitchFamily="34" charset="0"/>
              </a:rPr>
              <a:t>Det bør være saklig sammenheng mellom delproblemstillingene</a:t>
            </a:r>
          </a:p>
          <a:p>
            <a:pPr lvl="1"/>
            <a:r>
              <a:rPr lang="nb-NO" dirty="0">
                <a:latin typeface="Calibri Light" panose="020F0302020204030204" pitchFamily="34" charset="0"/>
                <a:cs typeface="Calibri Light" panose="020F0302020204030204" pitchFamily="34" charset="0"/>
              </a:rPr>
              <a:t>Til nevnte spørresetninger kan du skrive en tekst i vanlig sakprosa, der du forklarer hva du mener med spørsmålet, herunder avgrenser spørsmålet og relaterer det til andre delspørsmål. Skriver du minst ½ - 1 ½ side per delspørsmål er det ofte passe</a:t>
            </a:r>
          </a:p>
          <a:p>
            <a:pPr lvl="1"/>
            <a:r>
              <a:rPr lang="nb-NO" dirty="0">
                <a:latin typeface="Calibri Light" panose="020F0302020204030204" pitchFamily="34" charset="0"/>
                <a:cs typeface="Calibri Light" panose="020F0302020204030204" pitchFamily="34" charset="0"/>
              </a:rPr>
              <a:t>I tillegg kan du også ha en </a:t>
            </a:r>
            <a:r>
              <a:rPr lang="nb-NO" i="1" dirty="0">
                <a:latin typeface="Calibri Light" panose="020F0302020204030204" pitchFamily="34" charset="0"/>
                <a:cs typeface="Calibri Light" panose="020F0302020204030204" pitchFamily="34" charset="0"/>
              </a:rPr>
              <a:t>overordnet</a:t>
            </a:r>
            <a:r>
              <a:rPr lang="nb-NO" dirty="0">
                <a:latin typeface="Calibri Light" panose="020F0302020204030204" pitchFamily="34" charset="0"/>
                <a:cs typeface="Calibri Light" panose="020F0302020204030204" pitchFamily="34" charset="0"/>
              </a:rPr>
              <a:t> problemstilling, men det er ikke nødvendig</a:t>
            </a: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1702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454AE8-E1A2-4944-A9FB-6E1018B73B8E}"/>
              </a:ext>
            </a:extLst>
          </p:cNvPr>
          <p:cNvSpPr>
            <a:spLocks noChangeArrowheads="1"/>
          </p:cNvSpPr>
          <p:nvPr/>
        </p:nvSpPr>
        <p:spPr bwMode="auto">
          <a:xfrm>
            <a:off x="2209800" y="1524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nb-NO" altLang="nb-NO" sz="3200" dirty="0">
                <a:solidFill>
                  <a:schemeClr val="accent2"/>
                </a:solidFill>
              </a:rPr>
              <a:t>Om problemstilling (II)</a:t>
            </a:r>
          </a:p>
        </p:txBody>
      </p:sp>
      <p:sp>
        <p:nvSpPr>
          <p:cNvPr id="4099" name="Rectangle 3">
            <a:extLst>
              <a:ext uri="{FF2B5EF4-FFF2-40B4-BE49-F238E27FC236}">
                <a16:creationId xmlns:a16="http://schemas.microsoft.com/office/drawing/2014/main" id="{A0B3A181-FE82-4D2C-85D9-1B9DFB9CB119}"/>
              </a:ext>
            </a:extLst>
          </p:cNvPr>
          <p:cNvSpPr>
            <a:spLocks noChangeArrowheads="1"/>
          </p:cNvSpPr>
          <p:nvPr/>
        </p:nvSpPr>
        <p:spPr bwMode="auto">
          <a:xfrm>
            <a:off x="744386" y="762000"/>
            <a:ext cx="10669532"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nb-NO" altLang="nb-NO" sz="2000" dirty="0">
                <a:solidFill>
                  <a:srgbClr val="660066"/>
                </a:solidFill>
                <a:latin typeface="Calibri Light" panose="020F0302020204030204" pitchFamily="34" charset="0"/>
                <a:cs typeface="Calibri Light" panose="020F0302020204030204" pitchFamily="34" charset="0"/>
              </a:rPr>
              <a:t>Eksempel 1:</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har [etat] organisert utviklingsarbeidet av profileringssystem </a:t>
            </a:r>
            <a:r>
              <a:rPr lang="nb-NO" altLang="nb-NO" sz="1800" dirty="0" err="1">
                <a:solidFill>
                  <a:srgbClr val="660066"/>
                </a:solidFill>
                <a:latin typeface="Calibri Light" panose="020F0302020204030204" pitchFamily="34" charset="0"/>
                <a:cs typeface="Calibri Light" panose="020F0302020204030204" pitchFamily="34" charset="0"/>
              </a:rPr>
              <a:t>X</a:t>
            </a:r>
            <a:r>
              <a:rPr lang="nb-NO" altLang="nb-NO" sz="1800" dirty="0">
                <a:solidFill>
                  <a:srgbClr val="660066"/>
                </a:solidFill>
                <a:latin typeface="Calibri Light" panose="020F0302020204030204" pitchFamily="34" charset="0"/>
                <a:cs typeface="Calibri Light" panose="020F0302020204030204" pitchFamily="34" charset="0"/>
              </a:rPr>
              <a:t>?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Hva er den tekniske utformingen til profileringssystemet?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Hvordan har rettsprinsipper og rettsregler, herunder usikkerheter rundt rettsregler, påvirket valgene som nevnt i forskningsspørsmål 1 og 2?</a:t>
            </a:r>
          </a:p>
          <a:p>
            <a:r>
              <a:rPr lang="nb-NO" altLang="nb-NO" sz="2000" dirty="0">
                <a:solidFill>
                  <a:srgbClr val="660066"/>
                </a:solidFill>
                <a:latin typeface="Calibri Light" panose="020F0302020204030204" pitchFamily="34" charset="0"/>
                <a:cs typeface="Calibri Light" panose="020F0302020204030204" pitchFamily="34" charset="0"/>
              </a:rPr>
              <a:t>Eksempel 2:</a:t>
            </a:r>
            <a:endParaRPr lang="nb-NO" altLang="nb-NO" dirty="0">
              <a:solidFill>
                <a:srgbClr val="660066"/>
              </a:solidFill>
              <a:latin typeface="Calibri Light" panose="020F0302020204030204" pitchFamily="34" charset="0"/>
              <a:cs typeface="Calibri Light" panose="020F0302020204030204" pitchFamily="34" charset="0"/>
            </a:endParaRP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rettslige krav stilles til begrunnelse og forklaring av enkeltvedtak ved bruk av automatiserte beslutningssystemer i forvaltningen?</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Hvordan ivaretar [etat] de rettslige kravene til begrunnelse og forklaring når de utvikler det automatiske beslutningssystemet for utbetaling av sykepenger?</a:t>
            </a:r>
          </a:p>
          <a:p>
            <a:r>
              <a:rPr lang="nb-NO" altLang="nb-NO" sz="2200" dirty="0">
                <a:solidFill>
                  <a:srgbClr val="660066"/>
                </a:solidFill>
                <a:latin typeface="Calibri Light" panose="020F0302020204030204" pitchFamily="34" charset="0"/>
                <a:cs typeface="Calibri Light" panose="020F0302020204030204" pitchFamily="34" charset="0"/>
              </a:rPr>
              <a:t>Eksempel 3:</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Hvilke teknologier muliggjør sporing og lokalisering? </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 juridiske rammer og regler må tas i betraktning når mindreårige  spores og lokaliseres?</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3: Hvilke argumenter finnes for og mot sporing og lokalisering av mindreårige?</a:t>
            </a:r>
          </a:p>
          <a:p>
            <a:r>
              <a:rPr lang="nb-NO" altLang="nb-NO" sz="2200" dirty="0">
                <a:solidFill>
                  <a:srgbClr val="660066"/>
                </a:solidFill>
                <a:latin typeface="Calibri Light" panose="020F0302020204030204" pitchFamily="34" charset="0"/>
                <a:cs typeface="Calibri Light" panose="020F0302020204030204" pitchFamily="34" charset="0"/>
              </a:rPr>
              <a:t>Eksempel 4:</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1: Hvordan skjer aldersundersøkelser av barn og hva er begrunnelsen for slike undersøkelser?</a:t>
            </a:r>
          </a:p>
          <a:p>
            <a:pPr lvl="1"/>
            <a:r>
              <a:rPr lang="nb-NO" altLang="nb-NO" sz="1800" dirty="0">
                <a:solidFill>
                  <a:srgbClr val="660066"/>
                </a:solidFill>
                <a:latin typeface="Calibri Light" panose="020F0302020204030204" pitchFamily="34" charset="0"/>
                <a:cs typeface="Calibri Light" panose="020F0302020204030204" pitchFamily="34" charset="0"/>
              </a:rPr>
              <a:t>Problemstilling 2: Hvilke rettsregler gjelder for aldersundersøkelser, og i hvilken grad ivaretar disse reglene hensynet til personvern?</a:t>
            </a:r>
          </a:p>
          <a:p>
            <a:endParaRPr lang="nb-NO" altLang="nb-NO" sz="2200" dirty="0">
              <a:solidFill>
                <a:srgbClr val="660066"/>
              </a:solidFill>
              <a:latin typeface="Calibri Light" panose="020F0302020204030204" pitchFamily="34" charset="0"/>
              <a:cs typeface="Calibri Light" panose="020F0302020204030204" pitchFamily="34" charset="0"/>
            </a:endParaRPr>
          </a:p>
          <a:p>
            <a:endParaRPr lang="nb-NO" altLang="nb-NO" sz="2200" dirty="0">
              <a:solidFill>
                <a:srgbClr val="660066"/>
              </a:solidFill>
              <a:latin typeface="Calibri Light" panose="020F0302020204030204" pitchFamily="34" charset="0"/>
              <a:cs typeface="Calibri Light" panose="020F03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0C1155-3886-462F-BE50-05E314F1B4A6}"/>
              </a:ext>
            </a:extLst>
          </p:cNvPr>
          <p:cNvSpPr>
            <a:spLocks noGrp="1" noChangeArrowheads="1"/>
          </p:cNvSpPr>
          <p:nvPr>
            <p:ph type="title"/>
          </p:nvPr>
        </p:nvSpPr>
        <p:spPr>
          <a:xfrm>
            <a:off x="2133600" y="152400"/>
            <a:ext cx="7772400" cy="762000"/>
          </a:xfrm>
        </p:spPr>
        <p:txBody>
          <a:bodyPr/>
          <a:lstStyle/>
          <a:p>
            <a:pPr algn="ctr"/>
            <a:r>
              <a:rPr lang="nb-NO" altLang="nb-NO" sz="3200" dirty="0">
                <a:solidFill>
                  <a:schemeClr val="accent2"/>
                </a:solidFill>
                <a:effectLst>
                  <a:outerShdw blurRad="38100" dist="38100" dir="2700000" algn="tl">
                    <a:srgbClr val="C0C0C0"/>
                  </a:outerShdw>
                </a:effectLst>
              </a:rPr>
              <a:t>Om problemstilling (III)</a:t>
            </a:r>
          </a:p>
        </p:txBody>
      </p:sp>
      <p:sp>
        <p:nvSpPr>
          <p:cNvPr id="11267" name="Rectangle 3">
            <a:extLst>
              <a:ext uri="{FF2B5EF4-FFF2-40B4-BE49-F238E27FC236}">
                <a16:creationId xmlns:a16="http://schemas.microsoft.com/office/drawing/2014/main" id="{4649A878-3A76-4790-89C5-B5348B6B2E2E}"/>
              </a:ext>
            </a:extLst>
          </p:cNvPr>
          <p:cNvSpPr>
            <a:spLocks noGrp="1" noChangeArrowheads="1"/>
          </p:cNvSpPr>
          <p:nvPr>
            <p:ph type="body" idx="1"/>
          </p:nvPr>
        </p:nvSpPr>
        <p:spPr>
          <a:xfrm>
            <a:off x="987919" y="990600"/>
            <a:ext cx="10113539" cy="5105400"/>
          </a:xfrm>
        </p:spPr>
        <p:txBody>
          <a:bodyPr/>
          <a:lstStyle/>
          <a:p>
            <a:r>
              <a:rPr lang="nb-NO" altLang="nb-NO" sz="2000" dirty="0">
                <a:latin typeface="Calibri Light" panose="020F0302020204030204" pitchFamily="34" charset="0"/>
                <a:cs typeface="Calibri Light" panose="020F0302020204030204" pitchFamily="34" charset="0"/>
              </a:rPr>
              <a:t>Problemstruktur</a:t>
            </a:r>
          </a:p>
          <a:p>
            <a:pPr lvl="1"/>
            <a:r>
              <a:rPr lang="nb-NO" altLang="nb-NO" sz="1800" dirty="0">
                <a:latin typeface="Calibri Light" panose="020F0302020204030204" pitchFamily="34" charset="0"/>
                <a:cs typeface="Calibri Light" panose="020F0302020204030204" pitchFamily="34" charset="0"/>
              </a:rPr>
              <a:t>Problemstillingen kan formuleres i </a:t>
            </a:r>
            <a:r>
              <a:rPr lang="nb-NO" altLang="nb-NO" sz="1800" i="1" dirty="0">
                <a:latin typeface="Calibri Light" panose="020F0302020204030204" pitchFamily="34" charset="0"/>
                <a:cs typeface="Calibri Light" panose="020F0302020204030204" pitchFamily="34" charset="0"/>
              </a:rPr>
              <a:t>to omganger</a:t>
            </a:r>
            <a:r>
              <a:rPr lang="nb-NO" altLang="nb-NO" sz="1800" dirty="0">
                <a:latin typeface="Calibri Light" panose="020F0302020204030204" pitchFamily="34" charset="0"/>
                <a:cs typeface="Calibri Light" panose="020F0302020204030204" pitchFamily="34" charset="0"/>
              </a:rPr>
              <a:t>, på ulike presisjonsnivå, for eksempel slik at du har en </a:t>
            </a:r>
            <a:r>
              <a:rPr lang="nb-NO" altLang="nb-NO" sz="1800" i="1" dirty="0">
                <a:latin typeface="Calibri Light" panose="020F0302020204030204" pitchFamily="34" charset="0"/>
                <a:cs typeface="Calibri Light" panose="020F0302020204030204" pitchFamily="34" charset="0"/>
              </a:rPr>
              <a:t>enkel</a:t>
            </a:r>
            <a:r>
              <a:rPr lang="nb-NO" altLang="nb-NO" sz="1800" dirty="0">
                <a:latin typeface="Calibri Light" panose="020F0302020204030204" pitchFamily="34" charset="0"/>
                <a:cs typeface="Calibri Light" panose="020F0302020204030204" pitchFamily="34" charset="0"/>
              </a:rPr>
              <a:t> problemstilling helt innledningsvis, og deretter en </a:t>
            </a:r>
            <a:r>
              <a:rPr lang="nb-NO" altLang="nb-NO" sz="1800" i="1" dirty="0">
                <a:latin typeface="Calibri Light" panose="020F0302020204030204" pitchFamily="34" charset="0"/>
                <a:cs typeface="Calibri Light" panose="020F0302020204030204" pitchFamily="34" charset="0"/>
              </a:rPr>
              <a:t>presisert</a:t>
            </a:r>
            <a:r>
              <a:rPr lang="nb-NO" altLang="nb-NO" sz="1800" dirty="0">
                <a:latin typeface="Calibri Light" panose="020F0302020204030204" pitchFamily="34" charset="0"/>
                <a:cs typeface="Calibri Light" panose="020F0302020204030204" pitchFamily="34" charset="0"/>
              </a:rPr>
              <a:t> problemstilling som er formulert på bakgrunn av gjennomgang av relevant teori eller redegjørelse for rettsregler mv</a:t>
            </a:r>
          </a:p>
          <a:p>
            <a:pPr lvl="1"/>
            <a:r>
              <a:rPr lang="nb-NO" altLang="nb-NO" sz="1800" dirty="0">
                <a:latin typeface="Calibri Light" panose="020F0302020204030204" pitchFamily="34" charset="0"/>
                <a:cs typeface="Calibri Light" panose="020F0302020204030204" pitchFamily="34" charset="0"/>
              </a:rPr>
              <a:t>Det kan være aktuelt å illustrere problemstrukturen (som flytskjema e.l.)</a:t>
            </a:r>
          </a:p>
          <a:p>
            <a:r>
              <a:rPr lang="nb-NO" altLang="nb-NO" sz="2000" dirty="0">
                <a:latin typeface="Calibri Light" panose="020F0302020204030204" pitchFamily="34" charset="0"/>
                <a:cs typeface="Calibri Light" panose="020F0302020204030204" pitchFamily="34" charset="0"/>
              </a:rPr>
              <a:t>Problemavgrensing</a:t>
            </a:r>
          </a:p>
          <a:p>
            <a:pPr lvl="1"/>
            <a:r>
              <a:rPr lang="nb-NO" altLang="nb-NO" sz="1800" dirty="0">
                <a:latin typeface="Calibri Light" panose="020F0302020204030204" pitchFamily="34" charset="0"/>
                <a:cs typeface="Calibri Light" panose="020F0302020204030204" pitchFamily="34" charset="0"/>
              </a:rPr>
              <a:t>Velg </a:t>
            </a:r>
            <a:r>
              <a:rPr lang="nb-NO" altLang="nb-NO" sz="1800" i="1" dirty="0">
                <a:latin typeface="Calibri Light" panose="020F0302020204030204" pitchFamily="34" charset="0"/>
                <a:cs typeface="Calibri Light" panose="020F0302020204030204" pitchFamily="34" charset="0"/>
              </a:rPr>
              <a:t>positiv </a:t>
            </a:r>
            <a:r>
              <a:rPr lang="nb-NO" altLang="nb-NO" sz="1800" dirty="0">
                <a:latin typeface="Calibri Light" panose="020F0302020204030204" pitchFamily="34" charset="0"/>
                <a:cs typeface="Calibri Light" panose="020F0302020204030204" pitchFamily="34" charset="0"/>
              </a:rPr>
              <a:t>problemavgrensning og negativ avgrensning kun når det er nødvendig å «amputere» (det er så mye du ikke skal skrive om!)</a:t>
            </a:r>
          </a:p>
          <a:p>
            <a:r>
              <a:rPr lang="nb-NO" altLang="nb-NO" sz="2000" dirty="0">
                <a:latin typeface="Calibri Light" panose="020F0302020204030204" pitchFamily="34" charset="0"/>
                <a:cs typeface="Calibri Light" panose="020F0302020204030204" pitchFamily="34" charset="0"/>
              </a:rPr>
              <a:t>Problemformidling</a:t>
            </a:r>
          </a:p>
          <a:p>
            <a:pPr lvl="1"/>
            <a:r>
              <a:rPr lang="nb-NO" altLang="nb-NO" sz="1800" dirty="0">
                <a:latin typeface="Calibri Light" panose="020F0302020204030204" pitchFamily="34" charset="0"/>
                <a:cs typeface="Calibri Light" panose="020F0302020204030204" pitchFamily="34" charset="0"/>
              </a:rPr>
              <a:t>”Oversikt over fremstillingen” i (ofte avsnitt 1.4 i innledningskapittelet) kan med fordel blant annet skrives som en </a:t>
            </a:r>
            <a:r>
              <a:rPr lang="nb-NO" altLang="nb-NO" sz="1800" i="1" dirty="0">
                <a:latin typeface="Calibri Light" panose="020F0302020204030204" pitchFamily="34" charset="0"/>
                <a:cs typeface="Calibri Light" panose="020F0302020204030204" pitchFamily="34" charset="0"/>
              </a:rPr>
              <a:t>problemoversikt </a:t>
            </a:r>
            <a:r>
              <a:rPr lang="nb-NO" altLang="nb-NO" sz="1800" dirty="0">
                <a:latin typeface="Calibri Light" panose="020F0302020204030204" pitchFamily="34" charset="0"/>
                <a:cs typeface="Calibri Light" panose="020F0302020204030204" pitchFamily="34" charset="0"/>
              </a:rPr>
              <a:t>der poenget er å formidle hvorledes de ulike delene av problemstillingen blir behandlet i oppgaven</a:t>
            </a:r>
          </a:p>
          <a:p>
            <a:pPr lvl="1"/>
            <a:r>
              <a:rPr lang="nb-NO" altLang="nb-NO" sz="1800" dirty="0">
                <a:latin typeface="Calibri Light" panose="020F0302020204030204" pitchFamily="34" charset="0"/>
                <a:cs typeface="Calibri Light" panose="020F0302020204030204" pitchFamily="34" charset="0"/>
              </a:rPr>
              <a:t>Det kan være lurt å minne om problemstillingen under veis i fremstillingen</a:t>
            </a:r>
            <a:endParaRPr lang="nb-NO" altLang="nb-NO" sz="1800" i="1" dirty="0">
              <a:latin typeface="Calibri Light" panose="020F0302020204030204" pitchFamily="34" charset="0"/>
              <a:cs typeface="Calibri Light" panose="020F0302020204030204" pitchFamily="34" charset="0"/>
            </a:endParaRPr>
          </a:p>
          <a:p>
            <a:endParaRPr lang="nb-NO" altLang="nb-NO" sz="2000" dirty="0">
              <a:latin typeface="Calibri Light" panose="020F0302020204030204" pitchFamily="34" charset="0"/>
              <a:cs typeface="Calibri Light" panose="020F03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AD1282D-3B63-473E-9A87-92124F22152D}"/>
              </a:ext>
            </a:extLst>
          </p:cNvPr>
          <p:cNvSpPr>
            <a:spLocks noGrp="1" noChangeArrowheads="1"/>
          </p:cNvSpPr>
          <p:nvPr>
            <p:ph type="title"/>
          </p:nvPr>
        </p:nvSpPr>
        <p:spPr>
          <a:xfrm>
            <a:off x="2133600" y="228600"/>
            <a:ext cx="7772400" cy="1143000"/>
          </a:xfrm>
        </p:spPr>
        <p:txBody>
          <a:bodyPr/>
          <a:lstStyle/>
          <a:p>
            <a:pPr algn="ctr"/>
            <a:r>
              <a:rPr lang="nb-NO" altLang="nb-NO" sz="3200" dirty="0">
                <a:solidFill>
                  <a:schemeClr val="accent2"/>
                </a:solidFill>
                <a:effectLst>
                  <a:outerShdw blurRad="38100" dist="38100" dir="2700000" algn="tl">
                    <a:srgbClr val="C0C0C0"/>
                  </a:outerShdw>
                </a:effectLst>
              </a:rPr>
              <a:t>Om problemstilling (IV)</a:t>
            </a:r>
          </a:p>
        </p:txBody>
      </p:sp>
      <p:sp>
        <p:nvSpPr>
          <p:cNvPr id="12291" name="Rectangle 3">
            <a:extLst>
              <a:ext uri="{FF2B5EF4-FFF2-40B4-BE49-F238E27FC236}">
                <a16:creationId xmlns:a16="http://schemas.microsoft.com/office/drawing/2014/main" id="{0A87C8BF-5A0C-4DB7-8E6F-33DAD1238E3C}"/>
              </a:ext>
            </a:extLst>
          </p:cNvPr>
          <p:cNvSpPr>
            <a:spLocks noGrp="1" noChangeArrowheads="1"/>
          </p:cNvSpPr>
          <p:nvPr>
            <p:ph type="body" idx="1"/>
          </p:nvPr>
        </p:nvSpPr>
        <p:spPr>
          <a:xfrm>
            <a:off x="1006299" y="1371600"/>
            <a:ext cx="10288149" cy="4724400"/>
          </a:xfrm>
        </p:spPr>
        <p:txBody>
          <a:bodyPr/>
          <a:lstStyle/>
          <a:p>
            <a:r>
              <a:rPr lang="nb-NO" altLang="nb-NO" sz="2000" dirty="0">
                <a:latin typeface="Calibri Light" panose="020F0302020204030204" pitchFamily="34" charset="0"/>
                <a:cs typeface="Calibri Light" panose="020F0302020204030204" pitchFamily="34" charset="0"/>
              </a:rPr>
              <a:t>Betydning av problemstillingen</a:t>
            </a:r>
          </a:p>
          <a:p>
            <a:pPr lvl="1"/>
            <a:r>
              <a:rPr lang="nb-NO" altLang="nb-NO" sz="1800" dirty="0">
                <a:latin typeface="Calibri Light" panose="020F0302020204030204" pitchFamily="34" charset="0"/>
                <a:cs typeface="Calibri Light" panose="020F0302020204030204" pitchFamily="34" charset="0"/>
              </a:rPr>
              <a:t>Problemstillingen skal ha </a:t>
            </a:r>
            <a:r>
              <a:rPr lang="nb-NO" altLang="nb-NO" sz="1800" i="1" dirty="0">
                <a:latin typeface="Calibri Light" panose="020F0302020204030204" pitchFamily="34" charset="0"/>
                <a:cs typeface="Calibri Light" panose="020F0302020204030204" pitchFamily="34" charset="0"/>
              </a:rPr>
              <a:t>regien</a:t>
            </a:r>
            <a:r>
              <a:rPr lang="nb-NO" altLang="nb-NO" sz="1800" dirty="0">
                <a:latin typeface="Calibri Light" panose="020F0302020204030204" pitchFamily="34" charset="0"/>
                <a:cs typeface="Calibri Light" panose="020F0302020204030204" pitchFamily="34" charset="0"/>
              </a:rPr>
              <a:t> og skal gjennomlyse/prege hele oppgaven</a:t>
            </a:r>
          </a:p>
          <a:p>
            <a:pPr lvl="1"/>
            <a:r>
              <a:rPr lang="nb-NO" altLang="nb-NO" sz="1800" dirty="0">
                <a:latin typeface="Calibri Light" panose="020F0302020204030204" pitchFamily="34" charset="0"/>
                <a:cs typeface="Calibri Light" panose="020F0302020204030204" pitchFamily="34" charset="0"/>
              </a:rPr>
              <a:t>Bare det som kan begrunnes ut i fra problemstillingen skal behandles i oppgaven</a:t>
            </a:r>
          </a:p>
          <a:p>
            <a:r>
              <a:rPr lang="nb-NO" altLang="nb-NO" sz="2000" dirty="0">
                <a:latin typeface="Calibri Light" panose="020F0302020204030204" pitchFamily="34" charset="0"/>
                <a:cs typeface="Calibri Light" panose="020F0302020204030204" pitchFamily="34" charset="0"/>
              </a:rPr>
              <a:t>Prosessen med å utforme problemstilling</a:t>
            </a:r>
          </a:p>
          <a:p>
            <a:pPr lvl="1"/>
            <a:r>
              <a:rPr lang="nb-NO" altLang="nb-NO" sz="1800" dirty="0">
                <a:latin typeface="Calibri Light" panose="020F0302020204030204" pitchFamily="34" charset="0"/>
                <a:cs typeface="Calibri Light" panose="020F0302020204030204" pitchFamily="34" charset="0"/>
              </a:rPr>
              <a:t>Ved påbegynnelse av arbeidet med oppgaven er problemstillingen </a:t>
            </a:r>
            <a:r>
              <a:rPr lang="nb-NO" altLang="nb-NO" sz="1800" i="1" dirty="0">
                <a:latin typeface="Calibri Light" panose="020F0302020204030204" pitchFamily="34" charset="0"/>
                <a:cs typeface="Calibri Light" panose="020F0302020204030204" pitchFamily="34" charset="0"/>
              </a:rPr>
              <a:t>foreløpig</a:t>
            </a:r>
            <a:r>
              <a:rPr lang="nb-NO" altLang="nb-NO" sz="1800" dirty="0">
                <a:latin typeface="Calibri Light" panose="020F0302020204030204" pitchFamily="34" charset="0"/>
                <a:cs typeface="Calibri Light" panose="020F0302020204030204" pitchFamily="34" charset="0"/>
              </a:rPr>
              <a:t>, og du kan forvente at du kan/bør/må foreta justeringer etter hvert som du lærer av å gjennomføre undersøkelsene.</a:t>
            </a:r>
          </a:p>
          <a:p>
            <a:pPr lvl="1"/>
            <a:r>
              <a:rPr lang="nb-NO" altLang="nb-NO" sz="1800" dirty="0">
                <a:latin typeface="Calibri Light" panose="020F0302020204030204" pitchFamily="34" charset="0"/>
                <a:cs typeface="Calibri Light" panose="020F0302020204030204" pitchFamily="34" charset="0"/>
              </a:rPr>
              <a:t>Problemstillingen vil ofte bli sluttført </a:t>
            </a:r>
            <a:r>
              <a:rPr lang="nb-NO" altLang="nb-NO" sz="1800" i="1" dirty="0">
                <a:latin typeface="Calibri Light" panose="020F0302020204030204" pitchFamily="34" charset="0"/>
                <a:cs typeface="Calibri Light" panose="020F0302020204030204" pitchFamily="34" charset="0"/>
              </a:rPr>
              <a:t>til slutt</a:t>
            </a:r>
            <a:r>
              <a:rPr lang="nb-NO" altLang="nb-NO" sz="1800" dirty="0">
                <a:latin typeface="Calibri Light" panose="020F0302020204030204" pitchFamily="34" charset="0"/>
                <a:cs typeface="Calibri Light" panose="020F0302020204030204" pitchFamily="34" charset="0"/>
              </a:rPr>
              <a:t>!</a:t>
            </a:r>
          </a:p>
          <a:p>
            <a:pPr lvl="1"/>
            <a:r>
              <a:rPr lang="nb-NO" altLang="nb-NO" sz="1800" dirty="0">
                <a:latin typeface="Calibri Light" panose="020F0302020204030204" pitchFamily="34" charset="0"/>
                <a:cs typeface="Calibri Light" panose="020F0302020204030204" pitchFamily="34" charset="0"/>
              </a:rPr>
              <a:t>Skjer det store endringer er det ”god skikk” å drøfte/redegjøre noe for hvorledes en problemstilling har utviklet seg under veis i arbeidet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251E905-FFC8-4608-BC1C-EBD94F1DFBAA}"/>
              </a:ext>
            </a:extLst>
          </p:cNvPr>
          <p:cNvPicPr>
            <a:picLocks noChangeAspect="1"/>
          </p:cNvPicPr>
          <p:nvPr/>
        </p:nvPicPr>
        <p:blipFill>
          <a:blip r:embed="rId2"/>
          <a:stretch>
            <a:fillRect/>
          </a:stretch>
        </p:blipFill>
        <p:spPr>
          <a:xfrm>
            <a:off x="458498" y="315235"/>
            <a:ext cx="5762602" cy="6542765"/>
          </a:xfrm>
          <a:prstGeom prst="rect">
            <a:avLst/>
          </a:prstGeom>
        </p:spPr>
      </p:pic>
      <p:sp>
        <p:nvSpPr>
          <p:cNvPr id="5" name="Bildeforklaring: linje med kantlinje og uthevingsstrek 4">
            <a:extLst>
              <a:ext uri="{FF2B5EF4-FFF2-40B4-BE49-F238E27FC236}">
                <a16:creationId xmlns:a16="http://schemas.microsoft.com/office/drawing/2014/main" id="{3EA5FB17-9F5E-451E-8AC6-3CAA69CBEE5C}"/>
              </a:ext>
            </a:extLst>
          </p:cNvPr>
          <p:cNvSpPr/>
          <p:nvPr/>
        </p:nvSpPr>
        <p:spPr>
          <a:xfrm>
            <a:off x="4142969" y="267961"/>
            <a:ext cx="7887241" cy="515704"/>
          </a:xfrm>
          <a:prstGeom prst="accentBorderCallout1">
            <a:avLst>
              <a:gd name="adj1" fmla="val 37497"/>
              <a:gd name="adj2" fmla="val -383"/>
              <a:gd name="adj3" fmla="val 72967"/>
              <a:gd name="adj4" fmla="val -3072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Ta utgangspunkt i nyheter, pågående debatt e.l.</a:t>
            </a:r>
          </a:p>
        </p:txBody>
      </p:sp>
      <p:sp>
        <p:nvSpPr>
          <p:cNvPr id="6" name="Bildeforklaring: linje med kantlinje og uthevingsstrek 5">
            <a:extLst>
              <a:ext uri="{FF2B5EF4-FFF2-40B4-BE49-F238E27FC236}">
                <a16:creationId xmlns:a16="http://schemas.microsoft.com/office/drawing/2014/main" id="{5256477F-ECDB-4CE8-8B91-4256B1BC61C3}"/>
              </a:ext>
            </a:extLst>
          </p:cNvPr>
          <p:cNvSpPr/>
          <p:nvPr/>
        </p:nvSpPr>
        <p:spPr>
          <a:xfrm>
            <a:off x="3917619" y="3946185"/>
            <a:ext cx="8112591" cy="515704"/>
          </a:xfrm>
          <a:prstGeom prst="accentBorderCallout1">
            <a:avLst>
              <a:gd name="adj1" fmla="val 27994"/>
              <a:gd name="adj2" fmla="val -404"/>
              <a:gd name="adj3" fmla="val 209978"/>
              <a:gd name="adj4" fmla="val -2124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err="1">
                <a:solidFill>
                  <a:srgbClr val="C00000"/>
                </a:solidFill>
              </a:rPr>
              <a:t>Problemst</a:t>
            </a:r>
            <a:r>
              <a:rPr lang="nb-NO" sz="1500" dirty="0">
                <a:solidFill>
                  <a:srgbClr val="C00000"/>
                </a:solidFill>
              </a:rPr>
              <a:t>.: Trekke inn, utdype og anvende teori, rettslig regulering mv. som er introdusert i </a:t>
            </a:r>
            <a:r>
              <a:rPr lang="nb-NO" sz="1500" dirty="0" err="1">
                <a:solidFill>
                  <a:srgbClr val="C00000"/>
                </a:solidFill>
              </a:rPr>
              <a:t>kap</a:t>
            </a:r>
            <a:r>
              <a:rPr lang="nb-NO" sz="1500" dirty="0">
                <a:solidFill>
                  <a:srgbClr val="C00000"/>
                </a:solidFill>
              </a:rPr>
              <a:t>. 3. </a:t>
            </a:r>
          </a:p>
        </p:txBody>
      </p:sp>
      <p:sp>
        <p:nvSpPr>
          <p:cNvPr id="7" name="Bildeforklaring: linje med kantlinje og uthevingsstrek 6">
            <a:extLst>
              <a:ext uri="{FF2B5EF4-FFF2-40B4-BE49-F238E27FC236}">
                <a16:creationId xmlns:a16="http://schemas.microsoft.com/office/drawing/2014/main" id="{ABFCAEBB-A84F-47DF-BD2F-34B80BC74BDC}"/>
              </a:ext>
            </a:extLst>
          </p:cNvPr>
          <p:cNvSpPr/>
          <p:nvPr/>
        </p:nvSpPr>
        <p:spPr>
          <a:xfrm>
            <a:off x="5631576" y="5340545"/>
            <a:ext cx="6398634" cy="515704"/>
          </a:xfrm>
          <a:prstGeom prst="accentBorderCallout1">
            <a:avLst>
              <a:gd name="adj1" fmla="val 22952"/>
              <a:gd name="adj2" fmla="val -544"/>
              <a:gd name="adj3" fmla="val 92332"/>
              <a:gd name="adj4" fmla="val -20442"/>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å gå «opp ett hakk» mht. funn (mulighet for generalisering?); ny innsikt; refleksjon rundt prosessene knyttet til masterarbeidet mv.</a:t>
            </a:r>
          </a:p>
        </p:txBody>
      </p:sp>
      <p:sp>
        <p:nvSpPr>
          <p:cNvPr id="8" name="Bildeforklaring: linje med kantlinje og uthevingsstrek 7">
            <a:extLst>
              <a:ext uri="{FF2B5EF4-FFF2-40B4-BE49-F238E27FC236}">
                <a16:creationId xmlns:a16="http://schemas.microsoft.com/office/drawing/2014/main" id="{0FA22D07-6368-4739-A06D-54955F0EF817}"/>
              </a:ext>
            </a:extLst>
          </p:cNvPr>
          <p:cNvSpPr/>
          <p:nvPr/>
        </p:nvSpPr>
        <p:spPr>
          <a:xfrm>
            <a:off x="4953361" y="3396144"/>
            <a:ext cx="7076849" cy="515704"/>
          </a:xfrm>
          <a:prstGeom prst="accentBorderCallout1">
            <a:avLst>
              <a:gd name="adj1" fmla="val 22953"/>
              <a:gd name="adj2" fmla="val -447"/>
              <a:gd name="adj3" fmla="val 137638"/>
              <a:gd name="adj4" fmla="val -441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Oppgaven bør fortrinnsvis skrives på basis av et case som gjør at du må «ut i verden». Undersøkelsen kan imidlertid også primært bestå i dokument-/tekstanalyser mv </a:t>
            </a:r>
          </a:p>
        </p:txBody>
      </p:sp>
      <p:sp>
        <p:nvSpPr>
          <p:cNvPr id="9" name="Bildeforklaring: linje med kantlinje og uthevingsstrek 8">
            <a:extLst>
              <a:ext uri="{FF2B5EF4-FFF2-40B4-BE49-F238E27FC236}">
                <a16:creationId xmlns:a16="http://schemas.microsoft.com/office/drawing/2014/main" id="{F9B71CCD-B2E8-420F-ADE4-28270673E394}"/>
              </a:ext>
            </a:extLst>
          </p:cNvPr>
          <p:cNvSpPr/>
          <p:nvPr/>
        </p:nvSpPr>
        <p:spPr>
          <a:xfrm>
            <a:off x="2400842" y="2832035"/>
            <a:ext cx="9629368" cy="515704"/>
          </a:xfrm>
          <a:prstGeom prst="accentBorderCallout1">
            <a:avLst>
              <a:gd name="adj1" fmla="val 18767"/>
              <a:gd name="adj2" fmla="val -243"/>
              <a:gd name="adj3" fmla="val -2609"/>
              <a:gd name="adj4" fmla="val -10038"/>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I kap.2 kan du </a:t>
            </a:r>
            <a:r>
              <a:rPr lang="nb-NO" sz="1500" i="1" dirty="0">
                <a:solidFill>
                  <a:srgbClr val="C00000"/>
                </a:solidFill>
              </a:rPr>
              <a:t>introdusere</a:t>
            </a:r>
            <a:r>
              <a:rPr lang="nb-NO" sz="1500" dirty="0">
                <a:solidFill>
                  <a:srgbClr val="C00000"/>
                </a:solidFill>
              </a:rPr>
              <a:t> alle teoretiske perspektiver + eventuelle rettslige rammer, tilstrekkelig til at de kan utdypes og anvendes i den grad drøftelsene i </a:t>
            </a:r>
            <a:r>
              <a:rPr lang="nb-NO" sz="1500" dirty="0" err="1">
                <a:solidFill>
                  <a:srgbClr val="C00000"/>
                </a:solidFill>
              </a:rPr>
              <a:t>kap</a:t>
            </a:r>
            <a:r>
              <a:rPr lang="nb-NO" sz="1500" dirty="0">
                <a:solidFill>
                  <a:srgbClr val="C00000"/>
                </a:solidFill>
              </a:rPr>
              <a:t>. 3 gjør det nødvendig (blir «gulvet» for kapittel 3)</a:t>
            </a:r>
          </a:p>
        </p:txBody>
      </p:sp>
      <p:sp>
        <p:nvSpPr>
          <p:cNvPr id="10" name="Bildeforklaring: linje med kantlinje og uthevingsstrek 9">
            <a:extLst>
              <a:ext uri="{FF2B5EF4-FFF2-40B4-BE49-F238E27FC236}">
                <a16:creationId xmlns:a16="http://schemas.microsoft.com/office/drawing/2014/main" id="{E30AEB99-F44A-466D-AEC7-DD8CF37495F7}"/>
              </a:ext>
            </a:extLst>
          </p:cNvPr>
          <p:cNvSpPr/>
          <p:nvPr/>
        </p:nvSpPr>
        <p:spPr>
          <a:xfrm>
            <a:off x="5833092" y="2251346"/>
            <a:ext cx="6197118" cy="515704"/>
          </a:xfrm>
          <a:prstGeom prst="accentBorderCallout1">
            <a:avLst>
              <a:gd name="adj1" fmla="val 19591"/>
              <a:gd name="adj2" fmla="val -361"/>
              <a:gd name="adj3" fmla="val 9979"/>
              <a:gd name="adj4" fmla="val -4413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Også ellers kan det være lurt å «ta leseren i hånden» og forklare hva du gjør og hvorfor</a:t>
            </a:r>
          </a:p>
        </p:txBody>
      </p:sp>
      <p:sp>
        <p:nvSpPr>
          <p:cNvPr id="11" name="Bildeforklaring: linje med kantlinje og uthevingsstrek 10">
            <a:extLst>
              <a:ext uri="{FF2B5EF4-FFF2-40B4-BE49-F238E27FC236}">
                <a16:creationId xmlns:a16="http://schemas.microsoft.com/office/drawing/2014/main" id="{4FA6BB6C-5A24-4F31-B362-6D0B7882AD1D}"/>
              </a:ext>
            </a:extLst>
          </p:cNvPr>
          <p:cNvSpPr/>
          <p:nvPr/>
        </p:nvSpPr>
        <p:spPr>
          <a:xfrm>
            <a:off x="4685399" y="1502698"/>
            <a:ext cx="7344811" cy="700243"/>
          </a:xfrm>
          <a:prstGeom prst="accentBorderCallout1">
            <a:avLst>
              <a:gd name="adj1" fmla="val 26313"/>
              <a:gd name="adj2" fmla="val -391"/>
              <a:gd name="adj3" fmla="val -7373"/>
              <a:gd name="adj4" fmla="val -4141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Generelt om </a:t>
            </a:r>
            <a:r>
              <a:rPr lang="nb-NO" sz="1500" i="1" dirty="0">
                <a:solidFill>
                  <a:srgbClr val="C00000"/>
                </a:solidFill>
              </a:rPr>
              <a:t>ditt</a:t>
            </a:r>
            <a:r>
              <a:rPr lang="nb-NO" sz="1500" dirty="0">
                <a:solidFill>
                  <a:srgbClr val="C00000"/>
                </a:solidFill>
              </a:rPr>
              <a:t> metodisk opplegg her + om selve gjennomføringen mv i 3.3. Skal ikke være om metode generelt</a:t>
            </a:r>
          </a:p>
        </p:txBody>
      </p:sp>
      <p:sp>
        <p:nvSpPr>
          <p:cNvPr id="12" name="Bildeforklaring: linje med kantlinje og uthevingsstrek 11">
            <a:extLst>
              <a:ext uri="{FF2B5EF4-FFF2-40B4-BE49-F238E27FC236}">
                <a16:creationId xmlns:a16="http://schemas.microsoft.com/office/drawing/2014/main" id="{613197C8-790E-402D-81E1-F28FB60C18FC}"/>
              </a:ext>
            </a:extLst>
          </p:cNvPr>
          <p:cNvSpPr/>
          <p:nvPr/>
        </p:nvSpPr>
        <p:spPr>
          <a:xfrm>
            <a:off x="4142969" y="825191"/>
            <a:ext cx="7887241" cy="629102"/>
          </a:xfrm>
          <a:prstGeom prst="accentBorderCallout1">
            <a:avLst>
              <a:gd name="adj1" fmla="val 51815"/>
              <a:gd name="adj2" fmla="val -393"/>
              <a:gd name="adj3" fmla="val 1010"/>
              <a:gd name="adj4" fmla="val -8203"/>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Forskningsstatus kan være eget punkt, men kan også integreres i diskusjonen av problemstillingene</a:t>
            </a:r>
          </a:p>
        </p:txBody>
      </p:sp>
      <p:sp>
        <p:nvSpPr>
          <p:cNvPr id="13" name="Bildeforklaring: linje med kantlinje og uthevingsstrek 12">
            <a:extLst>
              <a:ext uri="{FF2B5EF4-FFF2-40B4-BE49-F238E27FC236}">
                <a16:creationId xmlns:a16="http://schemas.microsoft.com/office/drawing/2014/main" id="{67B6F385-C2D6-4A94-8A99-C4A47995CA3C}"/>
              </a:ext>
            </a:extLst>
          </p:cNvPr>
          <p:cNvSpPr/>
          <p:nvPr/>
        </p:nvSpPr>
        <p:spPr>
          <a:xfrm>
            <a:off x="5631575" y="5897023"/>
            <a:ext cx="6398633" cy="515704"/>
          </a:xfrm>
          <a:prstGeom prst="accentBorderCallout1">
            <a:avLst>
              <a:gd name="adj1" fmla="val 24632"/>
              <a:gd name="adj2" fmla="val -544"/>
              <a:gd name="adj3" fmla="val 25105"/>
              <a:gd name="adj4" fmla="val -2234"/>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En perfekt avslutning kan være å diskutere og kritisere anvendt teori, eventuelt foreslå endring og supplering av teori.</a:t>
            </a:r>
          </a:p>
        </p:txBody>
      </p:sp>
      <p:sp>
        <p:nvSpPr>
          <p:cNvPr id="14" name="Bildeforklaring: linje med kantlinje og uthevingsstrek 13">
            <a:extLst>
              <a:ext uri="{FF2B5EF4-FFF2-40B4-BE49-F238E27FC236}">
                <a16:creationId xmlns:a16="http://schemas.microsoft.com/office/drawing/2014/main" id="{7B8C6F8E-99E8-453B-9A9C-7ACDB135FBC0}"/>
              </a:ext>
            </a:extLst>
          </p:cNvPr>
          <p:cNvSpPr/>
          <p:nvPr/>
        </p:nvSpPr>
        <p:spPr>
          <a:xfrm>
            <a:off x="5631576" y="4518584"/>
            <a:ext cx="6398634" cy="765266"/>
          </a:xfrm>
          <a:prstGeom prst="accentBorderCallout1">
            <a:avLst>
              <a:gd name="adj1" fmla="val 23847"/>
              <a:gd name="adj2" fmla="val -409"/>
              <a:gd name="adj3" fmla="val 73486"/>
              <a:gd name="adj4" fmla="val -53735"/>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500" dirty="0">
                <a:solidFill>
                  <a:srgbClr val="C00000"/>
                </a:solidFill>
              </a:rPr>
              <a:t>Mulig intern disposisjon: Funn/faktum </a:t>
            </a:r>
            <a:r>
              <a:rPr lang="nb-NO" sz="1500" dirty="0">
                <a:solidFill>
                  <a:srgbClr val="C00000"/>
                </a:solidFill>
                <a:sym typeface="Wingdings" panose="05000000000000000000" pitchFamily="2" charset="2"/>
              </a:rPr>
              <a:t> utdypende redegjørelse, </a:t>
            </a:r>
            <a:r>
              <a:rPr lang="nb-NO" sz="1500" dirty="0" err="1">
                <a:solidFill>
                  <a:srgbClr val="C00000"/>
                </a:solidFill>
                <a:sym typeface="Wingdings" panose="05000000000000000000" pitchFamily="2" charset="2"/>
              </a:rPr>
              <a:t>jf</a:t>
            </a:r>
            <a:r>
              <a:rPr lang="nb-NO" sz="1500" dirty="0">
                <a:solidFill>
                  <a:srgbClr val="C00000"/>
                </a:solidFill>
                <a:sym typeface="Wingdings" panose="05000000000000000000" pitchFamily="2" charset="2"/>
              </a:rPr>
              <a:t>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p>
          <a:p>
            <a:r>
              <a:rPr lang="nb-NO" sz="1500" dirty="0">
                <a:solidFill>
                  <a:srgbClr val="C00000"/>
                </a:solidFill>
                <a:sym typeface="Wingdings" panose="05000000000000000000" pitchFamily="2" charset="2"/>
              </a:rPr>
              <a:t>drøfting av funn/faktum i lys av teori mv. jf. </a:t>
            </a:r>
            <a:r>
              <a:rPr lang="nb-NO" sz="1500" dirty="0" err="1">
                <a:solidFill>
                  <a:srgbClr val="C00000"/>
                </a:solidFill>
                <a:sym typeface="Wingdings" panose="05000000000000000000" pitchFamily="2" charset="2"/>
              </a:rPr>
              <a:t>kap</a:t>
            </a:r>
            <a:r>
              <a:rPr lang="nb-NO" sz="1500" dirty="0">
                <a:solidFill>
                  <a:srgbClr val="C00000"/>
                </a:solidFill>
                <a:sym typeface="Wingdings" panose="05000000000000000000" pitchFamily="2" charset="2"/>
              </a:rPr>
              <a:t>. 3 </a:t>
            </a:r>
            <a:r>
              <a:rPr lang="nb-NO" sz="1500" dirty="0">
                <a:solidFill>
                  <a:srgbClr val="C00000"/>
                </a:solidFill>
              </a:rPr>
              <a:t> delkonklusjon som inngår i samlet drøftelse i avsnitt 3.6</a:t>
            </a:r>
          </a:p>
        </p:txBody>
      </p:sp>
    </p:spTree>
    <p:extLst>
      <p:ext uri="{BB962C8B-B14F-4D97-AF65-F5344CB8AC3E}">
        <p14:creationId xmlns:p14="http://schemas.microsoft.com/office/powerpoint/2010/main" val="1511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3796A6-00A8-978B-E312-96643CFA7D0E}"/>
              </a:ext>
            </a:extLst>
          </p:cNvPr>
          <p:cNvSpPr>
            <a:spLocks noGrp="1"/>
          </p:cNvSpPr>
          <p:nvPr>
            <p:ph type="title"/>
          </p:nvPr>
        </p:nvSpPr>
        <p:spPr/>
        <p:txBody>
          <a:bodyPr>
            <a:normAutofit/>
          </a:bodyPr>
          <a:lstStyle/>
          <a:p>
            <a:r>
              <a:rPr lang="nb-NO" sz="3200" dirty="0">
                <a:solidFill>
                  <a:schemeClr val="accent2"/>
                </a:solidFill>
              </a:rPr>
              <a:t>Tidsplan mv.</a:t>
            </a:r>
          </a:p>
        </p:txBody>
      </p:sp>
      <p:sp>
        <p:nvSpPr>
          <p:cNvPr id="3" name="Plassholder for innhold 2">
            <a:extLst>
              <a:ext uri="{FF2B5EF4-FFF2-40B4-BE49-F238E27FC236}">
                <a16:creationId xmlns:a16="http://schemas.microsoft.com/office/drawing/2014/main" id="{F0425005-0BF7-8089-B188-B2F48DA7FA9C}"/>
              </a:ext>
            </a:extLst>
          </p:cNvPr>
          <p:cNvSpPr>
            <a:spLocks noGrp="1"/>
          </p:cNvSpPr>
          <p:nvPr>
            <p:ph idx="1"/>
          </p:nvPr>
        </p:nvSpPr>
        <p:spPr>
          <a:xfrm>
            <a:off x="838200" y="1356938"/>
            <a:ext cx="6392333" cy="4351338"/>
          </a:xfrm>
        </p:spPr>
        <p:txBody>
          <a:bodyPr>
            <a:normAutofit/>
          </a:bodyPr>
          <a:lstStyle/>
          <a:p>
            <a:r>
              <a:rPr lang="nb-NO" sz="2600" dirty="0"/>
              <a:t>Detaljert tidsplan er neppe hensiktsmessig</a:t>
            </a:r>
          </a:p>
          <a:p>
            <a:r>
              <a:rPr lang="nb-NO" sz="2600" dirty="0"/>
              <a:t>Bruk milepæler, f.eks. tidspunkt for når</a:t>
            </a:r>
          </a:p>
          <a:p>
            <a:pPr lvl="1"/>
            <a:r>
              <a:rPr lang="nb-NO" dirty="0"/>
              <a:t>avsnitt 1.1, 1.2 og 1.4 bør være skrevet;</a:t>
            </a:r>
          </a:p>
          <a:p>
            <a:pPr lvl="1"/>
            <a:r>
              <a:rPr lang="nb-NO" dirty="0"/>
              <a:t>hele oppgaven skal være disponert for første gang;</a:t>
            </a:r>
          </a:p>
          <a:p>
            <a:pPr lvl="1"/>
            <a:r>
              <a:rPr lang="nb-NO" dirty="0"/>
              <a:t>avtaler om intervjuer;</a:t>
            </a:r>
          </a:p>
          <a:p>
            <a:pPr lvl="1"/>
            <a:r>
              <a:rPr lang="nb-NO" dirty="0"/>
              <a:t>forslag til undersøkelsesopplegg</a:t>
            </a:r>
          </a:p>
          <a:p>
            <a:pPr marL="457200" lvl="1" indent="0">
              <a:buNone/>
            </a:pPr>
            <a:r>
              <a:rPr lang="nb-NO" dirty="0"/>
              <a:t>   (intervjuer mv) skal være utarbeidet;</a:t>
            </a:r>
          </a:p>
          <a:p>
            <a:pPr lvl="1"/>
            <a:r>
              <a:rPr lang="nb-NO" dirty="0"/>
              <a:t>Intervjuer bør være gjennomført og resultatene bearbeidet;</a:t>
            </a:r>
          </a:p>
          <a:p>
            <a:pPr lvl="1"/>
            <a:r>
              <a:rPr lang="nb-NO" dirty="0"/>
              <a:t>Innleveringsfrist er </a:t>
            </a:r>
            <a:r>
              <a:rPr lang="nb-NO" dirty="0">
                <a:solidFill>
                  <a:srgbClr val="7030A0"/>
                </a:solidFill>
              </a:rPr>
              <a:t>3. juni kl. 15:00</a:t>
            </a:r>
          </a:p>
        </p:txBody>
      </p:sp>
      <p:grpSp>
        <p:nvGrpSpPr>
          <p:cNvPr id="9" name="Gruppe 8">
            <a:extLst>
              <a:ext uri="{FF2B5EF4-FFF2-40B4-BE49-F238E27FC236}">
                <a16:creationId xmlns:a16="http://schemas.microsoft.com/office/drawing/2014/main" id="{7674F709-3BBF-FBE1-BED1-E3D397A86133}"/>
              </a:ext>
            </a:extLst>
          </p:cNvPr>
          <p:cNvGrpSpPr/>
          <p:nvPr/>
        </p:nvGrpSpPr>
        <p:grpSpPr>
          <a:xfrm>
            <a:off x="7129188" y="2338164"/>
            <a:ext cx="4862334" cy="1057523"/>
            <a:chOff x="7129188" y="2806851"/>
            <a:chExt cx="4862334" cy="1057523"/>
          </a:xfrm>
        </p:grpSpPr>
        <p:sp>
          <p:nvSpPr>
            <p:cNvPr id="4" name="TekstSylinder 3">
              <a:extLst>
                <a:ext uri="{FF2B5EF4-FFF2-40B4-BE49-F238E27FC236}">
                  <a16:creationId xmlns:a16="http://schemas.microsoft.com/office/drawing/2014/main" id="{87D06BA3-3B20-9BD4-B3F8-D96A9D33D90C}"/>
                </a:ext>
              </a:extLst>
            </p:cNvPr>
            <p:cNvSpPr txBox="1"/>
            <p:nvPr/>
          </p:nvSpPr>
          <p:spPr>
            <a:xfrm>
              <a:off x="7446688" y="3150946"/>
              <a:ext cx="4544834" cy="369332"/>
            </a:xfrm>
            <a:prstGeom prst="rect">
              <a:avLst/>
            </a:prstGeom>
            <a:noFill/>
          </p:spPr>
          <p:txBody>
            <a:bodyPr wrap="none" rtlCol="0">
              <a:spAutoFit/>
            </a:bodyPr>
            <a:lstStyle/>
            <a:p>
              <a:r>
                <a:rPr lang="nb-NO" dirty="0">
                  <a:solidFill>
                    <a:srgbClr val="7030A0"/>
                  </a:solidFill>
                </a:rPr>
                <a:t>Oppgi én eller to frister for deg selv til veileder</a:t>
              </a:r>
            </a:p>
          </p:txBody>
        </p:sp>
        <p:sp>
          <p:nvSpPr>
            <p:cNvPr id="5" name="Høyre klammeparentes 4">
              <a:extLst>
                <a:ext uri="{FF2B5EF4-FFF2-40B4-BE49-F238E27FC236}">
                  <a16:creationId xmlns:a16="http://schemas.microsoft.com/office/drawing/2014/main" id="{49373032-FFC3-081E-3D4A-C3E77E521F5A}"/>
                </a:ext>
              </a:extLst>
            </p:cNvPr>
            <p:cNvSpPr/>
            <p:nvPr/>
          </p:nvSpPr>
          <p:spPr>
            <a:xfrm>
              <a:off x="7129188" y="2806851"/>
              <a:ext cx="317500" cy="1057523"/>
            </a:xfrm>
            <a:prstGeom prst="righ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solidFill>
                  <a:srgbClr val="7030A0"/>
                </a:solidFill>
              </a:endParaRPr>
            </a:p>
          </p:txBody>
        </p:sp>
      </p:grpSp>
      <p:sp>
        <p:nvSpPr>
          <p:cNvPr id="6" name="TekstSylinder 5">
            <a:extLst>
              <a:ext uri="{FF2B5EF4-FFF2-40B4-BE49-F238E27FC236}">
                <a16:creationId xmlns:a16="http://schemas.microsoft.com/office/drawing/2014/main" id="{272DBC1E-479D-C3C4-225F-DC589031A74F}"/>
              </a:ext>
            </a:extLst>
          </p:cNvPr>
          <p:cNvSpPr txBox="1"/>
          <p:nvPr/>
        </p:nvSpPr>
        <p:spPr>
          <a:xfrm>
            <a:off x="6096000" y="4630029"/>
            <a:ext cx="4875694" cy="646331"/>
          </a:xfrm>
          <a:prstGeom prst="rect">
            <a:avLst/>
          </a:prstGeom>
          <a:noFill/>
        </p:spPr>
        <p:txBody>
          <a:bodyPr wrap="none" rtlCol="0">
            <a:spAutoFit/>
          </a:bodyPr>
          <a:lstStyle/>
          <a:p>
            <a:r>
              <a:rPr lang="nb-NO" dirty="0">
                <a:solidFill>
                  <a:srgbClr val="7030A0"/>
                </a:solidFill>
              </a:rPr>
              <a:t>Bearbeidet før påske (22. mars)</a:t>
            </a:r>
          </a:p>
          <a:p>
            <a:r>
              <a:rPr lang="nb-NO" dirty="0">
                <a:solidFill>
                  <a:srgbClr val="7030A0"/>
                </a:solidFill>
              </a:rPr>
              <a:t>Intervjuer bør gjennomføres 7 – 10 dager tidligere</a:t>
            </a:r>
          </a:p>
        </p:txBody>
      </p:sp>
      <p:sp>
        <p:nvSpPr>
          <p:cNvPr id="7" name="TekstSylinder 6">
            <a:extLst>
              <a:ext uri="{FF2B5EF4-FFF2-40B4-BE49-F238E27FC236}">
                <a16:creationId xmlns:a16="http://schemas.microsoft.com/office/drawing/2014/main" id="{30969E1E-487A-3FA1-BFE3-1875393097B1}"/>
              </a:ext>
            </a:extLst>
          </p:cNvPr>
          <p:cNvSpPr txBox="1"/>
          <p:nvPr/>
        </p:nvSpPr>
        <p:spPr>
          <a:xfrm>
            <a:off x="6096000" y="3977697"/>
            <a:ext cx="3989490" cy="369332"/>
          </a:xfrm>
          <a:prstGeom prst="rect">
            <a:avLst/>
          </a:prstGeom>
          <a:noFill/>
        </p:spPr>
        <p:txBody>
          <a:bodyPr wrap="none" rtlCol="0">
            <a:spAutoFit/>
          </a:bodyPr>
          <a:lstStyle/>
          <a:p>
            <a:r>
              <a:rPr lang="nb-NO" dirty="0">
                <a:solidFill>
                  <a:srgbClr val="7030A0"/>
                </a:solidFill>
              </a:rPr>
              <a:t>Ferdig forslag minst én uke før intervjuer</a:t>
            </a:r>
          </a:p>
        </p:txBody>
      </p:sp>
      <p:sp>
        <p:nvSpPr>
          <p:cNvPr id="8" name="TekstSylinder 7">
            <a:extLst>
              <a:ext uri="{FF2B5EF4-FFF2-40B4-BE49-F238E27FC236}">
                <a16:creationId xmlns:a16="http://schemas.microsoft.com/office/drawing/2014/main" id="{3B4F3746-C94C-C9F6-0A17-E54F0D895AA8}"/>
              </a:ext>
            </a:extLst>
          </p:cNvPr>
          <p:cNvSpPr txBox="1"/>
          <p:nvPr/>
        </p:nvSpPr>
        <p:spPr>
          <a:xfrm>
            <a:off x="4366948" y="3436259"/>
            <a:ext cx="4790177" cy="369332"/>
          </a:xfrm>
          <a:prstGeom prst="rect">
            <a:avLst/>
          </a:prstGeom>
          <a:noFill/>
        </p:spPr>
        <p:txBody>
          <a:bodyPr wrap="square" rtlCol="0">
            <a:spAutoFit/>
          </a:bodyPr>
          <a:lstStyle/>
          <a:p>
            <a:r>
              <a:rPr lang="nb-NO" dirty="0">
                <a:solidFill>
                  <a:srgbClr val="7030A0"/>
                </a:solidFill>
              </a:rPr>
              <a:t>Så snart du vet omtrent hva du skal intervjue om</a:t>
            </a:r>
          </a:p>
        </p:txBody>
      </p:sp>
      <p:sp>
        <p:nvSpPr>
          <p:cNvPr id="10" name="TekstSylinder 9">
            <a:extLst>
              <a:ext uri="{FF2B5EF4-FFF2-40B4-BE49-F238E27FC236}">
                <a16:creationId xmlns:a16="http://schemas.microsoft.com/office/drawing/2014/main" id="{5901DDDB-49BA-5936-28CF-1FC6210E3B01}"/>
              </a:ext>
            </a:extLst>
          </p:cNvPr>
          <p:cNvSpPr txBox="1"/>
          <p:nvPr/>
        </p:nvSpPr>
        <p:spPr>
          <a:xfrm>
            <a:off x="2651301" y="5797329"/>
            <a:ext cx="6388159" cy="646331"/>
          </a:xfrm>
          <a:prstGeom prst="rect">
            <a:avLst/>
          </a:prstGeom>
          <a:solidFill>
            <a:schemeClr val="accent4">
              <a:lumMod val="20000"/>
              <a:lumOff val="80000"/>
            </a:schemeClr>
          </a:solidFill>
        </p:spPr>
        <p:txBody>
          <a:bodyPr wrap="none" rtlCol="0">
            <a:spAutoFit/>
          </a:bodyPr>
          <a:lstStyle/>
          <a:p>
            <a:r>
              <a:rPr lang="nb-NO" dirty="0"/>
              <a:t>Arbeidet med masteroppgaver handler i stor grad om selvdisiplin! </a:t>
            </a:r>
          </a:p>
          <a:p>
            <a:r>
              <a:rPr lang="nb-NO" dirty="0"/>
              <a:t>Dag kommer ikke til å mase </a:t>
            </a:r>
            <a:r>
              <a:rPr lang="nb-NO" dirty="0">
                <a:sym typeface="Wingdings" panose="05000000000000000000" pitchFamily="2" charset="2"/>
              </a:rPr>
              <a:t></a:t>
            </a:r>
            <a:endParaRPr lang="nb-NO" dirty="0"/>
          </a:p>
        </p:txBody>
      </p:sp>
    </p:spTree>
    <p:extLst>
      <p:ext uri="{BB962C8B-B14F-4D97-AF65-F5344CB8AC3E}">
        <p14:creationId xmlns:p14="http://schemas.microsoft.com/office/powerpoint/2010/main" val="149958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2B6A8E-AD80-22D9-541F-2E667889D34D}"/>
              </a:ext>
            </a:extLst>
          </p:cNvPr>
          <p:cNvSpPr>
            <a:spLocks noGrp="1"/>
          </p:cNvSpPr>
          <p:nvPr>
            <p:ph type="title"/>
          </p:nvPr>
        </p:nvSpPr>
        <p:spPr/>
        <p:txBody>
          <a:bodyPr>
            <a:normAutofit/>
          </a:bodyPr>
          <a:lstStyle/>
          <a:p>
            <a:r>
              <a:rPr lang="nb-NO" sz="3200" dirty="0">
                <a:solidFill>
                  <a:schemeClr val="accent2"/>
                </a:solidFill>
              </a:rPr>
              <a:t>En garanti og noen gode råd</a:t>
            </a:r>
          </a:p>
        </p:txBody>
      </p:sp>
      <p:sp>
        <p:nvSpPr>
          <p:cNvPr id="3" name="Plassholder for innhold 2">
            <a:extLst>
              <a:ext uri="{FF2B5EF4-FFF2-40B4-BE49-F238E27FC236}">
                <a16:creationId xmlns:a16="http://schemas.microsoft.com/office/drawing/2014/main" id="{704C4AF3-15DD-140D-08A5-B9C9C36EDD37}"/>
              </a:ext>
            </a:extLst>
          </p:cNvPr>
          <p:cNvSpPr>
            <a:spLocks noGrp="1"/>
          </p:cNvSpPr>
          <p:nvPr>
            <p:ph idx="1"/>
          </p:nvPr>
        </p:nvSpPr>
        <p:spPr/>
        <p:txBody>
          <a:bodyPr>
            <a:normAutofit fontScale="92500" lnSpcReduction="20000"/>
          </a:bodyPr>
          <a:lstStyle/>
          <a:p>
            <a:r>
              <a:rPr lang="nb-NO" dirty="0"/>
              <a:t>Garanti: Alle faglige problemer lar seg løse</a:t>
            </a:r>
          </a:p>
          <a:p>
            <a:pPr lvl="1"/>
            <a:r>
              <a:rPr lang="nb-NO" dirty="0"/>
              <a:t>Ikke brenn inne med problemene; bruk veileder, andre fagpersoner og medstudenter aktivt</a:t>
            </a:r>
          </a:p>
          <a:p>
            <a:r>
              <a:rPr lang="nb-NO" dirty="0"/>
              <a:t>Noen gode råd</a:t>
            </a:r>
          </a:p>
          <a:p>
            <a:pPr lvl="1"/>
            <a:r>
              <a:rPr lang="nb-NO" dirty="0"/>
              <a:t>Sørg for å ha sammenhengende tid; ikke gjør litt «nå og da»</a:t>
            </a:r>
          </a:p>
          <a:p>
            <a:pPr lvl="1"/>
            <a:r>
              <a:rPr lang="nb-NO" dirty="0"/>
              <a:t>Sørg for å ha det hyggelig når du jobber med oppgaven (rydd bordet, lag te, ha det rolig rundt deg etc.)</a:t>
            </a:r>
          </a:p>
          <a:p>
            <a:pPr lvl="1"/>
            <a:r>
              <a:rPr lang="nb-NO" dirty="0"/>
              <a:t>Ikke les for mye tidlig i arbeidet, men prøv å utvikle dine egne ideer og forståelser som du </a:t>
            </a:r>
            <a:r>
              <a:rPr lang="nb-NO" i="1" dirty="0"/>
              <a:t>deretter</a:t>
            </a:r>
            <a:r>
              <a:rPr lang="nb-NO" dirty="0"/>
              <a:t> forholder til litteratur</a:t>
            </a:r>
          </a:p>
          <a:p>
            <a:pPr lvl="1"/>
            <a:r>
              <a:rPr lang="nb-NO" dirty="0"/>
              <a:t>Bruk enkelt språk; finn «din egen stemme»</a:t>
            </a:r>
          </a:p>
          <a:p>
            <a:pPr lvl="1"/>
            <a:r>
              <a:rPr lang="nb-NO" dirty="0"/>
              <a:t>Legg vekt på å tydeliggjøre opplegget; særlig ved innledning og avslutning av kapitler og hovedavsnitt («ta leseren i hånden»). Skriv gjerne til en venn e.l.</a:t>
            </a:r>
          </a:p>
          <a:p>
            <a:pPr lvl="1"/>
            <a:r>
              <a:rPr lang="nb-NO" dirty="0"/>
              <a:t>Vær metodisk bevisst, og gjør fortløpende notater i metodeavsnittet (1.3) Skriv om metodespørsmålene etter hvert som de modner</a:t>
            </a:r>
          </a:p>
          <a:p>
            <a:pPr lvl="1"/>
            <a:r>
              <a:rPr lang="nb-NO" dirty="0"/>
              <a:t>Bruk veilederen om å skrive forvaltningsinformatikk (se lenke </a:t>
            </a:r>
            <a:r>
              <a:rPr lang="nb-NO"/>
              <a:t>på semestersiden)</a:t>
            </a:r>
            <a:endParaRPr lang="nb-NO" dirty="0"/>
          </a:p>
        </p:txBody>
      </p:sp>
    </p:spTree>
    <p:extLst>
      <p:ext uri="{BB962C8B-B14F-4D97-AF65-F5344CB8AC3E}">
        <p14:creationId xmlns:p14="http://schemas.microsoft.com/office/powerpoint/2010/main" val="33349482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1414</Words>
  <Application>Microsoft Office PowerPoint</Application>
  <PresentationFormat>Widescreen</PresentationFormat>
  <Paragraphs>94</Paragraphs>
  <Slides>9</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9</vt:i4>
      </vt:variant>
    </vt:vector>
  </HeadingPairs>
  <TitlesOfParts>
    <vt:vector size="15" baseType="lpstr">
      <vt:lpstr>Arial</vt:lpstr>
      <vt:lpstr>Calibri</vt:lpstr>
      <vt:lpstr>Calibri Light</vt:lpstr>
      <vt:lpstr>Times New Roman</vt:lpstr>
      <vt:lpstr>Wingdings</vt:lpstr>
      <vt:lpstr>Office-tema</vt:lpstr>
      <vt:lpstr>Skrive masteroppgave i forvaltningsinformatikk  - generelle krav til masteroppgaver - valg av emne og formulering av problemstilling - disponering av masteroppgaven - tidsplanlegging </vt:lpstr>
      <vt:lpstr>Masteroppgaver i forvaltningsinformatikk bør: </vt:lpstr>
      <vt:lpstr>Om problemstilling (I) </vt:lpstr>
      <vt:lpstr>PowerPoint-presentasjon</vt:lpstr>
      <vt:lpstr>Om problemstilling (III)</vt:lpstr>
      <vt:lpstr>Om problemstilling (IV)</vt:lpstr>
      <vt:lpstr>PowerPoint-presentasjon</vt:lpstr>
      <vt:lpstr>Tidsplan mv.</vt:lpstr>
      <vt:lpstr>En garanti og noen gode råd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35</cp:revision>
  <dcterms:created xsi:type="dcterms:W3CDTF">2018-11-29T21:29:00Z</dcterms:created>
  <dcterms:modified xsi:type="dcterms:W3CDTF">2024-01-17T21:11:38Z</dcterms:modified>
</cp:coreProperties>
</file>