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82" r:id="rId9"/>
    <p:sldId id="264" r:id="rId10"/>
    <p:sldId id="283" r:id="rId11"/>
    <p:sldId id="262" r:id="rId12"/>
    <p:sldId id="263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07.02.2024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uo.uio.no/bitstream/handle/10852/79374/MasterJuni2020-konvertert--1-.pdf?sequence=1&amp;isAllowed=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formulert en problemstilling (med to eller flere forskningsspørsmål) som er analysert skriftlig ved at hvert forskningsspørsmål er forklart og avgrenset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to-tre ulike metoder (f.eks. dokumentstudium, intervjuer og rettsdogmatisk metode)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Arbeidet med undersøkelsesopplegg gjelder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operasjonaliseringen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de metoder du regner med å måtte bruke: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beskrive et gjennomføringsopplegg for hver metode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Prøv også å tenke igjennom og beskrive eventuelt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de ulike metodene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Beskrivelsene bør være forholdsvis detaljerte og så systematiske som mulig, og som regel være kronologisk ordnet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2"/>
            <a:ext cx="10515600" cy="5143476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åpent intervju med en person som du regner med har den oversikten du trenger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du kan nøste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noenlunde oversikt, bør du identifisere og sette deg inn i ulike typer aktuelt skriftlig materiale som er aktuelt å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materialet bør du forstå og kunne så godt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et intervju uten grunnleggende kunnskap du kan skaffe deg selv ved å lese tilgjengelig materiale!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 God kunnskap er «godt nok», og du trenger ikke være ekspert, men du må alltid «ha god peiling»</a:t>
            </a:r>
            <a:endParaRPr lang="nb-NO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seg hvordan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 («metodetriangulering»; f.eks. kombinasjon av semistrukturert intervju og fokusgruppeintervju)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dokumentstudium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har gitt informasjon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usikker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viktig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CFC32-7C2F-4FCF-AFA2-228BEAEF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Dokument- og litteraturstudier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0B82E9-140F-4A2D-9FC9-63A77E578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Lurt å la søkene skjer ut ifra stor grad av oversikt og plan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gjerne utvalgskriterier og dokumenter søkeargumentene dine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flere supplerende strategier for å søke og finne dokumenter og litteratur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Åpne fritekstsøk i litteraturdatabaser, f.eks. Oria.no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Gjenbruke referanser (andres litteratur- og kildelister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Konkrete spørsmål til informanter (særlig relevant for dokumenter)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Chatboter, f.eks.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Copilot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brukt for å «grave» ved hjelp av oppfølgingsspørsmål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7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04717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krever avtale med noen eksterne, og det er derfor viktig å regne med at det kan ta tid å få avtale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(jf. bilde 3) og utarbeide et intervjuopplegg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i så fall å samle opp og unngå flere henvendelser enn strengt nødvendig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 (jf. personvernregelverket og melding til Sikt)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 åpne eller spesifikke spørsmålene bør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 </a:t>
            </a:r>
            <a:r>
              <a:rPr lang="nn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(jf. personvernregelverket og melding til Sikt hvis du transkriberer)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78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23"/>
            <a:ext cx="10515600" cy="5203841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lover, forordninger, direktiver, forskrifter mv.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Unngå å drukne i teksten!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Begynne med å ordne/analysere/«defragmentere» 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få oversikt over et større problemområde, kan det være lurt å lage et overordnet flytskjema med arbeidsoppgaver mv., og knytte referanse til lovbestemmelser til disse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detaljnivå kan det være lurt å forsøke å skrive en «algoritmer» slik at du i detalj tar stilling til hvordan flere relaterte bestemmelser skal fortolkes 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Se et avansert eksempel i fra en oppgave fra 2020, s. 38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også forsøke å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grovskrive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bestemmelser, se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neste side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MEN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kun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903E72-8829-45DF-A27E-95F191F1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74"/>
            <a:ext cx="10515600" cy="7054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«Grovskriving» av art. 25 (om innebygget personvern)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FB55733-8FDB-485B-BEC3-BF2C1333961D}"/>
              </a:ext>
            </a:extLst>
          </p:cNvPr>
          <p:cNvSpPr txBox="1"/>
          <p:nvPr/>
        </p:nvSpPr>
        <p:spPr>
          <a:xfrm>
            <a:off x="5379247" y="1028342"/>
            <a:ext cx="647818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Idet det tas hensyn til den tekniske utviklingen, gjennomførings-</a:t>
            </a:r>
          </a:p>
          <a:p>
            <a:r>
              <a:rPr lang="nb-NO" dirty="0"/>
              <a:t>kostnadene, behandlingens art, omfang, formål og sammenhengen</a:t>
            </a:r>
          </a:p>
          <a:p>
            <a:r>
              <a:rPr lang="nb-NO" dirty="0"/>
              <a:t>den utføres i, samt risikoene av varierende sannsynlighets- og</a:t>
            </a:r>
          </a:p>
          <a:p>
            <a:r>
              <a:rPr lang="nb-NO" dirty="0"/>
              <a:t>alvorlighetsgrad for fysiske personers rettigheter og friheter som</a:t>
            </a:r>
          </a:p>
          <a:p>
            <a:r>
              <a:rPr lang="nb-NO" dirty="0"/>
              <a:t>behandlingen medfører,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1AFE82-8F20-4D58-A688-934823FE616F}"/>
              </a:ext>
            </a:extLst>
          </p:cNvPr>
          <p:cNvSpPr/>
          <p:nvPr/>
        </p:nvSpPr>
        <p:spPr>
          <a:xfrm>
            <a:off x="5379246" y="2599560"/>
            <a:ext cx="647818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både på tidspunktet for fastsettelse av midlene som skal brukes i forbindelse med behandlingen, og på tidspunktet for selve behandlingen, skal den behandlingsansvarlige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B0D16CE-C41D-4688-963D-53E116D29656}"/>
              </a:ext>
            </a:extLst>
          </p:cNvPr>
          <p:cNvSpPr/>
          <p:nvPr/>
        </p:nvSpPr>
        <p:spPr>
          <a:xfrm>
            <a:off x="5379244" y="3621520"/>
            <a:ext cx="64781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gjennomføre egnede tekniske og organisatoriske tiltak,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3099256-652D-4962-BBD0-99C114D57505}"/>
              </a:ext>
            </a:extLst>
          </p:cNvPr>
          <p:cNvSpPr/>
          <p:nvPr/>
        </p:nvSpPr>
        <p:spPr>
          <a:xfrm>
            <a:off x="5379243" y="4522408"/>
            <a:ext cx="6478185" cy="1200329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r>
              <a:rPr lang="nb-NO" dirty="0"/>
              <a:t>utformet med sikte på en effektiv gjennomføring av prinsippene for vern av personopplysninger,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og for å integrere de nødvendige garantier i behandlingen for å oppfylle kravene i denne forordning og verne de registrertes rettigheter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6799566-6620-47DE-87FF-5572B444578A}"/>
              </a:ext>
            </a:extLst>
          </p:cNvPr>
          <p:cNvGrpSpPr/>
          <p:nvPr/>
        </p:nvGrpSpPr>
        <p:grpSpPr>
          <a:xfrm>
            <a:off x="9422595" y="3904816"/>
            <a:ext cx="2434834" cy="518962"/>
            <a:chOff x="9422595" y="3904816"/>
            <a:chExt cx="2434834" cy="518962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492E796D-CAE0-4437-9E86-2347486327BE}"/>
                </a:ext>
              </a:extLst>
            </p:cNvPr>
            <p:cNvSpPr/>
            <p:nvPr/>
          </p:nvSpPr>
          <p:spPr>
            <a:xfrm>
              <a:off x="9422595" y="4054446"/>
              <a:ext cx="2434834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</a:t>
              </a:r>
              <a:r>
                <a:rPr lang="nb-NO" dirty="0" err="1"/>
                <a:t>pseudonymisering</a:t>
              </a:r>
              <a:endParaRPr lang="nb-NO" dirty="0"/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4AA60365-FC82-433C-824A-8E835BA03E3E}"/>
                </a:ext>
              </a:extLst>
            </p:cNvPr>
            <p:cNvCxnSpPr/>
            <p:nvPr/>
          </p:nvCxnSpPr>
          <p:spPr>
            <a:xfrm>
              <a:off x="10954420" y="3904816"/>
              <a:ext cx="0" cy="18466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8D7881A-894D-4EE4-BA3D-E52FFBC6054A}"/>
              </a:ext>
            </a:extLst>
          </p:cNvPr>
          <p:cNvGrpSpPr/>
          <p:nvPr/>
        </p:nvGrpSpPr>
        <p:grpSpPr>
          <a:xfrm>
            <a:off x="7782607" y="5086637"/>
            <a:ext cx="2206117" cy="1067628"/>
            <a:chOff x="7782607" y="5086637"/>
            <a:chExt cx="2206117" cy="106762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A276F6E-E5BD-445A-8D8A-D7951AB87E12}"/>
                </a:ext>
              </a:extLst>
            </p:cNvPr>
            <p:cNvSpPr/>
            <p:nvPr/>
          </p:nvSpPr>
          <p:spPr>
            <a:xfrm>
              <a:off x="7782607" y="5784933"/>
              <a:ext cx="2206117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dataminimering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027D332-57E3-43B1-8C80-9AF8ABB1688F}"/>
                </a:ext>
              </a:extLst>
            </p:cNvPr>
            <p:cNvCxnSpPr>
              <a:cxnSpLocks/>
            </p:cNvCxnSpPr>
            <p:nvPr/>
          </p:nvCxnSpPr>
          <p:spPr>
            <a:xfrm>
              <a:off x="8740408" y="5086637"/>
              <a:ext cx="0" cy="69829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9E9D103-8DA3-478A-B13A-8985ED30E825}"/>
              </a:ext>
            </a:extLst>
          </p:cNvPr>
          <p:cNvGrpSpPr/>
          <p:nvPr/>
        </p:nvGrpSpPr>
        <p:grpSpPr>
          <a:xfrm>
            <a:off x="144997" y="1231453"/>
            <a:ext cx="5295188" cy="3480544"/>
            <a:chOff x="144997" y="1231453"/>
            <a:chExt cx="5295188" cy="3480544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EC392F0D-0895-4B0C-AB7F-7E00354599AE}"/>
                </a:ext>
              </a:extLst>
            </p:cNvPr>
            <p:cNvGrpSpPr/>
            <p:nvPr/>
          </p:nvGrpSpPr>
          <p:grpSpPr>
            <a:xfrm>
              <a:off x="144997" y="1231453"/>
              <a:ext cx="5295188" cy="3480544"/>
              <a:chOff x="144997" y="1231453"/>
              <a:chExt cx="5295188" cy="3480544"/>
            </a:xfrm>
          </p:grpSpPr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5914A77-7228-4332-9BA2-F975E7392AFA}"/>
                  </a:ext>
                </a:extLst>
              </p:cNvPr>
              <p:cNvSpPr txBox="1"/>
              <p:nvPr/>
            </p:nvSpPr>
            <p:spPr>
              <a:xfrm>
                <a:off x="144997" y="2599560"/>
                <a:ext cx="5088679" cy="1754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Hvis en samlet vurdering av </a:t>
                </a:r>
                <a:r>
                  <a:rPr lang="nb-NO" dirty="0">
                    <a:solidFill>
                      <a:srgbClr val="C00000"/>
                    </a:solidFill>
                  </a:rPr>
                  <a:t>forholdene</a:t>
                </a:r>
                <a:r>
                  <a:rPr lang="nb-NO" dirty="0"/>
                  <a:t> tilsier det</a:t>
                </a:r>
              </a:p>
              <a:p>
                <a:r>
                  <a:rPr lang="nb-NO" dirty="0"/>
                  <a:t>skal den behandlingsansvarlige til fastsatt </a:t>
                </a:r>
                <a:r>
                  <a:rPr lang="nb-NO" dirty="0">
                    <a:solidFill>
                      <a:srgbClr val="C00000"/>
                    </a:solidFill>
                  </a:rPr>
                  <a:t>tid</a:t>
                </a:r>
                <a:r>
                  <a:rPr lang="nb-NO" dirty="0"/>
                  <a:t> gjennomføre tekniske og organisatoriske </a:t>
                </a:r>
                <a:r>
                  <a:rPr lang="nb-NO" dirty="0">
                    <a:solidFill>
                      <a:srgbClr val="C00000"/>
                    </a:solidFill>
                  </a:rPr>
                  <a:t>tiltak</a:t>
                </a:r>
              </a:p>
              <a:p>
                <a:r>
                  <a:rPr lang="nb-NO" dirty="0"/>
                  <a:t>for at </a:t>
                </a:r>
                <a:r>
                  <a:rPr lang="nb-NO" dirty="0">
                    <a:solidFill>
                      <a:srgbClr val="C00000"/>
                    </a:solidFill>
                  </a:rPr>
                  <a:t>personvernprinsippene</a:t>
                </a:r>
                <a:r>
                  <a:rPr lang="nb-NO" dirty="0"/>
                  <a:t> og </a:t>
                </a:r>
                <a:r>
                  <a:rPr lang="nb-NO" dirty="0">
                    <a:solidFill>
                      <a:srgbClr val="C00000"/>
                    </a:solidFill>
                  </a:rPr>
                  <a:t>kravene</a:t>
                </a:r>
                <a:r>
                  <a:rPr lang="nb-NO" dirty="0"/>
                  <a:t> i denne forordningen til sikring av </a:t>
                </a:r>
                <a:r>
                  <a:rPr lang="nb-NO" dirty="0">
                    <a:solidFill>
                      <a:srgbClr val="C00000"/>
                    </a:solidFill>
                  </a:rPr>
                  <a:t>registrertes rettigheter</a:t>
                </a:r>
                <a:r>
                  <a:rPr lang="nb-NO" dirty="0"/>
                  <a:t>  blir effektivt gjennomført</a:t>
                </a:r>
              </a:p>
            </p:txBody>
          </p:sp>
          <p:cxnSp>
            <p:nvCxnSpPr>
              <p:cNvPr id="11" name="Rett linje 10">
                <a:extLst>
                  <a:ext uri="{FF2B5EF4-FFF2-40B4-BE49-F238E27FC236}">
                    <a16:creationId xmlns:a16="http://schemas.microsoft.com/office/drawing/2014/main" id="{98423544-775F-419D-8F35-CCF2EA1FD0D8}"/>
                  </a:ext>
                </a:extLst>
              </p:cNvPr>
              <p:cNvCxnSpPr/>
              <p:nvPr/>
            </p:nvCxnSpPr>
            <p:spPr>
              <a:xfrm flipV="1">
                <a:off x="4870673" y="1231453"/>
                <a:ext cx="569512" cy="152553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Rett linje 11">
                <a:extLst>
                  <a:ext uri="{FF2B5EF4-FFF2-40B4-BE49-F238E27FC236}">
                    <a16:creationId xmlns:a16="http://schemas.microsoft.com/office/drawing/2014/main" id="{7070CD1C-830E-4A7D-A96B-6272FAC73F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4151" y="2809439"/>
                <a:ext cx="1006034" cy="280525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1A0EA879-9824-4E5B-8EB2-B2F323978D49}"/>
                  </a:ext>
                </a:extLst>
              </p:cNvPr>
              <p:cNvCxnSpPr>
                <a:cxnSpLocks/>
                <a:endCxn id="5" idx="1"/>
              </p:cNvCxnSpPr>
              <p:nvPr/>
            </p:nvCxnSpPr>
            <p:spPr>
              <a:xfrm>
                <a:off x="4549025" y="3377339"/>
                <a:ext cx="830219" cy="428847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1ED89202-0D16-4088-B071-B13893529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2111" y="4170561"/>
                <a:ext cx="2784289" cy="541436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8C5D5EA-CD21-4F17-9C9F-A70BC18BCC0F}"/>
                </a:ext>
              </a:extLst>
            </p:cNvPr>
            <p:cNvSpPr txBox="1"/>
            <p:nvPr/>
          </p:nvSpPr>
          <p:spPr>
            <a:xfrm>
              <a:off x="4765566" y="1689930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1.</a:t>
              </a: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228823C7-481D-4351-B968-4BCCC9276491}"/>
                </a:ext>
              </a:extLst>
            </p:cNvPr>
            <p:cNvSpPr txBox="1"/>
            <p:nvPr/>
          </p:nvSpPr>
          <p:spPr>
            <a:xfrm>
              <a:off x="4975732" y="2520818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2.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B6F081B9-2971-455F-ADEB-929EF88CD56F}"/>
                </a:ext>
              </a:extLst>
            </p:cNvPr>
            <p:cNvSpPr txBox="1"/>
            <p:nvPr/>
          </p:nvSpPr>
          <p:spPr>
            <a:xfrm>
              <a:off x="4964134" y="3344521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3.</a:t>
              </a:r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3B37072D-D5A7-4249-9A94-0401A856D5EF}"/>
                </a:ext>
              </a:extLst>
            </p:cNvPr>
            <p:cNvSpPr txBox="1"/>
            <p:nvPr/>
          </p:nvSpPr>
          <p:spPr>
            <a:xfrm>
              <a:off x="4796035" y="4201017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bruken av rettsdogmatisk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minst å anvende hovedelementene i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alltid/ofte grunn til 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ofte grunn til å gjøre brede rettslige analyser; typisk om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 ulike regelverk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mer sjelden behov for å gjøre «dypdykk» i rettsdogmatiske problemstillinger, og i så fall vil det typisk være på mer begrensede problemområder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Rollen din som forvaltningsinformatiker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 ovenfor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ditt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fra dette er feil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og analyse av denne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om det som fremstår som problemer og avvik, og hva som eventuelt kan treffes av tiltak for å forbedre situasjonen (f.eks. lovendring)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8B0326-AC98-4F01-9BDF-EB4482F0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599660-DC21-485D-A5CE-5D764DD4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Kildekritisk metode er relevant ved vurderingen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kilde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Ekthet/autensitet (er kilden det den utgir seg for å være?)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Tidsnærhet (hvilken betydning har «glemsel» og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etterpårasjonalisering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Uavhengighet (referat eller avskrift?)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Tendens (er det interesser som kan gi skjev fremstilling?)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Kontekst (hvilke omkringliggende forhold er viktig for forståelsen av kilden?)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Representativitet (i hvilken grad er kilden typisk?)</a:t>
            </a:r>
          </a:p>
        </p:txBody>
      </p:sp>
    </p:spTree>
    <p:extLst>
      <p:ext uri="{BB962C8B-B14F-4D97-AF65-F5344CB8AC3E}">
        <p14:creationId xmlns:p14="http://schemas.microsoft.com/office/powerpoint/2010/main" val="319283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ham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til gjennomføringsopplegget ditt, er det viktig å reflektere over hvordan det gikk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Refleksjon om erfaringer mv. vil ofte passe best inn på det stedet i oppgaven der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blir presentert, men kan også tenkes å passe inn i metodeavsnittet (avsnitt 1.3 i «standarddisposisjonen»)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 metodisk refleksjon kan kompensere mye for svakheter i undersøkelsesopplegget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1826</Words>
  <Application>Microsoft Office PowerPoint</Application>
  <PresentationFormat>Widescreen</PresentationFormat>
  <Paragraphs>126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Litt om noen typiske sammenhenger mellom ulike metoder</vt:lpstr>
      <vt:lpstr>Nærmere om samspillet mellom metoder</vt:lpstr>
      <vt:lpstr>Dokument- og litteraturstudier</vt:lpstr>
      <vt:lpstr>Litt om gjennomføring av intervjuer (og observasjon)</vt:lpstr>
      <vt:lpstr>Litt om gjennomføring av rettsdogmatiske studier</vt:lpstr>
      <vt:lpstr>«Grovskriving» av art. 25 (om innebygget personvern)</vt:lpstr>
      <vt:lpstr>Nærmere om bruken av rettsdogmatisk metode</vt:lpstr>
      <vt:lpstr>Kildekritikk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dag wiese schartum</cp:lastModifiedBy>
  <cp:revision>35</cp:revision>
  <cp:lastPrinted>2024-02-07T20:35:43Z</cp:lastPrinted>
  <dcterms:created xsi:type="dcterms:W3CDTF">2019-02-24T19:47:52Z</dcterms:created>
  <dcterms:modified xsi:type="dcterms:W3CDTF">2024-02-07T20:41:27Z</dcterms:modified>
</cp:coreProperties>
</file>