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notesSlides/notesSlide1.xml" ContentType="application/vnd.openxmlformats-officedocument.presentationml.notesSlide+xml"/>
  <Override PartName="/ppt/media/image5.jpeg" ContentType="image/jpeg"/>
  <Override PartName="/ppt/notesSlides/notesSlide2.xml" ContentType="application/vnd.openxmlformats-officedocument.presentationml.notesSlide+xml"/>
  <Override PartName="/ppt/media/image6.jpeg" ContentType="image/jpeg"/>
  <Override PartName="/ppt/media/image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9" name="Shape 99"/>
          <p:cNvSpPr/>
          <p:nvPr>
            <p:ph type="sldImg"/>
          </p:nvPr>
        </p:nvSpPr>
        <p:spPr>
          <a:xfrm>
            <a:off x="1143000" y="685800"/>
            <a:ext cx="4572000" cy="3429000"/>
          </a:xfrm>
          <a:prstGeom prst="rect">
            <a:avLst/>
          </a:prstGeom>
        </p:spPr>
        <p:txBody>
          <a:bodyPr/>
          <a:lstStyle/>
          <a:p>
            <a:pPr/>
          </a:p>
        </p:txBody>
      </p:sp>
      <p:sp>
        <p:nvSpPr>
          <p:cNvPr id="100" name="Shape 10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Shape 162"/>
          <p:cNvSpPr/>
          <p:nvPr>
            <p:ph type="sldImg"/>
          </p:nvPr>
        </p:nvSpPr>
        <p:spPr>
          <a:prstGeom prst="rect">
            <a:avLst/>
          </a:prstGeom>
        </p:spPr>
        <p:txBody>
          <a:bodyPr/>
          <a:lstStyle/>
          <a:p>
            <a:pPr/>
          </a:p>
        </p:txBody>
      </p:sp>
      <p:sp>
        <p:nvSpPr>
          <p:cNvPr id="163" name="Shape 163"/>
          <p:cNvSpPr/>
          <p:nvPr>
            <p:ph type="body" sz="quarter" idx="1"/>
          </p:nvPr>
        </p:nvSpPr>
        <p:spPr>
          <a:prstGeom prst="rect">
            <a:avLst/>
          </a:prstGeom>
        </p:spPr>
        <p:txBody>
          <a:bodyPr/>
          <a:lstStyle/>
          <a:p>
            <a:pPr/>
            <a:r>
              <a:t>Den 21. mars 2013 presentere teamet bak ESA-satellitten Planck sine første målinger av temperaturvariasjonene i bakgrunnsstrålingen. Planck har høyere oppløsning og bedre presisjon enn WMAP, og dette kartet viser variasjonene i uovertruffen detaljrikdom. Ved å analysere de statistiske egenskapene til kartet kan man lære en hel masse om de viktigste parametrene som bestemmer universets struktur og utvikling. En gruppe av kosmologer ved Institutt for teoretisk astrofysikk her i Oslo har gitt viktige bidrag til dette arbeidet.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Shape 166"/>
          <p:cNvSpPr/>
          <p:nvPr>
            <p:ph type="sldImg"/>
          </p:nvPr>
        </p:nvSpPr>
        <p:spPr>
          <a:prstGeom prst="rect">
            <a:avLst/>
          </a:prstGeom>
        </p:spPr>
        <p:txBody>
          <a:bodyPr/>
          <a:lstStyle/>
          <a:p>
            <a:pPr/>
          </a:p>
        </p:txBody>
      </p:sp>
      <p:sp>
        <p:nvSpPr>
          <p:cNvPr id="167" name="Shape 167"/>
          <p:cNvSpPr/>
          <p:nvPr>
            <p:ph type="body" sz="quarter" idx="1"/>
          </p:nvPr>
        </p:nvSpPr>
        <p:spPr>
          <a:prstGeom prst="rect">
            <a:avLst/>
          </a:prstGeom>
        </p:spPr>
        <p:txBody>
          <a:bodyPr/>
          <a:lstStyle/>
          <a:p>
            <a:pPr/>
            <a:r>
              <a:t>Her ser vi en oppsummering av universets historie, i grove trekk, slik vi kan sette den sammen fra ulike observasjoner i kombinasjon med teoretiske modeller.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teltekst"/>
          <p:cNvSpPr txBox="1"/>
          <p:nvPr>
            <p:ph type="title"/>
          </p:nvPr>
        </p:nvSpPr>
        <p:spPr>
          <a:xfrm>
            <a:off x="685800" y="2130425"/>
            <a:ext cx="7772400" cy="1470025"/>
          </a:xfrm>
          <a:prstGeom prst="rect">
            <a:avLst/>
          </a:prstGeom>
        </p:spPr>
        <p:txBody>
          <a:bodyPr/>
          <a:lstStyle/>
          <a:p>
            <a:pPr/>
            <a:r>
              <a:t>Titteltekst</a:t>
            </a:r>
          </a:p>
        </p:txBody>
      </p:sp>
      <p:sp>
        <p:nvSpPr>
          <p:cNvPr id="12" name="Brødtekst nivå én…"/>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13"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teltekst"/>
          <p:cNvSpPr txBox="1"/>
          <p:nvPr>
            <p:ph type="title"/>
          </p:nvPr>
        </p:nvSpPr>
        <p:spPr>
          <a:prstGeom prst="rect">
            <a:avLst/>
          </a:prstGeom>
        </p:spPr>
        <p:txBody>
          <a:bodyPr/>
          <a:lstStyle/>
          <a:p>
            <a:pPr/>
            <a:r>
              <a:t>Titteltekst</a:t>
            </a:r>
          </a:p>
        </p:txBody>
      </p:sp>
      <p:sp>
        <p:nvSpPr>
          <p:cNvPr id="21" name="Brødtekst nivå én…"/>
          <p:cNvSpPr txBox="1"/>
          <p:nvPr>
            <p:ph type="body" idx="1"/>
          </p:nvPr>
        </p:nvSpPr>
        <p:spPr>
          <a:prstGeom prst="rect">
            <a:avLst/>
          </a:prstGeom>
        </p:spPr>
        <p:txBody>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22"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teltekst"/>
          <p:cNvSpPr txBox="1"/>
          <p:nvPr>
            <p:ph type="title"/>
          </p:nvPr>
        </p:nvSpPr>
        <p:spPr>
          <a:xfrm>
            <a:off x="722312" y="4406900"/>
            <a:ext cx="7772401" cy="1362075"/>
          </a:xfrm>
          <a:prstGeom prst="rect">
            <a:avLst/>
          </a:prstGeom>
        </p:spPr>
        <p:txBody>
          <a:bodyPr anchor="t"/>
          <a:lstStyle>
            <a:lvl1pPr algn="l">
              <a:defRPr b="1" cap="all" sz="4000"/>
            </a:lvl1pPr>
          </a:lstStyle>
          <a:p>
            <a:pPr/>
            <a:r>
              <a:t>Titteltekst</a:t>
            </a:r>
          </a:p>
        </p:txBody>
      </p:sp>
      <p:sp>
        <p:nvSpPr>
          <p:cNvPr id="30" name="Brødtekst nivå én…"/>
          <p:cNvSpPr txBox="1"/>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31"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teltekst"/>
          <p:cNvSpPr txBox="1"/>
          <p:nvPr>
            <p:ph type="title"/>
          </p:nvPr>
        </p:nvSpPr>
        <p:spPr>
          <a:prstGeom prst="rect">
            <a:avLst/>
          </a:prstGeom>
        </p:spPr>
        <p:txBody>
          <a:bodyPr/>
          <a:lstStyle/>
          <a:p>
            <a:pPr/>
            <a:r>
              <a:t>Titteltekst</a:t>
            </a:r>
          </a:p>
        </p:txBody>
      </p:sp>
      <p:sp>
        <p:nvSpPr>
          <p:cNvPr id="39" name="Brødtekst nivå én…"/>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40"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teltekst"/>
          <p:cNvSpPr txBox="1"/>
          <p:nvPr>
            <p:ph type="title"/>
          </p:nvPr>
        </p:nvSpPr>
        <p:spPr>
          <a:prstGeom prst="rect">
            <a:avLst/>
          </a:prstGeom>
        </p:spPr>
        <p:txBody>
          <a:bodyPr/>
          <a:lstStyle/>
          <a:p>
            <a:pPr/>
            <a:r>
              <a:t>Titteltekst</a:t>
            </a:r>
          </a:p>
        </p:txBody>
      </p:sp>
      <p:sp>
        <p:nvSpPr>
          <p:cNvPr id="48" name="Brødtekst nivå én…"/>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49" name="Text Placeholder 4"/>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0"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teltekst"/>
          <p:cNvSpPr txBox="1"/>
          <p:nvPr>
            <p:ph type="title"/>
          </p:nvPr>
        </p:nvSpPr>
        <p:spPr>
          <a:prstGeom prst="rect">
            <a:avLst/>
          </a:prstGeom>
        </p:spPr>
        <p:txBody>
          <a:bodyPr/>
          <a:lstStyle/>
          <a:p>
            <a:pPr/>
            <a:r>
              <a:t>Titteltekst</a:t>
            </a:r>
          </a:p>
        </p:txBody>
      </p:sp>
      <p:sp>
        <p:nvSpPr>
          <p:cNvPr id="58"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teltekst"/>
          <p:cNvSpPr txBox="1"/>
          <p:nvPr>
            <p:ph type="title"/>
          </p:nvPr>
        </p:nvSpPr>
        <p:spPr>
          <a:xfrm>
            <a:off x="457200" y="273050"/>
            <a:ext cx="3008314" cy="1162050"/>
          </a:xfrm>
          <a:prstGeom prst="rect">
            <a:avLst/>
          </a:prstGeom>
        </p:spPr>
        <p:txBody>
          <a:bodyPr anchor="b"/>
          <a:lstStyle>
            <a:lvl1pPr algn="l">
              <a:defRPr b="1" sz="2000"/>
            </a:lvl1pPr>
          </a:lstStyle>
          <a:p>
            <a:pPr/>
            <a:r>
              <a:t>Titteltekst</a:t>
            </a:r>
          </a:p>
        </p:txBody>
      </p:sp>
      <p:sp>
        <p:nvSpPr>
          <p:cNvPr id="73" name="Brødtekst nivå én…"/>
          <p:cNvSpPr txBox="1"/>
          <p:nvPr>
            <p:ph type="body" idx="1"/>
          </p:nvPr>
        </p:nvSpPr>
        <p:spPr>
          <a:xfrm>
            <a:off x="3575050" y="273050"/>
            <a:ext cx="5111750" cy="5853113"/>
          </a:xfrm>
          <a:prstGeom prst="rect">
            <a:avLst/>
          </a:prstGeom>
        </p:spPr>
        <p:txBody>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74" name="Text Placeholder 3"/>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5"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teltekst"/>
          <p:cNvSpPr txBox="1"/>
          <p:nvPr>
            <p:ph type="title"/>
          </p:nvPr>
        </p:nvSpPr>
        <p:spPr>
          <a:xfrm>
            <a:off x="1792288" y="4800600"/>
            <a:ext cx="5486401" cy="566738"/>
          </a:xfrm>
          <a:prstGeom prst="rect">
            <a:avLst/>
          </a:prstGeom>
        </p:spPr>
        <p:txBody>
          <a:bodyPr anchor="b"/>
          <a:lstStyle>
            <a:lvl1pPr algn="l">
              <a:defRPr b="1" sz="2000"/>
            </a:lvl1pPr>
          </a:lstStyle>
          <a:p>
            <a:pPr/>
            <a:r>
              <a:t>Titteltekst</a:t>
            </a:r>
          </a:p>
        </p:txBody>
      </p:sp>
      <p:sp>
        <p:nvSpPr>
          <p:cNvPr id="83" name="Picture Placeholder 2"/>
          <p:cNvSpPr/>
          <p:nvPr>
            <p:ph type="pic" sz="half" idx="21"/>
          </p:nvPr>
        </p:nvSpPr>
        <p:spPr>
          <a:xfrm>
            <a:off x="1792288" y="612775"/>
            <a:ext cx="5486401" cy="4114800"/>
          </a:xfrm>
          <a:prstGeom prst="rect">
            <a:avLst/>
          </a:prstGeom>
        </p:spPr>
        <p:txBody>
          <a:bodyPr lIns="91439" rIns="91439">
            <a:noAutofit/>
          </a:bodyPr>
          <a:lstStyle/>
          <a:p>
            <a:pPr/>
          </a:p>
        </p:txBody>
      </p:sp>
      <p:sp>
        <p:nvSpPr>
          <p:cNvPr id="84" name="Brødtekst nivå én…"/>
          <p:cNvSpPr txBox="1"/>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Brødtekst nivå én</a:t>
            </a:r>
          </a:p>
          <a:p>
            <a:pPr lvl="1"/>
            <a:r>
              <a:t>Brødtekst nivå to</a:t>
            </a:r>
          </a:p>
          <a:p>
            <a:pPr lvl="2"/>
            <a:r>
              <a:t>Brødtekst nivå tre</a:t>
            </a:r>
          </a:p>
          <a:p>
            <a:pPr lvl="3"/>
            <a:r>
              <a:t>Brødtekst nivå fire</a:t>
            </a:r>
          </a:p>
          <a:p>
            <a:pPr lvl="4"/>
            <a:r>
              <a:t>Brødtekst nivå fem</a:t>
            </a:r>
          </a:p>
        </p:txBody>
      </p:sp>
      <p:sp>
        <p:nvSpPr>
          <p:cNvPr id="85" name="Lysbilde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p:spTree>
      <p:nvGrpSpPr>
        <p:cNvPr id="1" name=""/>
        <p:cNvGrpSpPr/>
        <p:nvPr/>
      </p:nvGrpSpPr>
      <p:grpSpPr>
        <a:xfrm>
          <a:off x="0" y="0"/>
          <a:ext cx="0" cy="0"/>
          <a:chOff x="0" y="0"/>
          <a:chExt cx="0" cy="0"/>
        </a:xfrm>
      </p:grpSpPr>
      <p:sp>
        <p:nvSpPr>
          <p:cNvPr id="92" name="Brødtekst nivå én…"/>
          <p:cNvSpPr txBox="1"/>
          <p:nvPr>
            <p:ph type="body" idx="1"/>
          </p:nvPr>
        </p:nvSpPr>
        <p:spPr>
          <a:xfrm>
            <a:off x="457200" y="277813"/>
            <a:ext cx="8229600" cy="5853113"/>
          </a:xfrm>
          <a:prstGeom prst="rect">
            <a:avLst/>
          </a:prstGeom>
        </p:spPr>
        <p:txBody>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93" name="Lysbildenummer"/>
          <p:cNvSpPr txBox="1"/>
          <p:nvPr>
            <p:ph type="sldNum" sz="quarter" idx="2"/>
          </p:nvPr>
        </p:nvSpPr>
        <p:spPr>
          <a:xfrm>
            <a:off x="8505418" y="6348085"/>
            <a:ext cx="181382"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teltekst"/>
          <p:cNvSpPr txBox="1"/>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Titteltekst</a:t>
            </a:r>
          </a:p>
        </p:txBody>
      </p:sp>
      <p:sp>
        <p:nvSpPr>
          <p:cNvPr id="3" name="Brødtekst nivå én…"/>
          <p:cNvSpPr txBox="1"/>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Brødtekst nivå én</a:t>
            </a:r>
          </a:p>
          <a:p>
            <a:pPr lvl="1"/>
            <a:r>
              <a:t>Brødtekst nivå to</a:t>
            </a:r>
          </a:p>
          <a:p>
            <a:pPr lvl="2"/>
            <a:r>
              <a:t>Brødtekst nivå tre</a:t>
            </a:r>
          </a:p>
          <a:p>
            <a:pPr lvl="3"/>
            <a:r>
              <a:t>Brødtekst nivå fire</a:t>
            </a:r>
          </a:p>
          <a:p>
            <a:pPr lvl="4"/>
            <a:r>
              <a:t>Brødtekst nivå fem</a:t>
            </a:r>
          </a:p>
        </p:txBody>
      </p:sp>
      <p:sp>
        <p:nvSpPr>
          <p:cNvPr id="4" name="Lysbildenummer"/>
          <p:cNvSpPr txBox="1"/>
          <p:nvPr>
            <p:ph type="sldNum" sz="quarter" idx="2"/>
          </p:nvPr>
        </p:nvSpPr>
        <p:spPr>
          <a:xfrm>
            <a:off x="8505418" y="6414760"/>
            <a:ext cx="181382"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xmlns:p14="http://schemas.microsoft.com/office/powerpoint/2010/main" spd="med" advClick="1"/>
  <p:txStyles>
    <p:titleStyle>
      <a:lvl1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1pPr>
      <a:lvl2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oystein.elgaroy@astro.uio.no" TargetMode="External"/><Relationship Id="rId3" Type="http://schemas.openxmlformats.org/officeDocument/2006/relationships/hyperlink" Target="mailto:jakob.borg@astro.uio.no"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uio.no/studier/emner/matnat/astro/AST3220/v24/index.html"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stro-forum.utenforuio.no/index.php" TargetMode="Externa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7.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 name="Title 1"/>
          <p:cNvSpPr txBox="1"/>
          <p:nvPr>
            <p:ph type="ctrTitle"/>
          </p:nvPr>
        </p:nvSpPr>
        <p:spPr>
          <a:prstGeom prst="rect">
            <a:avLst/>
          </a:prstGeom>
        </p:spPr>
        <p:txBody>
          <a:bodyPr/>
          <a:lstStyle/>
          <a:p>
            <a:pPr/>
            <a:r>
              <a:t>Welcome to </a:t>
            </a:r>
            <a:br/>
            <a:r>
              <a:t>AST3220 – Cosmology I</a:t>
            </a:r>
          </a:p>
        </p:txBody>
      </p:sp>
      <p:sp>
        <p:nvSpPr>
          <p:cNvPr id="103" name="Subtitle 2"/>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 name="Title 1"/>
          <p:cNvSpPr txBox="1"/>
          <p:nvPr>
            <p:ph type="title"/>
          </p:nvPr>
        </p:nvSpPr>
        <p:spPr>
          <a:prstGeom prst="rect">
            <a:avLst/>
          </a:prstGeom>
        </p:spPr>
        <p:txBody>
          <a:bodyPr/>
          <a:lstStyle/>
          <a:p>
            <a:pPr/>
            <a:r>
              <a:t>Who is teaching?</a:t>
            </a:r>
          </a:p>
        </p:txBody>
      </p:sp>
      <p:sp>
        <p:nvSpPr>
          <p:cNvPr id="106" name="Content Placeholder 2"/>
          <p:cNvSpPr txBox="1"/>
          <p:nvPr>
            <p:ph type="body" idx="1"/>
          </p:nvPr>
        </p:nvSpPr>
        <p:spPr>
          <a:xfrm>
            <a:off x="457200" y="1600200"/>
            <a:ext cx="8229600" cy="4525963"/>
          </a:xfrm>
          <a:prstGeom prst="rect">
            <a:avLst/>
          </a:prstGeom>
        </p:spPr>
        <p:txBody>
          <a:bodyPr/>
          <a:lstStyle/>
          <a:p>
            <a:pPr>
              <a:lnSpc>
                <a:spcPct val="90000"/>
              </a:lnSpc>
              <a:spcBef>
                <a:spcPts val="600"/>
              </a:spcBef>
              <a:defRPr sz="2900"/>
            </a:pPr>
            <a:r>
              <a:t>Øystein Elgarøy, </a:t>
            </a:r>
            <a:r>
              <a:rPr u="sng">
                <a:solidFill>
                  <a:srgbClr val="0000FF"/>
                </a:solidFill>
                <a:uFill>
                  <a:solidFill>
                    <a:srgbClr val="0000FF"/>
                  </a:solidFill>
                </a:uFill>
                <a:hlinkClick r:id="rId2" invalidUrl="" action="" tgtFrame="" tooltip="" history="1" highlightClick="0" endSnd="0"/>
              </a:rPr>
              <a:t>oystein.elgaroy@astro.uio.no</a:t>
            </a:r>
          </a:p>
          <a:p>
            <a:pPr>
              <a:lnSpc>
                <a:spcPct val="90000"/>
              </a:lnSpc>
              <a:spcBef>
                <a:spcPts val="600"/>
              </a:spcBef>
              <a:defRPr sz="2900"/>
            </a:pPr>
            <a:r>
              <a:t>Jakob Borg</a:t>
            </a:r>
            <a:r>
              <a:t>, </a:t>
            </a:r>
            <a:r>
              <a:rPr u="sng">
                <a:solidFill>
                  <a:srgbClr val="0000FF"/>
                </a:solidFill>
                <a:uFill>
                  <a:solidFill>
                    <a:srgbClr val="0000FF"/>
                  </a:solidFill>
                </a:uFill>
                <a:hlinkClick r:id="rId3" invalidUrl="" action="" tgtFrame="" tooltip="" history="1" highlightClick="0" endSnd="0"/>
              </a:rPr>
              <a:t>jakob.borg@astro.uio.no</a:t>
            </a:r>
            <a:r>
              <a:t> </a:t>
            </a:r>
          </a:p>
          <a:p>
            <a:pPr>
              <a:lnSpc>
                <a:spcPct val="90000"/>
              </a:lnSpc>
              <a:spcBef>
                <a:spcPts val="600"/>
              </a:spcBef>
              <a:defRPr sz="2900"/>
            </a:pPr>
            <a:r>
              <a:t>Lectures (ØE): Monday 14:15-16:00 </a:t>
            </a:r>
          </a:p>
          <a:p>
            <a:pPr marL="0" indent="0">
              <a:lnSpc>
                <a:spcPct val="90000"/>
              </a:lnSpc>
              <a:spcBef>
                <a:spcPts val="600"/>
              </a:spcBef>
              <a:buSzTx/>
              <a:buNone/>
              <a:defRPr sz="2900"/>
            </a:pPr>
            <a:r>
              <a:t>                              Wednesday 12:15-14:00 </a:t>
            </a:r>
          </a:p>
          <a:p>
            <a:pPr>
              <a:lnSpc>
                <a:spcPct val="90000"/>
              </a:lnSpc>
              <a:spcBef>
                <a:spcPts val="600"/>
              </a:spcBef>
              <a:defRPr sz="2900"/>
            </a:pPr>
            <a:r>
              <a:t>Problem sessions (JB): Wednesday 14:15-16:00, starting on January 24 in room 304 in Svein Rosselands hus (ITA)</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 name="Title 1"/>
          <p:cNvSpPr txBox="1"/>
          <p:nvPr>
            <p:ph type="title"/>
          </p:nvPr>
        </p:nvSpPr>
        <p:spPr>
          <a:prstGeom prst="rect">
            <a:avLst/>
          </a:prstGeom>
        </p:spPr>
        <p:txBody>
          <a:bodyPr/>
          <a:lstStyle/>
          <a:p>
            <a:pPr/>
            <a:r>
              <a:t>Where to find information</a:t>
            </a:r>
          </a:p>
        </p:txBody>
      </p:sp>
      <p:sp>
        <p:nvSpPr>
          <p:cNvPr id="109" name="Content Placeholder 2"/>
          <p:cNvSpPr txBox="1"/>
          <p:nvPr>
            <p:ph type="body" idx="1"/>
          </p:nvPr>
        </p:nvSpPr>
        <p:spPr>
          <a:xfrm>
            <a:off x="457200" y="1600200"/>
            <a:ext cx="8229600" cy="4525963"/>
          </a:xfrm>
          <a:prstGeom prst="rect">
            <a:avLst/>
          </a:prstGeom>
        </p:spPr>
        <p:txBody>
          <a:bodyPr/>
          <a:lstStyle/>
          <a:p>
            <a:pPr>
              <a:lnSpc>
                <a:spcPct val="90000"/>
              </a:lnSpc>
            </a:pPr>
            <a:r>
              <a:t>I will use the course webpage: </a:t>
            </a:r>
          </a:p>
          <a:p>
            <a:pPr>
              <a:lnSpc>
                <a:spcPct val="90000"/>
              </a:lnSpc>
            </a:pPr>
            <a:r>
              <a:rPr u="sng">
                <a:solidFill>
                  <a:srgbClr val="0000FF"/>
                </a:solidFill>
                <a:uFill>
                  <a:solidFill>
                    <a:srgbClr val="0000FF"/>
                  </a:solidFill>
                </a:uFill>
                <a:hlinkClick r:id="rId2" invalidUrl="" action="" tgtFrame="" tooltip="" history="1" highlightClick="0" endSnd="0"/>
              </a:rPr>
              <a:t>https://www.uio.no/studier/emner/matnat/astro/AST3220/v24/index.html</a:t>
            </a:r>
          </a:p>
          <a:p>
            <a:pPr>
              <a:lnSpc>
                <a:spcPct val="90000"/>
              </a:lnSpc>
            </a:pPr>
            <a:r>
              <a:t>Topics for the week’s lectures and problems for the problem sessions can be found under “Timeplan”</a:t>
            </a:r>
          </a:p>
          <a:p>
            <a:pPr>
              <a:lnSpc>
                <a:spcPct val="90000"/>
              </a:lnSpc>
            </a:pPr>
            <a:r>
              <a:t>Check this page several times every week!</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Title 1"/>
          <p:cNvSpPr txBox="1"/>
          <p:nvPr>
            <p:ph type="title"/>
          </p:nvPr>
        </p:nvSpPr>
        <p:spPr>
          <a:prstGeom prst="rect">
            <a:avLst/>
          </a:prstGeom>
        </p:spPr>
        <p:txBody>
          <a:bodyPr/>
          <a:lstStyle/>
          <a:p>
            <a:pPr/>
            <a:r>
              <a:t>What will you learn in this course?</a:t>
            </a:r>
          </a:p>
        </p:txBody>
      </p:sp>
      <p:sp>
        <p:nvSpPr>
          <p:cNvPr id="112" name="Content Placeholder 2"/>
          <p:cNvSpPr txBox="1"/>
          <p:nvPr>
            <p:ph type="body" idx="1"/>
          </p:nvPr>
        </p:nvSpPr>
        <p:spPr>
          <a:xfrm>
            <a:off x="457200" y="1600200"/>
            <a:ext cx="8229600" cy="4525963"/>
          </a:xfrm>
          <a:prstGeom prst="rect">
            <a:avLst/>
          </a:prstGeom>
        </p:spPr>
        <p:txBody>
          <a:bodyPr/>
          <a:lstStyle/>
          <a:p>
            <a:pPr/>
            <a:r>
              <a:t>The equations governing homogeneous and isotropic universe models, and some of their solutions. </a:t>
            </a:r>
          </a:p>
          <a:p>
            <a:pPr/>
            <a:r>
              <a:t>Important phases in the history of the Universe (synthesis of light elements, origin of the CMB,…)</a:t>
            </a:r>
          </a:p>
          <a:p>
            <a:pPr/>
            <a:r>
              <a:t>Inflation: Why and what, and its importance as the origin of cosmic structures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Title 1"/>
          <p:cNvSpPr txBox="1"/>
          <p:nvPr>
            <p:ph type="title"/>
          </p:nvPr>
        </p:nvSpPr>
        <p:spPr>
          <a:prstGeom prst="rect">
            <a:avLst/>
          </a:prstGeom>
        </p:spPr>
        <p:txBody>
          <a:bodyPr/>
          <a:lstStyle/>
          <a:p>
            <a:pPr/>
            <a:r>
              <a:t>What you should know</a:t>
            </a:r>
          </a:p>
        </p:txBody>
      </p:sp>
      <p:sp>
        <p:nvSpPr>
          <p:cNvPr id="115" name="Content Placeholder 2"/>
          <p:cNvSpPr txBox="1"/>
          <p:nvPr>
            <p:ph type="body" idx="1"/>
          </p:nvPr>
        </p:nvSpPr>
        <p:spPr>
          <a:xfrm>
            <a:off x="457200" y="1600200"/>
            <a:ext cx="8229600" cy="4525963"/>
          </a:xfrm>
          <a:prstGeom prst="rect">
            <a:avLst/>
          </a:prstGeom>
        </p:spPr>
        <p:txBody>
          <a:bodyPr/>
          <a:lstStyle/>
          <a:p>
            <a:pPr>
              <a:lnSpc>
                <a:spcPct val="90000"/>
              </a:lnSpc>
              <a:spcBef>
                <a:spcPts val="600"/>
              </a:spcBef>
              <a:defRPr sz="2700"/>
            </a:pPr>
            <a:r>
              <a:t>I will assume that you have a knowledge of physics and mathematics corresponding to what you should have after five terms on the FA bachelor programme. </a:t>
            </a:r>
          </a:p>
          <a:p>
            <a:pPr>
              <a:lnSpc>
                <a:spcPct val="90000"/>
              </a:lnSpc>
              <a:spcBef>
                <a:spcPts val="600"/>
              </a:spcBef>
              <a:defRPr sz="2700"/>
            </a:pPr>
            <a:r>
              <a:t>More specifically, I will assume that you have taken introductory courses on mechanics, electromagnetism, quantum mechanics and statistical physics. </a:t>
            </a:r>
          </a:p>
          <a:p>
            <a:pPr>
              <a:lnSpc>
                <a:spcPct val="90000"/>
              </a:lnSpc>
              <a:spcBef>
                <a:spcPts val="600"/>
              </a:spcBef>
              <a:defRPr sz="2700"/>
            </a:pPr>
            <a:r>
              <a:t>Some knowledge of numerical methods and programming, sine the projects will be partly numerical. You can use any programming language you want. Matlab, Mathematica etc. are also OK.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 name="A presumption of interest"/>
          <p:cNvSpPr txBox="1"/>
          <p:nvPr>
            <p:ph type="title"/>
          </p:nvPr>
        </p:nvSpPr>
        <p:spPr>
          <a:prstGeom prst="rect">
            <a:avLst/>
          </a:prstGeom>
        </p:spPr>
        <p:txBody>
          <a:bodyPr/>
          <a:lstStyle/>
          <a:p>
            <a:pPr/>
            <a:r>
              <a:t>A presumption of interest</a:t>
            </a:r>
          </a:p>
        </p:txBody>
      </p:sp>
      <p:sp>
        <p:nvSpPr>
          <p:cNvPr id="118" name="I will also assume that you are on this course because you are interested in cosmology…"/>
          <p:cNvSpPr txBox="1"/>
          <p:nvPr>
            <p:ph type="body" idx="1"/>
          </p:nvPr>
        </p:nvSpPr>
        <p:spPr>
          <a:prstGeom prst="rect">
            <a:avLst/>
          </a:prstGeom>
        </p:spPr>
        <p:txBody>
          <a:bodyPr/>
          <a:lstStyle/>
          <a:p>
            <a:pPr/>
            <a:r>
              <a:t>I will also assume that you are on this course because you are interested in cosmology </a:t>
            </a:r>
          </a:p>
          <a:p>
            <a:pPr/>
            <a:r>
              <a:t>Among other things, this means that I expect you to work on the weekly assigned problems, even though you don’t have to in order to pass</a:t>
            </a:r>
          </a:p>
          <a:p>
            <a:pPr/>
            <a:r>
              <a:t>Some of the weekly problems pursue interesting topics not covered in the lectures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Title 1"/>
          <p:cNvSpPr txBox="1"/>
          <p:nvPr>
            <p:ph type="title"/>
          </p:nvPr>
        </p:nvSpPr>
        <p:spPr>
          <a:prstGeom prst="rect">
            <a:avLst/>
          </a:prstGeom>
        </p:spPr>
        <p:txBody>
          <a:bodyPr/>
          <a:lstStyle/>
          <a:p>
            <a:pPr/>
            <a:r>
              <a:t>Syllabus</a:t>
            </a:r>
          </a:p>
        </p:txBody>
      </p:sp>
      <p:sp>
        <p:nvSpPr>
          <p:cNvPr id="121" name="Content Placeholder 2"/>
          <p:cNvSpPr txBox="1"/>
          <p:nvPr>
            <p:ph type="body" idx="1"/>
          </p:nvPr>
        </p:nvSpPr>
        <p:spPr>
          <a:xfrm>
            <a:off x="457200" y="1600200"/>
            <a:ext cx="8229600" cy="4525963"/>
          </a:xfrm>
          <a:prstGeom prst="rect">
            <a:avLst/>
          </a:prstGeom>
        </p:spPr>
        <p:txBody>
          <a:bodyPr/>
          <a:lstStyle/>
          <a:p>
            <a:pPr marL="294894" indent="-294894" defTabSz="393192">
              <a:spcBef>
                <a:spcPts val="600"/>
              </a:spcBef>
              <a:defRPr sz="2752"/>
            </a:pPr>
            <a:r>
              <a:t>My lecture notes, can be found on the course webpage</a:t>
            </a:r>
          </a:p>
          <a:p>
            <a:pPr marL="294894" indent="-294894" defTabSz="393192">
              <a:spcBef>
                <a:spcPts val="600"/>
              </a:spcBef>
              <a:defRPr sz="2752"/>
            </a:pPr>
            <a:r>
              <a:t>Exercises</a:t>
            </a:r>
          </a:p>
          <a:p>
            <a:pPr marL="294894" indent="-294894" defTabSz="393192">
              <a:spcBef>
                <a:spcPts val="600"/>
              </a:spcBef>
              <a:defRPr sz="2752"/>
            </a:pPr>
            <a:r>
              <a:t>In practice: Anything you need to know/know how to do in order to solve the problems in the projects</a:t>
            </a:r>
          </a:p>
          <a:p>
            <a:pPr marL="294894" indent="-294894" defTabSz="393192">
              <a:spcBef>
                <a:spcPts val="600"/>
              </a:spcBef>
              <a:defRPr sz="2752"/>
            </a:pPr>
            <a:r>
              <a:t>If you want a supplementary book: </a:t>
            </a:r>
          </a:p>
          <a:p>
            <a:pPr marL="294894" indent="-294894" defTabSz="393192">
              <a:spcBef>
                <a:spcPts val="600"/>
              </a:spcBef>
              <a:defRPr sz="2752"/>
            </a:pPr>
            <a:r>
              <a:t>B. Ryden: “Introduction to cosmology” (2</a:t>
            </a:r>
            <a:r>
              <a:rPr baseline="29674"/>
              <a:t>nd</a:t>
            </a:r>
            <a:r>
              <a:t> edition, in some places more elementary than this course) </a:t>
            </a:r>
          </a:p>
          <a:p>
            <a:pPr marL="294894" indent="-294894" defTabSz="393192">
              <a:spcBef>
                <a:spcPts val="600"/>
              </a:spcBef>
              <a:defRPr sz="2752"/>
            </a:pPr>
            <a:r>
              <a:t>S. Weinberg: “Cosmology” (above the level of this course, but a useful reference to have in your library)</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 name="Chatbots and AI"/>
          <p:cNvSpPr txBox="1"/>
          <p:nvPr>
            <p:ph type="title"/>
          </p:nvPr>
        </p:nvSpPr>
        <p:spPr>
          <a:prstGeom prst="rect">
            <a:avLst/>
          </a:prstGeom>
        </p:spPr>
        <p:txBody>
          <a:bodyPr/>
          <a:lstStyle/>
          <a:p>
            <a:pPr/>
            <a:r>
              <a:t>Chatbots and AI</a:t>
            </a:r>
          </a:p>
        </p:txBody>
      </p:sp>
      <p:sp>
        <p:nvSpPr>
          <p:cNvPr id="124" name="It is strictly forbidden to use AI in any way on the projects…"/>
          <p:cNvSpPr txBox="1"/>
          <p:nvPr>
            <p:ph type="body" idx="1"/>
          </p:nvPr>
        </p:nvSpPr>
        <p:spPr>
          <a:prstGeom prst="rect">
            <a:avLst/>
          </a:prstGeom>
        </p:spPr>
        <p:txBody>
          <a:bodyPr/>
          <a:lstStyle/>
          <a:p>
            <a:pPr/>
            <a:r>
              <a:t>It is strictly forbidden to use AI in any way on the projects</a:t>
            </a:r>
          </a:p>
          <a:p>
            <a:pPr/>
            <a:r>
              <a:t>You can, however, work together.</a:t>
            </a:r>
          </a:p>
          <a:p>
            <a:pPr/>
            <a:r>
              <a:t>Also, Jakob and I are fairly liberal with hints and suggestions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Title 1"/>
          <p:cNvSpPr txBox="1"/>
          <p:nvPr>
            <p:ph type="title"/>
          </p:nvPr>
        </p:nvSpPr>
        <p:spPr>
          <a:prstGeom prst="rect">
            <a:avLst/>
          </a:prstGeom>
        </p:spPr>
        <p:txBody>
          <a:bodyPr/>
          <a:lstStyle/>
          <a:p>
            <a:pPr/>
            <a:r>
              <a:t>How is your grade determined?</a:t>
            </a:r>
          </a:p>
        </p:txBody>
      </p:sp>
      <p:sp>
        <p:nvSpPr>
          <p:cNvPr id="127" name="Content Placeholder 2"/>
          <p:cNvSpPr txBox="1"/>
          <p:nvPr>
            <p:ph type="body" idx="1"/>
          </p:nvPr>
        </p:nvSpPr>
        <p:spPr>
          <a:xfrm>
            <a:off x="457200" y="1600200"/>
            <a:ext cx="8229600" cy="4525963"/>
          </a:xfrm>
          <a:prstGeom prst="rect">
            <a:avLst/>
          </a:prstGeom>
        </p:spPr>
        <p:txBody>
          <a:bodyPr/>
          <a:lstStyle/>
          <a:p>
            <a:pPr marL="318897" indent="-318897" defTabSz="425195">
              <a:defRPr sz="2976"/>
            </a:pPr>
            <a:r>
              <a:t>Three projects (dates TBA, will coordinate with AST3310 and take your wishes into account). The  first is available on the course web page</a:t>
            </a:r>
          </a:p>
          <a:p>
            <a:pPr marL="318897" indent="-318897" defTabSz="425195">
              <a:defRPr sz="2976"/>
            </a:pPr>
            <a:r>
              <a:t>The projects are a mix of analytical and numerical (mainly) problems </a:t>
            </a:r>
          </a:p>
          <a:p>
            <a:pPr marL="318897" indent="-318897" defTabSz="425195">
              <a:defRPr sz="2976"/>
            </a:pPr>
            <a:r>
              <a:t>The first two contribute 25% each, the final one 50% towards your final grade</a:t>
            </a:r>
          </a:p>
          <a:p>
            <a:pPr marL="318897" indent="-318897" defTabSz="425195">
              <a:defRPr sz="2976"/>
            </a:pPr>
            <a:r>
              <a:t>You can write your projects in Norwegian, Danish, Swedish or English</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9" name="Web forum"/>
          <p:cNvSpPr txBox="1"/>
          <p:nvPr>
            <p:ph type="title"/>
          </p:nvPr>
        </p:nvSpPr>
        <p:spPr>
          <a:prstGeom prst="rect">
            <a:avLst/>
          </a:prstGeom>
        </p:spPr>
        <p:txBody>
          <a:bodyPr/>
          <a:lstStyle/>
          <a:p>
            <a:pPr/>
            <a:r>
              <a:t>Web forum</a:t>
            </a:r>
          </a:p>
        </p:txBody>
      </p:sp>
      <p:sp>
        <p:nvSpPr>
          <p:cNvPr id="130" name="Please go to…"/>
          <p:cNvSpPr txBox="1"/>
          <p:nvPr>
            <p:ph type="body" idx="1"/>
          </p:nvPr>
        </p:nvSpPr>
        <p:spPr>
          <a:xfrm>
            <a:off x="584200" y="1841500"/>
            <a:ext cx="8229600" cy="4525963"/>
          </a:xfrm>
          <a:prstGeom prst="rect">
            <a:avLst/>
          </a:prstGeom>
        </p:spPr>
        <p:txBody>
          <a:bodyPr/>
          <a:lstStyle/>
          <a:p>
            <a:pPr/>
            <a:r>
              <a:t>Please go to </a:t>
            </a:r>
          </a:p>
          <a:p>
            <a:pPr/>
            <a:r>
              <a:rPr u="sng">
                <a:solidFill>
                  <a:srgbClr val="0000FF"/>
                </a:solidFill>
                <a:uFill>
                  <a:solidFill>
                    <a:srgbClr val="0000FF"/>
                  </a:solidFill>
                </a:uFill>
                <a:hlinkClick r:id="rId2" invalidUrl="" action="" tgtFrame="" tooltip="" history="1" highlightClick="0" endSnd="0"/>
              </a:rPr>
              <a:t>https://astro-forum.utenforuio.no/index.php</a:t>
            </a:r>
          </a:p>
          <a:p>
            <a:pPr/>
            <a:r>
              <a:t>and register</a:t>
            </a:r>
          </a:p>
          <a:p>
            <a:pPr/>
            <a:r>
              <a:t>You can ask questions, discuss, etc.</a:t>
            </a:r>
          </a:p>
          <a:p>
            <a:pPr/>
            <a:r>
              <a:t>I will also use this forum to communicate with you.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Title 3"/>
          <p:cNvSpPr txBox="1"/>
          <p:nvPr>
            <p:ph type="ctrTitle"/>
          </p:nvPr>
        </p:nvSpPr>
        <p:spPr>
          <a:prstGeom prst="rect">
            <a:avLst/>
          </a:prstGeom>
        </p:spPr>
        <p:txBody>
          <a:bodyPr/>
          <a:lstStyle/>
          <a:p>
            <a:pPr/>
            <a:r>
              <a:t>What is cosmology?</a:t>
            </a:r>
          </a:p>
        </p:txBody>
      </p:sp>
      <p:sp>
        <p:nvSpPr>
          <p:cNvPr id="133" name="Subtitle 1"/>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Title 1"/>
          <p:cNvSpPr txBox="1"/>
          <p:nvPr>
            <p:ph type="title"/>
          </p:nvPr>
        </p:nvSpPr>
        <p:spPr>
          <a:prstGeom prst="rect">
            <a:avLst/>
          </a:prstGeom>
        </p:spPr>
        <p:txBody>
          <a:bodyPr/>
          <a:lstStyle/>
          <a:p>
            <a:pPr/>
          </a:p>
        </p:txBody>
      </p:sp>
      <p:sp>
        <p:nvSpPr>
          <p:cNvPr id="136" name="Content Placeholder 2"/>
          <p:cNvSpPr txBox="1"/>
          <p:nvPr>
            <p:ph type="body" idx="1"/>
          </p:nvPr>
        </p:nvSpPr>
        <p:spPr>
          <a:xfrm>
            <a:off x="457200" y="1600200"/>
            <a:ext cx="8229600" cy="4525963"/>
          </a:xfrm>
          <a:prstGeom prst="rect">
            <a:avLst/>
          </a:prstGeom>
        </p:spPr>
        <p:txBody>
          <a:bodyPr/>
          <a:lstStyle/>
          <a:p>
            <a:pPr/>
            <a:r>
              <a:t>Cosmology is the study of the whole Universe as a physical system</a:t>
            </a:r>
          </a:p>
          <a:p>
            <a:pPr/>
            <a:r>
              <a:t>But what is the Universe?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Title 3"/>
          <p:cNvSpPr txBox="1"/>
          <p:nvPr>
            <p:ph type="title"/>
          </p:nvPr>
        </p:nvSpPr>
        <p:spPr>
          <a:prstGeom prst="rect">
            <a:avLst/>
          </a:prstGeom>
        </p:spPr>
        <p:txBody>
          <a:bodyPr/>
          <a:lstStyle/>
          <a:p>
            <a:pPr/>
          </a:p>
        </p:txBody>
      </p:sp>
      <p:pic>
        <p:nvPicPr>
          <p:cNvPr id="139" name="Content Placeholder 5" descr="Content Placeholder 5"/>
          <p:cNvPicPr>
            <a:picLocks noChangeAspect="1"/>
          </p:cNvPicPr>
          <p:nvPr/>
        </p:nvPicPr>
        <p:blipFill>
          <a:blip r:embed="rId2">
            <a:extLst/>
          </a:blip>
          <a:stretch>
            <a:fillRect/>
          </a:stretch>
        </p:blipFill>
        <p:spPr>
          <a:xfrm>
            <a:off x="2081622" y="1004887"/>
            <a:ext cx="4980756" cy="5121276"/>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Slide Number Placeholder 5"/>
          <p:cNvSpPr txBox="1"/>
          <p:nvPr>
            <p:ph type="sldNum" sz="quarter" idx="4294967295"/>
          </p:nvPr>
        </p:nvSpPr>
        <p:spPr>
          <a:xfrm>
            <a:off x="8428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2" name="Rectangle 4"/>
          <p:cNvSpPr txBox="1"/>
          <p:nvPr>
            <p:ph type="title"/>
          </p:nvPr>
        </p:nvSpPr>
        <p:spPr>
          <a:xfrm>
            <a:off x="179388" y="260350"/>
            <a:ext cx="8713787" cy="1143000"/>
          </a:xfrm>
          <a:prstGeom prst="rect">
            <a:avLst/>
          </a:prstGeom>
        </p:spPr>
        <p:txBody>
          <a:bodyPr/>
          <a:lstStyle/>
          <a:p>
            <a:pPr>
              <a:defRPr sz="3200"/>
            </a:pPr>
          </a:p>
        </p:txBody>
      </p:sp>
      <p:pic>
        <p:nvPicPr>
          <p:cNvPr id="143" name="Picture 5" descr="Picture 5"/>
          <p:cNvPicPr>
            <a:picLocks noChangeAspect="1"/>
          </p:cNvPicPr>
          <p:nvPr/>
        </p:nvPicPr>
        <p:blipFill>
          <a:blip r:embed="rId2">
            <a:extLst/>
          </a:blip>
          <a:stretch>
            <a:fillRect/>
          </a:stretch>
        </p:blipFill>
        <p:spPr>
          <a:xfrm>
            <a:off x="250825" y="1989138"/>
            <a:ext cx="8713789" cy="2617787"/>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Footer Placeholder 2"/>
          <p:cNvSpPr txBox="1"/>
          <p:nvPr/>
        </p:nvSpPr>
        <p:spPr>
          <a:xfrm>
            <a:off x="3169920" y="6414760"/>
            <a:ext cx="2804161" cy="248305"/>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1200">
                <a:solidFill>
                  <a:srgbClr val="888888"/>
                </a:solidFill>
              </a:defRPr>
            </a:lvl1pPr>
          </a:lstStyle>
          <a:p>
            <a:pPr/>
            <a:r>
              <a:t>AST1010 - Galakser</a:t>
            </a:r>
          </a:p>
        </p:txBody>
      </p:sp>
      <p:sp>
        <p:nvSpPr>
          <p:cNvPr id="146" name="Slide Number Placeholder 3"/>
          <p:cNvSpPr txBox="1"/>
          <p:nvPr>
            <p:ph type="sldNum" sz="quarter" idx="4294967295"/>
          </p:nvPr>
        </p:nvSpPr>
        <p:spPr>
          <a:xfrm>
            <a:off x="8428176" y="6414760"/>
            <a:ext cx="258624" cy="24830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7" name="Picture 4" descr="Picture 4"/>
          <p:cNvPicPr>
            <a:picLocks noChangeAspect="1"/>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Title 1"/>
          <p:cNvSpPr txBox="1"/>
          <p:nvPr>
            <p:ph type="title"/>
          </p:nvPr>
        </p:nvSpPr>
        <p:spPr>
          <a:prstGeom prst="rect">
            <a:avLst/>
          </a:prstGeom>
        </p:spPr>
        <p:txBody>
          <a:bodyPr/>
          <a:lstStyle/>
          <a:p>
            <a:pPr/>
            <a:r>
              <a:t>1917: The Einstein Universe</a:t>
            </a:r>
          </a:p>
        </p:txBody>
      </p:sp>
      <p:pic>
        <p:nvPicPr>
          <p:cNvPr id="150" name="Content Placeholder 5" descr="Content Placeholder 5"/>
          <p:cNvPicPr>
            <a:picLocks noChangeAspect="1"/>
          </p:cNvPicPr>
          <p:nvPr/>
        </p:nvPicPr>
        <p:blipFill>
          <a:blip r:embed="rId2">
            <a:extLst/>
          </a:blip>
          <a:stretch>
            <a:fillRect/>
          </a:stretch>
        </p:blipFill>
        <p:spPr>
          <a:xfrm>
            <a:off x="2309007" y="1600200"/>
            <a:ext cx="4525986" cy="4525963"/>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2" name="Picture 5" descr="Picture 5"/>
          <p:cNvPicPr>
            <a:picLocks noChangeAspect="1"/>
          </p:cNvPicPr>
          <p:nvPr/>
        </p:nvPicPr>
        <p:blipFill>
          <a:blip r:embed="rId2">
            <a:extLst/>
          </a:blip>
          <a:stretch>
            <a:fillRect/>
          </a:stretch>
        </p:blipFill>
        <p:spPr>
          <a:xfrm>
            <a:off x="2257425" y="960437"/>
            <a:ext cx="4629150" cy="4486276"/>
          </a:xfrm>
          <a:prstGeom prst="rect">
            <a:avLst/>
          </a:prstGeom>
          <a:ln w="12700">
            <a:miter lim="400000"/>
          </a:ln>
        </p:spPr>
      </p:pic>
      <p:sp>
        <p:nvSpPr>
          <p:cNvPr id="153" name="TextBox 2"/>
          <p:cNvSpPr txBox="1"/>
          <p:nvPr/>
        </p:nvSpPr>
        <p:spPr>
          <a:xfrm>
            <a:off x="2609533" y="511175"/>
            <a:ext cx="4632961" cy="35066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latin typeface="Arial"/>
                <a:ea typeface="Arial"/>
                <a:cs typeface="Arial"/>
                <a:sym typeface="Arial"/>
              </a:defRPr>
            </a:lvl1pPr>
          </a:lstStyle>
          <a:p>
            <a:pPr/>
            <a:r>
              <a:t>Hubble’s first data</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Slide Number Placeholder 3"/>
          <p:cNvSpPr txBox="1"/>
          <p:nvPr>
            <p:ph type="sldNum" sz="quarter" idx="4294967295"/>
          </p:nvPr>
        </p:nvSpPr>
        <p:spPr>
          <a:xfrm>
            <a:off x="8428176" y="6414760"/>
            <a:ext cx="258624" cy="248305"/>
          </a:xfrm>
          <a:prstGeom prst="rect">
            <a:avLst/>
          </a:prstGeom>
          <a:extLst>
            <a:ext uri="{C572A759-6A51-4108-AA02-DFA0A04FC94B}">
              <ma14:wrappingTextBoxFlag xmlns:ma14="http://schemas.microsoft.com/office/mac/drawingml/2011/main" val="1"/>
            </a:ext>
          </a:extLst>
        </p:spPr>
        <p:txBody>
          <a:bodyPr/>
          <a:lstStyle>
            <a:lvl1pPr>
              <a:defRPr>
                <a:solidFill>
                  <a:srgbClr val="898989"/>
                </a:solidFill>
              </a:defRPr>
            </a:lvl1pPr>
          </a:lstStyle>
          <a:p>
            <a:pPr/>
            <a:fld id="{86CB4B4D-7CA3-9044-876B-883B54F8677D}" type="slidenum"/>
          </a:p>
        </p:txBody>
      </p:sp>
      <p:pic>
        <p:nvPicPr>
          <p:cNvPr id="156" name="Picture 2" descr="Picture 2"/>
          <p:cNvPicPr>
            <a:picLocks noChangeAspect="1"/>
          </p:cNvPicPr>
          <p:nvPr/>
        </p:nvPicPr>
        <p:blipFill>
          <a:blip r:embed="rId2">
            <a:extLst/>
          </a:blip>
          <a:stretch>
            <a:fillRect/>
          </a:stretch>
        </p:blipFill>
        <p:spPr>
          <a:xfrm>
            <a:off x="304800" y="379413"/>
            <a:ext cx="8534400" cy="6132513"/>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Rectangle 2"/>
          <p:cNvSpPr txBox="1"/>
          <p:nvPr>
            <p:ph type="title"/>
          </p:nvPr>
        </p:nvSpPr>
        <p:spPr>
          <a:prstGeom prst="rect">
            <a:avLst/>
          </a:prstGeom>
        </p:spPr>
        <p:txBody>
          <a:bodyPr/>
          <a:lstStyle>
            <a:lvl1pPr>
              <a:defRPr sz="2800"/>
            </a:lvl1pPr>
          </a:lstStyle>
          <a:p>
            <a:pPr/>
            <a:r>
              <a:t>The Cosmic Microwave Background</a:t>
            </a:r>
          </a:p>
        </p:txBody>
      </p:sp>
      <p:pic>
        <p:nvPicPr>
          <p:cNvPr id="159" name="Picture 5" descr="Picture 5"/>
          <p:cNvPicPr>
            <a:picLocks noChangeAspect="1"/>
          </p:cNvPicPr>
          <p:nvPr/>
        </p:nvPicPr>
        <p:blipFill>
          <a:blip r:embed="rId2">
            <a:extLst/>
          </a:blip>
          <a:stretch>
            <a:fillRect/>
          </a:stretch>
        </p:blipFill>
        <p:spPr>
          <a:xfrm>
            <a:off x="1835150" y="1600200"/>
            <a:ext cx="5473700" cy="4530725"/>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 name="Content Placeholder 2" descr="Content Placeholder 2"/>
          <p:cNvPicPr>
            <a:picLocks noChangeAspect="1"/>
          </p:cNvPicPr>
          <p:nvPr/>
        </p:nvPicPr>
        <p:blipFill>
          <a:blip r:embed="rId3">
            <a:extLst/>
          </a:blip>
          <a:stretch>
            <a:fillRect/>
          </a:stretch>
        </p:blipFill>
        <p:spPr>
          <a:xfrm>
            <a:off x="457200" y="1123928"/>
            <a:ext cx="8229600" cy="4160882"/>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5" name="Picture 5" descr="Picture 5"/>
          <p:cNvPicPr>
            <a:picLocks noChangeAspect="1"/>
          </p:cNvPicPr>
          <p:nvPr/>
        </p:nvPicPr>
        <p:blipFill>
          <a:blip r:embed="rId3">
            <a:extLst/>
          </a:blip>
          <a:stretch>
            <a:fillRect/>
          </a:stretch>
        </p:blipFill>
        <p:spPr>
          <a:xfrm>
            <a:off x="457200" y="1287462"/>
            <a:ext cx="8229600" cy="3833814"/>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9" name="Content Placeholder 2" descr="Content Placeholder 2"/>
          <p:cNvPicPr>
            <a:picLocks noChangeAspect="1"/>
          </p:cNvPicPr>
          <p:nvPr/>
        </p:nvPicPr>
        <p:blipFill>
          <a:blip r:embed="rId2">
            <a:extLst/>
          </a:blip>
          <a:srcRect l="0" t="10420" r="0" b="10419"/>
          <a:stretch>
            <a:fillRect/>
          </a:stretch>
        </p:blipFill>
        <p:spPr>
          <a:xfrm>
            <a:off x="457200" y="151663"/>
            <a:ext cx="8229600" cy="6358419"/>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1" name="Title 2"/>
          <p:cNvSpPr txBox="1"/>
          <p:nvPr>
            <p:ph type="title"/>
          </p:nvPr>
        </p:nvSpPr>
        <p:spPr>
          <a:prstGeom prst="rect">
            <a:avLst/>
          </a:prstGeom>
        </p:spPr>
        <p:txBody>
          <a:bodyPr/>
          <a:lstStyle>
            <a:lvl1pPr>
              <a:defRPr sz="3200"/>
            </a:lvl1pPr>
          </a:lstStyle>
          <a:p>
            <a:pPr/>
            <a:r>
              <a:t>How can we build cosmological models?</a:t>
            </a:r>
          </a:p>
        </p:txBody>
      </p:sp>
      <p:sp>
        <p:nvSpPr>
          <p:cNvPr id="172" name="Content Placeholder 3"/>
          <p:cNvSpPr txBox="1"/>
          <p:nvPr>
            <p:ph type="body" idx="1"/>
          </p:nvPr>
        </p:nvSpPr>
        <p:spPr>
          <a:xfrm>
            <a:off x="457200" y="1600200"/>
            <a:ext cx="8229600" cy="4525963"/>
          </a:xfrm>
          <a:prstGeom prst="rect">
            <a:avLst/>
          </a:prstGeom>
        </p:spPr>
        <p:txBody>
          <a:bodyPr/>
          <a:lstStyle/>
          <a:p>
            <a:pPr/>
            <a:r>
              <a:t>Lower our ambitions (e.g., don’t care about anything smaller than galaxies)</a:t>
            </a:r>
          </a:p>
          <a:p>
            <a:pPr/>
            <a:r>
              <a:t>Make simplifying assumptions, add complexities later, if necessary</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4" name="Title 1"/>
          <p:cNvSpPr txBox="1"/>
          <p:nvPr>
            <p:ph type="title"/>
          </p:nvPr>
        </p:nvSpPr>
        <p:spPr>
          <a:prstGeom prst="rect">
            <a:avLst/>
          </a:prstGeom>
        </p:spPr>
        <p:txBody>
          <a:bodyPr/>
          <a:lstStyle/>
          <a:p>
            <a:pPr/>
            <a:r>
              <a:t>The Cosmological Principle</a:t>
            </a:r>
          </a:p>
        </p:txBody>
      </p:sp>
      <p:sp>
        <p:nvSpPr>
          <p:cNvPr id="175" name="Content Placeholder 2"/>
          <p:cNvSpPr txBox="1"/>
          <p:nvPr>
            <p:ph type="body" idx="1"/>
          </p:nvPr>
        </p:nvSpPr>
        <p:spPr>
          <a:xfrm>
            <a:off x="457200" y="1600200"/>
            <a:ext cx="8229600" cy="4525963"/>
          </a:xfrm>
          <a:prstGeom prst="rect">
            <a:avLst/>
          </a:prstGeom>
        </p:spPr>
        <p:txBody>
          <a:bodyPr/>
          <a:lstStyle/>
          <a:p>
            <a:pPr/>
            <a:r>
              <a:t>Viewed on sufficiently large scales, the Universe is homogeneous and isotropic.</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