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62" r:id="rId5"/>
    <p:sldId id="259" r:id="rId6"/>
    <p:sldId id="258" r:id="rId7"/>
    <p:sldId id="260" r:id="rId8"/>
    <p:sldId id="263" r:id="rId9"/>
    <p:sldId id="264" r:id="rId10"/>
    <p:sldId id="261"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15692F-E423-6F84-E124-D9753B2E5B7F}" v="551" dt="2024-08-25T13:53:30.104"/>
    <p1510:client id="{94A96F54-0B5E-5C2F-1462-23B8728DB9A5}" v="2" dt="2024-08-26T18:46:02.764"/>
    <p1510:client id="{FD53BB14-B1CB-BAB6-5A65-2323A3D6AE3B}" v="9" dt="2024-08-26T07:49:34.6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4660"/>
  </p:normalViewPr>
  <p:slideViewPr>
    <p:cSldViewPr snapToGrid="0">
      <p:cViewPr varScale="1">
        <p:scale>
          <a:sx n="117" d="100"/>
          <a:sy n="117" d="100"/>
        </p:scale>
        <p:origin x="248"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8E4914-BA24-4856-931E-78A5880E7485}"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3DE7BA23-5367-465A-B183-A5EE61C3512A}">
      <dgm:prSet/>
      <dgm:spPr/>
      <dgm:t>
        <a:bodyPr/>
        <a:lstStyle/>
        <a:p>
          <a:r>
            <a:rPr lang="nb-NO" b="0" i="0"/>
            <a:t>I denne oppgave skal du/dere skrive et program som ber brukeren om tall og skriver ut informasjon om det største tallet. Du kan anta at brukeren bare skriver inn heltall.</a:t>
          </a:r>
          <a:endParaRPr lang="en-US"/>
        </a:p>
      </dgm:t>
    </dgm:pt>
    <dgm:pt modelId="{CEB29E55-FE93-4DEA-B67E-332C94DCEA84}" type="parTrans" cxnId="{159818D4-BE37-44E4-9DE5-3FE5F6BA61CE}">
      <dgm:prSet/>
      <dgm:spPr/>
      <dgm:t>
        <a:bodyPr/>
        <a:lstStyle/>
        <a:p>
          <a:endParaRPr lang="en-US"/>
        </a:p>
      </dgm:t>
    </dgm:pt>
    <dgm:pt modelId="{6B6EE6B7-5FE6-4A49-9A62-4353FC823410}" type="sibTrans" cxnId="{159818D4-BE37-44E4-9DE5-3FE5F6BA61CE}">
      <dgm:prSet/>
      <dgm:spPr/>
      <dgm:t>
        <a:bodyPr/>
        <a:lstStyle/>
        <a:p>
          <a:endParaRPr lang="en-US"/>
        </a:p>
      </dgm:t>
    </dgm:pt>
    <dgm:pt modelId="{3C17EB11-D38D-4CE4-9CF5-222678A41C85}">
      <dgm:prSet/>
      <dgm:spPr/>
      <dgm:t>
        <a:bodyPr/>
        <a:lstStyle/>
        <a:p>
          <a:r>
            <a:rPr lang="nb-NO" b="0" i="0"/>
            <a:t>Programmet skal ta inn tre heltall og skrive ut den største verdien.</a:t>
          </a:r>
          <a:endParaRPr lang="en-US"/>
        </a:p>
      </dgm:t>
    </dgm:pt>
    <dgm:pt modelId="{DA89567D-5D67-436D-95D5-39DA8F04A51B}" type="parTrans" cxnId="{8DE59059-CBF5-42E5-83AF-FDBB73A716B1}">
      <dgm:prSet/>
      <dgm:spPr/>
      <dgm:t>
        <a:bodyPr/>
        <a:lstStyle/>
        <a:p>
          <a:endParaRPr lang="en-US"/>
        </a:p>
      </dgm:t>
    </dgm:pt>
    <dgm:pt modelId="{FFB9E1B3-5DD6-4FE2-8ED2-0F39CC32BE8D}" type="sibTrans" cxnId="{8DE59059-CBF5-42E5-83AF-FDBB73A716B1}">
      <dgm:prSet/>
      <dgm:spPr/>
      <dgm:t>
        <a:bodyPr/>
        <a:lstStyle/>
        <a:p>
          <a:endParaRPr lang="en-US"/>
        </a:p>
      </dgm:t>
    </dgm:pt>
    <dgm:pt modelId="{68CAB327-4DA3-3C42-A283-CB7AA3D7F8E4}" type="pres">
      <dgm:prSet presAssocID="{C48E4914-BA24-4856-931E-78A5880E7485}" presName="linear" presStyleCnt="0">
        <dgm:presLayoutVars>
          <dgm:animLvl val="lvl"/>
          <dgm:resizeHandles val="exact"/>
        </dgm:presLayoutVars>
      </dgm:prSet>
      <dgm:spPr/>
    </dgm:pt>
    <dgm:pt modelId="{3ABB5ECC-3970-4E44-96F9-00AB79BA6FBD}" type="pres">
      <dgm:prSet presAssocID="{3DE7BA23-5367-465A-B183-A5EE61C3512A}" presName="parentText" presStyleLbl="node1" presStyleIdx="0" presStyleCnt="2">
        <dgm:presLayoutVars>
          <dgm:chMax val="0"/>
          <dgm:bulletEnabled val="1"/>
        </dgm:presLayoutVars>
      </dgm:prSet>
      <dgm:spPr/>
    </dgm:pt>
    <dgm:pt modelId="{BCA70A08-E374-B04F-B8E2-03930DC649A9}" type="pres">
      <dgm:prSet presAssocID="{6B6EE6B7-5FE6-4A49-9A62-4353FC823410}" presName="spacer" presStyleCnt="0"/>
      <dgm:spPr/>
    </dgm:pt>
    <dgm:pt modelId="{2AB73717-9D65-3F43-8232-45D3527D120D}" type="pres">
      <dgm:prSet presAssocID="{3C17EB11-D38D-4CE4-9CF5-222678A41C85}" presName="parentText" presStyleLbl="node1" presStyleIdx="1" presStyleCnt="2">
        <dgm:presLayoutVars>
          <dgm:chMax val="0"/>
          <dgm:bulletEnabled val="1"/>
        </dgm:presLayoutVars>
      </dgm:prSet>
      <dgm:spPr/>
    </dgm:pt>
  </dgm:ptLst>
  <dgm:cxnLst>
    <dgm:cxn modelId="{BCC36010-240F-C547-81E4-A1442C4B691A}" type="presOf" srcId="{C48E4914-BA24-4856-931E-78A5880E7485}" destId="{68CAB327-4DA3-3C42-A283-CB7AA3D7F8E4}" srcOrd="0" destOrd="0" presId="urn:microsoft.com/office/officeart/2005/8/layout/vList2"/>
    <dgm:cxn modelId="{8DE59059-CBF5-42E5-83AF-FDBB73A716B1}" srcId="{C48E4914-BA24-4856-931E-78A5880E7485}" destId="{3C17EB11-D38D-4CE4-9CF5-222678A41C85}" srcOrd="1" destOrd="0" parTransId="{DA89567D-5D67-436D-95D5-39DA8F04A51B}" sibTransId="{FFB9E1B3-5DD6-4FE2-8ED2-0F39CC32BE8D}"/>
    <dgm:cxn modelId="{5DC03473-4E5B-8240-BF07-AAEA17A76430}" type="presOf" srcId="{3DE7BA23-5367-465A-B183-A5EE61C3512A}" destId="{3ABB5ECC-3970-4E44-96F9-00AB79BA6FBD}" srcOrd="0" destOrd="0" presId="urn:microsoft.com/office/officeart/2005/8/layout/vList2"/>
    <dgm:cxn modelId="{159818D4-BE37-44E4-9DE5-3FE5F6BA61CE}" srcId="{C48E4914-BA24-4856-931E-78A5880E7485}" destId="{3DE7BA23-5367-465A-B183-A5EE61C3512A}" srcOrd="0" destOrd="0" parTransId="{CEB29E55-FE93-4DEA-B67E-332C94DCEA84}" sibTransId="{6B6EE6B7-5FE6-4A49-9A62-4353FC823410}"/>
    <dgm:cxn modelId="{BC9175D4-4982-6649-8599-F51331AEFDF0}" type="presOf" srcId="{3C17EB11-D38D-4CE4-9CF5-222678A41C85}" destId="{2AB73717-9D65-3F43-8232-45D3527D120D}" srcOrd="0" destOrd="0" presId="urn:microsoft.com/office/officeart/2005/8/layout/vList2"/>
    <dgm:cxn modelId="{1E139941-246E-CC47-A991-7AD5A8A04ABE}" type="presParOf" srcId="{68CAB327-4DA3-3C42-A283-CB7AA3D7F8E4}" destId="{3ABB5ECC-3970-4E44-96F9-00AB79BA6FBD}" srcOrd="0" destOrd="0" presId="urn:microsoft.com/office/officeart/2005/8/layout/vList2"/>
    <dgm:cxn modelId="{5C7B9BD1-B8C6-AC4E-9332-52A974D1B36A}" type="presParOf" srcId="{68CAB327-4DA3-3C42-A283-CB7AA3D7F8E4}" destId="{BCA70A08-E374-B04F-B8E2-03930DC649A9}" srcOrd="1" destOrd="0" presId="urn:microsoft.com/office/officeart/2005/8/layout/vList2"/>
    <dgm:cxn modelId="{6686EE7B-4322-7C45-835C-7B52AA991BF2}" type="presParOf" srcId="{68CAB327-4DA3-3C42-A283-CB7AA3D7F8E4}" destId="{2AB73717-9D65-3F43-8232-45D3527D120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B5ECC-3970-4E44-96F9-00AB79BA6FBD}">
      <dsp:nvSpPr>
        <dsp:cNvPr id="0" name=""/>
        <dsp:cNvSpPr/>
      </dsp:nvSpPr>
      <dsp:spPr>
        <a:xfrm>
          <a:off x="0" y="86359"/>
          <a:ext cx="6666833" cy="25974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nb-NO" sz="3000" b="0" i="0" kern="1200"/>
            <a:t>I denne oppgave skal du/dere skrive et program som ber brukeren om tall og skriver ut informasjon om det største tallet. Du kan anta at brukeren bare skriver inn heltall.</a:t>
          </a:r>
          <a:endParaRPr lang="en-US" sz="3000" kern="1200"/>
        </a:p>
      </dsp:txBody>
      <dsp:txXfrm>
        <a:off x="126795" y="213154"/>
        <a:ext cx="6413243" cy="2343810"/>
      </dsp:txXfrm>
    </dsp:sp>
    <dsp:sp modelId="{2AB73717-9D65-3F43-8232-45D3527D120D}">
      <dsp:nvSpPr>
        <dsp:cNvPr id="0" name=""/>
        <dsp:cNvSpPr/>
      </dsp:nvSpPr>
      <dsp:spPr>
        <a:xfrm>
          <a:off x="0" y="2770160"/>
          <a:ext cx="6666833" cy="2597400"/>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nb-NO" sz="3000" b="0" i="0" kern="1200"/>
            <a:t>Programmet skal ta inn tre heltall og skrive ut den største verdien.</a:t>
          </a:r>
          <a:endParaRPr lang="en-US" sz="3000" kern="1200"/>
        </a:p>
      </dsp:txBody>
      <dsp:txXfrm>
        <a:off x="126795" y="2896955"/>
        <a:ext cx="6413243" cy="23438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8/26/24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137542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8/26/24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07412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28543BDC-0553-40FA-A4DB-EDAAA606CFF6}" type="datetimeFigureOut">
              <a:rPr lang="en-US" smtClean="0"/>
              <a:t>8/26/24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697081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dato 4"/>
          <p:cNvSpPr>
            <a:spLocks noGrp="1"/>
          </p:cNvSpPr>
          <p:nvPr>
            <p:ph type="dt" sz="half" idx="10"/>
          </p:nvPr>
        </p:nvSpPr>
        <p:spPr/>
        <p:txBody>
          <a:bodyPr/>
          <a:lstStyle/>
          <a:p>
            <a:fld id="{28543BDC-0553-40FA-A4DB-EDAAA606CFF6}" type="datetimeFigureOut">
              <a:rPr lang="en-US" smtClean="0"/>
              <a:t>8/26/24</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76482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p:cNvSpPr>
            <a:spLocks noGrp="1"/>
          </p:cNvSpPr>
          <p:nvPr>
            <p:ph type="dt" sz="half" idx="10"/>
          </p:nvPr>
        </p:nvSpPr>
        <p:spPr/>
        <p:txBody>
          <a:bodyPr/>
          <a:lstStyle/>
          <a:p>
            <a:fld id="{28543BDC-0553-40FA-A4DB-EDAAA606CFF6}" type="datetimeFigureOut">
              <a:rPr lang="en-US" smtClean="0"/>
              <a:t>8/26/24</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043207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dato 2"/>
          <p:cNvSpPr>
            <a:spLocks noGrp="1"/>
          </p:cNvSpPr>
          <p:nvPr>
            <p:ph type="dt" sz="half" idx="10"/>
          </p:nvPr>
        </p:nvSpPr>
        <p:spPr/>
        <p:txBody>
          <a:bodyPr/>
          <a:lstStyle/>
          <a:p>
            <a:fld id="{28543BDC-0553-40FA-A4DB-EDAAA606CFF6}" type="datetimeFigureOut">
              <a:rPr lang="en-US" smtClean="0"/>
              <a:t>8/26/24</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34756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28543BDC-0553-40FA-A4DB-EDAAA606CFF6}" type="datetimeFigureOut">
              <a:rPr lang="en-US" smtClean="0"/>
              <a:t>8/26/24</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086863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8/26/24</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635284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8/26/24</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132015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8/26/24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17098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8/26/24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55733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543BDC-0553-40FA-A4DB-EDAAA606CFF6}" type="datetimeFigureOut">
              <a:rPr lang="en-US" smtClean="0"/>
              <a:t>8/26/24</a:t>
            </a:fld>
            <a:endParaRPr lang="en-US"/>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9AD569-83DD-4E5B-AF97-63825DE45633}" type="slidenum">
              <a:rPr lang="en-US" smtClean="0"/>
              <a:t>‹#›</a:t>
            </a:fld>
            <a:endParaRPr lang="en-US"/>
          </a:p>
        </p:txBody>
      </p:sp>
    </p:spTree>
    <p:extLst>
      <p:ext uri="{BB962C8B-B14F-4D97-AF65-F5344CB8AC3E}">
        <p14:creationId xmlns:p14="http://schemas.microsoft.com/office/powerpoint/2010/main" val="2649319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ctrTitle"/>
          </p:nvPr>
        </p:nvSpPr>
        <p:spPr>
          <a:xfrm>
            <a:off x="1386865" y="818984"/>
            <a:ext cx="6596245" cy="3268520"/>
          </a:xfrm>
        </p:spPr>
        <p:txBody>
          <a:bodyPr>
            <a:normAutofit/>
          </a:bodyPr>
          <a:lstStyle/>
          <a:p>
            <a:pPr algn="r"/>
            <a:r>
              <a:rPr lang="en-US" sz="4800">
                <a:solidFill>
                  <a:srgbClr val="FFFFFF"/>
                </a:solidFill>
              </a:rPr>
              <a:t>Uke 1 </a:t>
            </a:r>
            <a:r>
              <a:rPr lang="nb-NO" sz="4800">
                <a:solidFill>
                  <a:srgbClr val="FFFFFF"/>
                </a:solidFill>
              </a:rPr>
              <a:t>gruppetime</a:t>
            </a:r>
            <a:r>
              <a:rPr lang="en-US" sz="4800">
                <a:solidFill>
                  <a:srgbClr val="FFFFFF"/>
                </a:solidFill>
              </a:rPr>
              <a:t> 2</a:t>
            </a:r>
          </a:p>
        </p:txBody>
      </p:sp>
      <p:sp>
        <p:nvSpPr>
          <p:cNvPr id="18" name="Rectangle 17">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Undertittel 2"/>
          <p:cNvSpPr>
            <a:spLocks noGrp="1"/>
          </p:cNvSpPr>
          <p:nvPr>
            <p:ph type="subTitle" idx="1"/>
          </p:nvPr>
        </p:nvSpPr>
        <p:spPr>
          <a:xfrm>
            <a:off x="1931874" y="4797188"/>
            <a:ext cx="6051236" cy="1241828"/>
          </a:xfrm>
        </p:spPr>
        <p:txBody>
          <a:bodyPr vert="horz" lIns="91440" tIns="45720" rIns="91440" bIns="45720" rtlCol="0" anchor="t">
            <a:normAutofit/>
          </a:bodyPr>
          <a:lstStyle/>
          <a:p>
            <a:pPr algn="r"/>
            <a:r>
              <a:rPr lang="nb-NO" dirty="0">
                <a:solidFill>
                  <a:srgbClr val="FFFFFF"/>
                </a:solidFill>
              </a:rPr>
              <a:t>Gruppe 20 - Årsenhet</a:t>
            </a:r>
            <a:endParaRPr lang="en-US" dirty="0" err="1">
              <a:solidFill>
                <a:srgbClr val="FFFFFF"/>
              </a:solidFill>
            </a:endParaRPr>
          </a:p>
        </p:txBody>
      </p:sp>
      <p:sp>
        <p:nvSpPr>
          <p:cNvPr id="20" name="Rectangle 19">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3124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4E65F23-789E-4CB9-B34F-46A85E25D6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6" name="Oval 15">
              <a:extLst>
                <a:ext uri="{FF2B5EF4-FFF2-40B4-BE49-F238E27FC236}">
                  <a16:creationId xmlns:a16="http://schemas.microsoft.com/office/drawing/2014/main" id="{1CA207F7-3B67-4EA2-8EC5-1260B55A07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AD4CC450-51C3-4A41-B2B1-68A15D57C5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D62506D-F8E8-4C55-B160-D4FE898504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6004793-0083-43B9-81A2-20F71D2C7D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53D192AA-AFCB-470F-B66A-18815C3525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079B0CF-0B4C-42A9-9769-3AC0A34FA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tel 1">
            <a:extLst>
              <a:ext uri="{FF2B5EF4-FFF2-40B4-BE49-F238E27FC236}">
                <a16:creationId xmlns:a16="http://schemas.microsoft.com/office/drawing/2014/main" id="{3702812A-5559-9924-973B-5CB587435D01}"/>
              </a:ext>
            </a:extLst>
          </p:cNvPr>
          <p:cNvSpPr>
            <a:spLocks noGrp="1"/>
          </p:cNvSpPr>
          <p:nvPr>
            <p:ph type="title"/>
          </p:nvPr>
        </p:nvSpPr>
        <p:spPr>
          <a:xfrm>
            <a:off x="630936" y="630936"/>
            <a:ext cx="5260992" cy="2096756"/>
          </a:xfrm>
          <a:noFill/>
        </p:spPr>
        <p:txBody>
          <a:bodyPr anchor="t">
            <a:normAutofit/>
          </a:bodyPr>
          <a:lstStyle/>
          <a:p>
            <a:r>
              <a:rPr lang="nb-NO" sz="4800">
                <a:solidFill>
                  <a:schemeClr val="bg1"/>
                </a:solidFill>
              </a:rPr>
              <a:t>Påminnelse!</a:t>
            </a:r>
          </a:p>
        </p:txBody>
      </p:sp>
      <p:sp>
        <p:nvSpPr>
          <p:cNvPr id="8" name="Content Placeholder 7">
            <a:extLst>
              <a:ext uri="{FF2B5EF4-FFF2-40B4-BE49-F238E27FC236}">
                <a16:creationId xmlns:a16="http://schemas.microsoft.com/office/drawing/2014/main" id="{0A5DBA6A-97F5-7E36-96BA-B48B40196AB6}"/>
              </a:ext>
            </a:extLst>
          </p:cNvPr>
          <p:cNvSpPr>
            <a:spLocks noGrp="1"/>
          </p:cNvSpPr>
          <p:nvPr>
            <p:ph idx="1"/>
          </p:nvPr>
        </p:nvSpPr>
        <p:spPr>
          <a:xfrm>
            <a:off x="6095996" y="630936"/>
            <a:ext cx="5064191" cy="2096769"/>
          </a:xfrm>
          <a:noFill/>
        </p:spPr>
        <p:txBody>
          <a:bodyPr anchor="t">
            <a:normAutofit/>
          </a:bodyPr>
          <a:lstStyle/>
          <a:p>
            <a:endParaRPr lang="en-US" sz="1800">
              <a:solidFill>
                <a:schemeClr val="bg1"/>
              </a:solidFill>
            </a:endParaRPr>
          </a:p>
        </p:txBody>
      </p:sp>
      <p:sp>
        <p:nvSpPr>
          <p:cNvPr id="23" name="Rectangle 22">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6" name="Straight Connector 25">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4" name="Straight Connector 33">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Plassholder for innhold 3" descr="Et bilde som inneholder tekst, skjermbilde, Font, line&#10;&#10;Automatisk generert beskrivelse">
            <a:extLst>
              <a:ext uri="{FF2B5EF4-FFF2-40B4-BE49-F238E27FC236}">
                <a16:creationId xmlns:a16="http://schemas.microsoft.com/office/drawing/2014/main" id="{A20297D9-4674-8403-82C1-54F07DC33FEF}"/>
              </a:ext>
            </a:extLst>
          </p:cNvPr>
          <p:cNvPicPr>
            <a:picLocks noChangeAspect="1"/>
          </p:cNvPicPr>
          <p:nvPr/>
        </p:nvPicPr>
        <p:blipFill>
          <a:blip r:embed="rId2"/>
          <a:stretch>
            <a:fillRect/>
          </a:stretch>
        </p:blipFill>
        <p:spPr>
          <a:xfrm>
            <a:off x="631359" y="3258027"/>
            <a:ext cx="10843065" cy="2521013"/>
          </a:xfrm>
          <a:prstGeom prst="rect">
            <a:avLst/>
          </a:prstGeom>
        </p:spPr>
      </p:pic>
      <p:grpSp>
        <p:nvGrpSpPr>
          <p:cNvPr id="39" name="Group 38">
            <a:extLst>
              <a:ext uri="{FF2B5EF4-FFF2-40B4-BE49-F238E27FC236}">
                <a16:creationId xmlns:a16="http://schemas.microsoft.com/office/drawing/2014/main" id="{4043ADFC-DC2E-40D2-954D-4A13B908DA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5716" y="3029889"/>
            <a:ext cx="304800" cy="429768"/>
            <a:chOff x="215328" y="-46937"/>
            <a:chExt cx="304800" cy="2773841"/>
          </a:xfrm>
        </p:grpSpPr>
        <p:cxnSp>
          <p:nvCxnSpPr>
            <p:cNvPr id="40" name="Straight Connector 39">
              <a:extLst>
                <a:ext uri="{FF2B5EF4-FFF2-40B4-BE49-F238E27FC236}">
                  <a16:creationId xmlns:a16="http://schemas.microsoft.com/office/drawing/2014/main" id="{C975E7D3-10F5-4E53-902F-9E79C98C22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DC51AAB-5A3B-4730-B8AC-46C96AC0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3A6F2D9-1476-4E35-988D-D4CCB15C8D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E17F678-D5C6-49BF-933D-1E65F69B32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708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CA904B7B-E6B1-9919-3294-9C2FFA461A8D}"/>
              </a:ext>
            </a:extLst>
          </p:cNvPr>
          <p:cNvSpPr>
            <a:spLocks noGrp="1"/>
          </p:cNvSpPr>
          <p:nvPr>
            <p:ph type="title"/>
          </p:nvPr>
        </p:nvSpPr>
        <p:spPr>
          <a:xfrm>
            <a:off x="826396" y="586855"/>
            <a:ext cx="4230100" cy="3387497"/>
          </a:xfrm>
        </p:spPr>
        <p:txBody>
          <a:bodyPr anchor="b">
            <a:normAutofit/>
          </a:bodyPr>
          <a:lstStyle/>
          <a:p>
            <a:pPr algn="r"/>
            <a:r>
              <a:rPr lang="nb-NO" sz="4000">
                <a:solidFill>
                  <a:srgbClr val="FFFFFF"/>
                </a:solidFill>
              </a:rPr>
              <a:t>Plan for i dag</a:t>
            </a:r>
          </a:p>
        </p:txBody>
      </p:sp>
      <p:sp>
        <p:nvSpPr>
          <p:cNvPr id="3" name="Plassholder for innhold 2">
            <a:extLst>
              <a:ext uri="{FF2B5EF4-FFF2-40B4-BE49-F238E27FC236}">
                <a16:creationId xmlns:a16="http://schemas.microsoft.com/office/drawing/2014/main" id="{22D93BF7-4103-2C30-1849-2723FCFC4AE3}"/>
              </a:ext>
            </a:extLst>
          </p:cNvPr>
          <p:cNvSpPr>
            <a:spLocks noGrp="1"/>
          </p:cNvSpPr>
          <p:nvPr>
            <p:ph idx="1"/>
          </p:nvPr>
        </p:nvSpPr>
        <p:spPr>
          <a:xfrm>
            <a:off x="6503158" y="649480"/>
            <a:ext cx="4862447" cy="5546047"/>
          </a:xfrm>
        </p:spPr>
        <p:txBody>
          <a:bodyPr vert="horz" lIns="91440" tIns="45720" rIns="91440" bIns="45720" rtlCol="0" anchor="ctr">
            <a:normAutofit/>
          </a:bodyPr>
          <a:lstStyle/>
          <a:p>
            <a:r>
              <a:rPr lang="nb-NO" dirty="0"/>
              <a:t>Feilmeldinger</a:t>
            </a:r>
          </a:p>
          <a:p>
            <a:r>
              <a:rPr lang="nb-NO" dirty="0"/>
              <a:t>Problemløsing</a:t>
            </a:r>
          </a:p>
          <a:p>
            <a:r>
              <a:rPr lang="nb-NO" dirty="0"/>
              <a:t>oppgaver</a:t>
            </a:r>
          </a:p>
          <a:p>
            <a:endParaRPr lang="nb-NO" sz="2000"/>
          </a:p>
        </p:txBody>
      </p:sp>
    </p:spTree>
    <p:extLst>
      <p:ext uri="{BB962C8B-B14F-4D97-AF65-F5344CB8AC3E}">
        <p14:creationId xmlns:p14="http://schemas.microsoft.com/office/powerpoint/2010/main" val="200711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F3733EA-EDB6-F7DA-2AC3-07DD76D3A71D}"/>
              </a:ext>
            </a:extLst>
          </p:cNvPr>
          <p:cNvSpPr>
            <a:spLocks noGrp="1"/>
          </p:cNvSpPr>
          <p:nvPr>
            <p:ph type="title"/>
          </p:nvPr>
        </p:nvSpPr>
        <p:spPr>
          <a:xfrm>
            <a:off x="1371599" y="5510253"/>
            <a:ext cx="9895951" cy="1033669"/>
          </a:xfrm>
        </p:spPr>
        <p:txBody>
          <a:bodyPr>
            <a:normAutofit/>
          </a:bodyPr>
          <a:lstStyle/>
          <a:p>
            <a:r>
              <a:rPr lang="nb-NO" sz="4000">
                <a:solidFill>
                  <a:srgbClr val="FFFFFF"/>
                </a:solidFill>
              </a:rPr>
              <a:t>feilmeldinger</a:t>
            </a:r>
          </a:p>
        </p:txBody>
      </p:sp>
      <p:pic>
        <p:nvPicPr>
          <p:cNvPr id="4" name="Plassholder for innhold 3" descr="Et bilde som inneholder tekst, skjermbilde, Font, Elektrisk blå&#10;&#10;Automatisk generert beskrivelse">
            <a:extLst>
              <a:ext uri="{FF2B5EF4-FFF2-40B4-BE49-F238E27FC236}">
                <a16:creationId xmlns:a16="http://schemas.microsoft.com/office/drawing/2014/main" id="{2B353B09-17FE-B871-1B1D-263E063821FE}"/>
              </a:ext>
            </a:extLst>
          </p:cNvPr>
          <p:cNvPicPr>
            <a:picLocks noChangeAspect="1"/>
          </p:cNvPicPr>
          <p:nvPr/>
        </p:nvPicPr>
        <p:blipFill>
          <a:blip r:embed="rId2"/>
          <a:srcRect t="3887"/>
          <a:stretch/>
        </p:blipFill>
        <p:spPr>
          <a:xfrm>
            <a:off x="442087" y="1177961"/>
            <a:ext cx="11320741" cy="1535339"/>
          </a:xfrm>
          <a:prstGeom prst="rect">
            <a:avLst/>
          </a:prstGeom>
        </p:spPr>
      </p:pic>
      <p:sp>
        <p:nvSpPr>
          <p:cNvPr id="8" name="Content Placeholder 7">
            <a:extLst>
              <a:ext uri="{FF2B5EF4-FFF2-40B4-BE49-F238E27FC236}">
                <a16:creationId xmlns:a16="http://schemas.microsoft.com/office/drawing/2014/main" id="{86234F04-1306-D318-4E6E-742618ADFD60}"/>
              </a:ext>
            </a:extLst>
          </p:cNvPr>
          <p:cNvSpPr>
            <a:spLocks noGrp="1"/>
          </p:cNvSpPr>
          <p:nvPr>
            <p:ph idx="1"/>
          </p:nvPr>
        </p:nvSpPr>
        <p:spPr>
          <a:xfrm>
            <a:off x="1940256" y="2903301"/>
            <a:ext cx="9327300" cy="2049880"/>
          </a:xfrm>
        </p:spPr>
        <p:txBody>
          <a:bodyPr anchor="ctr">
            <a:normAutofit/>
          </a:bodyPr>
          <a:lstStyle/>
          <a:p>
            <a:r>
              <a:rPr lang="nb-NO" dirty="0"/>
              <a:t>Hvilken type feil?</a:t>
            </a:r>
          </a:p>
          <a:p>
            <a:r>
              <a:rPr lang="nb-NO" dirty="0"/>
              <a:t>Hvilken linje?</a:t>
            </a:r>
          </a:p>
          <a:p>
            <a:r>
              <a:rPr lang="nb-NO" dirty="0"/>
              <a:t>Hvor på linja skjer feilen?</a:t>
            </a:r>
          </a:p>
          <a:p>
            <a:r>
              <a:rPr lang="nb-NO" dirty="0"/>
              <a:t>Flere typer feil vil dere oppleve etter hvert i kurset</a:t>
            </a:r>
          </a:p>
        </p:txBody>
      </p:sp>
    </p:spTree>
    <p:extLst>
      <p:ext uri="{BB962C8B-B14F-4D97-AF65-F5344CB8AC3E}">
        <p14:creationId xmlns:p14="http://schemas.microsoft.com/office/powerpoint/2010/main" val="3820340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04C61738-609A-8867-1CCA-DC60D06B130D}"/>
              </a:ext>
            </a:extLst>
          </p:cNvPr>
          <p:cNvSpPr>
            <a:spLocks noGrp="1"/>
          </p:cNvSpPr>
          <p:nvPr>
            <p:ph type="title"/>
          </p:nvPr>
        </p:nvSpPr>
        <p:spPr>
          <a:xfrm>
            <a:off x="826396" y="586855"/>
            <a:ext cx="4230100" cy="3387497"/>
          </a:xfrm>
        </p:spPr>
        <p:txBody>
          <a:bodyPr anchor="b">
            <a:normAutofit/>
          </a:bodyPr>
          <a:lstStyle/>
          <a:p>
            <a:pPr algn="r"/>
            <a:r>
              <a:rPr lang="nb-NO" sz="4000">
                <a:solidFill>
                  <a:srgbClr val="FFFFFF"/>
                </a:solidFill>
              </a:rPr>
              <a:t>Diskuter sammen!</a:t>
            </a:r>
          </a:p>
        </p:txBody>
      </p:sp>
      <p:sp>
        <p:nvSpPr>
          <p:cNvPr id="3" name="Plassholder for innhold 2">
            <a:extLst>
              <a:ext uri="{FF2B5EF4-FFF2-40B4-BE49-F238E27FC236}">
                <a16:creationId xmlns:a16="http://schemas.microsoft.com/office/drawing/2014/main" id="{4EB4F89F-493E-8DD6-0CD0-212F63E07996}"/>
              </a:ext>
            </a:extLst>
          </p:cNvPr>
          <p:cNvSpPr>
            <a:spLocks noGrp="1"/>
          </p:cNvSpPr>
          <p:nvPr>
            <p:ph idx="1"/>
          </p:nvPr>
        </p:nvSpPr>
        <p:spPr>
          <a:xfrm>
            <a:off x="6503158" y="649480"/>
            <a:ext cx="4862447" cy="5546047"/>
          </a:xfrm>
        </p:spPr>
        <p:txBody>
          <a:bodyPr vert="horz" lIns="91440" tIns="45720" rIns="91440" bIns="45720" rtlCol="0" anchor="ctr">
            <a:normAutofit/>
          </a:bodyPr>
          <a:lstStyle/>
          <a:p>
            <a:r>
              <a:rPr lang="nb-NO" dirty="0"/>
              <a:t>Hvorfor tror dere problemløsning er viktig i programmering?</a:t>
            </a:r>
          </a:p>
          <a:p>
            <a:r>
              <a:rPr lang="nb-NO" dirty="0"/>
              <a:t>Har dere noen erfaringer med problemløsning? (andre fag/ulike erfaringer)</a:t>
            </a:r>
          </a:p>
          <a:p>
            <a:r>
              <a:rPr lang="nb-NO" dirty="0"/>
              <a:t>Dere som har programmert før, hvordan pleier dere å løse oppgaver?</a:t>
            </a:r>
          </a:p>
          <a:p>
            <a:endParaRPr lang="nb-NO" sz="2000"/>
          </a:p>
        </p:txBody>
      </p:sp>
    </p:spTree>
    <p:extLst>
      <p:ext uri="{BB962C8B-B14F-4D97-AF65-F5344CB8AC3E}">
        <p14:creationId xmlns:p14="http://schemas.microsoft.com/office/powerpoint/2010/main" val="2490417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8972B06-E2EC-1A90-87CD-B0311192E22F}"/>
              </a:ext>
            </a:extLst>
          </p:cNvPr>
          <p:cNvSpPr>
            <a:spLocks noGrp="1"/>
          </p:cNvSpPr>
          <p:nvPr>
            <p:ph type="title"/>
          </p:nvPr>
        </p:nvSpPr>
        <p:spPr>
          <a:xfrm>
            <a:off x="466722" y="586855"/>
            <a:ext cx="3201366" cy="3387497"/>
          </a:xfrm>
        </p:spPr>
        <p:txBody>
          <a:bodyPr anchor="b">
            <a:normAutofit/>
          </a:bodyPr>
          <a:lstStyle/>
          <a:p>
            <a:pPr algn="r"/>
            <a:r>
              <a:rPr lang="nb-NO" sz="3700">
                <a:solidFill>
                  <a:srgbClr val="FFFFFF"/>
                </a:solidFill>
              </a:rPr>
              <a:t>Problemløsning i programmering</a:t>
            </a:r>
          </a:p>
        </p:txBody>
      </p:sp>
      <p:sp>
        <p:nvSpPr>
          <p:cNvPr id="3" name="Plassholder for innhold 2">
            <a:extLst>
              <a:ext uri="{FF2B5EF4-FFF2-40B4-BE49-F238E27FC236}">
                <a16:creationId xmlns:a16="http://schemas.microsoft.com/office/drawing/2014/main" id="{5B246743-48AB-8D5D-D89A-06463B65F321}"/>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nb-NO" dirty="0"/>
              <a:t>Programmeringsspråk som verktøy</a:t>
            </a:r>
          </a:p>
          <a:p>
            <a:r>
              <a:rPr lang="nb-NO" dirty="0"/>
              <a:t>Programmerer "løste" problemer</a:t>
            </a:r>
          </a:p>
          <a:p>
            <a:r>
              <a:rPr lang="nb-NO" dirty="0"/>
              <a:t>Dele opp</a:t>
            </a:r>
          </a:p>
          <a:p>
            <a:r>
              <a:rPr lang="nb-NO" dirty="0"/>
              <a:t>syntaks</a:t>
            </a:r>
          </a:p>
          <a:p>
            <a:endParaRPr lang="nb-NO" sz="2000"/>
          </a:p>
          <a:p>
            <a:endParaRPr lang="nb-NO" sz="2000"/>
          </a:p>
          <a:p>
            <a:pPr marL="0" indent="0">
              <a:buNone/>
            </a:pPr>
            <a:endParaRPr lang="nb-NO" sz="2000"/>
          </a:p>
          <a:p>
            <a:endParaRPr lang="nb-NO" sz="2000"/>
          </a:p>
        </p:txBody>
      </p:sp>
    </p:spTree>
    <p:extLst>
      <p:ext uri="{BB962C8B-B14F-4D97-AF65-F5344CB8AC3E}">
        <p14:creationId xmlns:p14="http://schemas.microsoft.com/office/powerpoint/2010/main" val="1148040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C4DEF32-5413-BF76-549D-0B7544EFD050}"/>
              </a:ext>
            </a:extLst>
          </p:cNvPr>
          <p:cNvSpPr>
            <a:spLocks noGrp="1"/>
          </p:cNvSpPr>
          <p:nvPr>
            <p:ph type="title"/>
          </p:nvPr>
        </p:nvSpPr>
        <p:spPr>
          <a:xfrm>
            <a:off x="1136397" y="502020"/>
            <a:ext cx="5323715" cy="1642970"/>
          </a:xfrm>
        </p:spPr>
        <p:txBody>
          <a:bodyPr anchor="b">
            <a:normAutofit/>
          </a:bodyPr>
          <a:lstStyle/>
          <a:p>
            <a:r>
              <a:rPr lang="nb-NO" sz="4000"/>
              <a:t>Oppgave 1</a:t>
            </a:r>
          </a:p>
        </p:txBody>
      </p:sp>
      <p:sp>
        <p:nvSpPr>
          <p:cNvPr id="3" name="Plassholder for innhold 2">
            <a:extLst>
              <a:ext uri="{FF2B5EF4-FFF2-40B4-BE49-F238E27FC236}">
                <a16:creationId xmlns:a16="http://schemas.microsoft.com/office/drawing/2014/main" id="{BFDBFB18-76C9-7E46-1543-259AA2DEBA50}"/>
              </a:ext>
            </a:extLst>
          </p:cNvPr>
          <p:cNvSpPr>
            <a:spLocks noGrp="1"/>
          </p:cNvSpPr>
          <p:nvPr>
            <p:ph idx="1"/>
          </p:nvPr>
        </p:nvSpPr>
        <p:spPr>
          <a:xfrm>
            <a:off x="1144923" y="2405894"/>
            <a:ext cx="5315189" cy="3535083"/>
          </a:xfrm>
        </p:spPr>
        <p:txBody>
          <a:bodyPr vert="horz" lIns="91440" tIns="45720" rIns="91440" bIns="45720" rtlCol="0" anchor="t">
            <a:noAutofit/>
          </a:bodyPr>
          <a:lstStyle/>
          <a:p>
            <a:pPr marL="514350" indent="-514350">
              <a:buAutoNum type="alphaLcParenR"/>
            </a:pPr>
            <a:r>
              <a:rPr lang="nb-NO" sz="2000" dirty="0"/>
              <a:t>Kjør programmet og gi en detaljert forklaring av feilmeldingen </a:t>
            </a:r>
          </a:p>
          <a:p>
            <a:pPr marL="514350" indent="-514350">
              <a:buAutoNum type="alphaLcParenR"/>
            </a:pPr>
            <a:r>
              <a:rPr lang="nb-NO" sz="2000" dirty="0"/>
              <a:t>Endre koden slik at programmet kjører feilfritt. Skriv ned endringene steg for steg og diskuter hvorfor programmet kjører feilfritt etter endringene</a:t>
            </a:r>
          </a:p>
          <a:p>
            <a:pPr marL="514350" indent="-514350">
              <a:buAutoNum type="alphaLcParenR"/>
            </a:pPr>
            <a:r>
              <a:rPr lang="nb-NO" sz="2000" dirty="0"/>
              <a:t>Lag en oppgave der dere bruker variabler og beslutninger. Legg en stegvis plan for hvordan dere vil løse oppgaven. Løs deretter oppgaven sammen</a:t>
            </a:r>
          </a:p>
          <a:p>
            <a:pPr marL="514350" indent="-514350">
              <a:buAutoNum type="alphaLcParenR"/>
            </a:pPr>
            <a:endParaRPr lang="nb-NO" sz="2000" dirty="0"/>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Bilde 3" descr="Et bilde som inneholder tekst, skjermbilde, Font, line&#10;&#10;Automatisk generert beskrivelse">
            <a:extLst>
              <a:ext uri="{FF2B5EF4-FFF2-40B4-BE49-F238E27FC236}">
                <a16:creationId xmlns:a16="http://schemas.microsoft.com/office/drawing/2014/main" id="{3E44E324-D7B7-A3BA-AB3C-6521E0A8EF65}"/>
              </a:ext>
            </a:extLst>
          </p:cNvPr>
          <p:cNvPicPr>
            <a:picLocks noChangeAspect="1"/>
          </p:cNvPicPr>
          <p:nvPr/>
        </p:nvPicPr>
        <p:blipFill>
          <a:blip r:embed="rId2"/>
          <a:stretch>
            <a:fillRect/>
          </a:stretch>
        </p:blipFill>
        <p:spPr>
          <a:xfrm>
            <a:off x="5725410" y="65642"/>
            <a:ext cx="6466590" cy="2438072"/>
          </a:xfrm>
          <a:prstGeom prst="rect">
            <a:avLst/>
          </a:prstGeom>
        </p:spPr>
      </p:pic>
    </p:spTree>
    <p:extLst>
      <p:ext uri="{BB962C8B-B14F-4D97-AF65-F5344CB8AC3E}">
        <p14:creationId xmlns:p14="http://schemas.microsoft.com/office/powerpoint/2010/main" val="1653346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D71BF1F3-6FB7-4896-D77E-0D037A17E057}"/>
              </a:ext>
            </a:extLst>
          </p:cNvPr>
          <p:cNvSpPr>
            <a:spLocks noGrp="1"/>
          </p:cNvSpPr>
          <p:nvPr>
            <p:ph type="title"/>
          </p:nvPr>
        </p:nvSpPr>
        <p:spPr>
          <a:xfrm>
            <a:off x="826396" y="586855"/>
            <a:ext cx="4230100" cy="3387497"/>
          </a:xfrm>
        </p:spPr>
        <p:txBody>
          <a:bodyPr anchor="b">
            <a:normAutofit/>
          </a:bodyPr>
          <a:lstStyle/>
          <a:p>
            <a:pPr algn="r"/>
            <a:r>
              <a:rPr lang="nb-NO" sz="4000">
                <a:solidFill>
                  <a:srgbClr val="FFFFFF"/>
                </a:solidFill>
              </a:rPr>
              <a:t>Oppgave 2</a:t>
            </a:r>
          </a:p>
        </p:txBody>
      </p:sp>
      <p:sp>
        <p:nvSpPr>
          <p:cNvPr id="3" name="Plassholder for innhold 2">
            <a:extLst>
              <a:ext uri="{FF2B5EF4-FFF2-40B4-BE49-F238E27FC236}">
                <a16:creationId xmlns:a16="http://schemas.microsoft.com/office/drawing/2014/main" id="{8E4136C3-07F9-3ABE-CA18-43780052349A}"/>
              </a:ext>
            </a:extLst>
          </p:cNvPr>
          <p:cNvSpPr>
            <a:spLocks noGrp="1"/>
          </p:cNvSpPr>
          <p:nvPr>
            <p:ph idx="1"/>
          </p:nvPr>
        </p:nvSpPr>
        <p:spPr>
          <a:xfrm>
            <a:off x="6503158" y="649480"/>
            <a:ext cx="4862447" cy="5546047"/>
          </a:xfrm>
        </p:spPr>
        <p:txBody>
          <a:bodyPr vert="horz" lIns="91440" tIns="45720" rIns="91440" bIns="45720" rtlCol="0" anchor="ctr">
            <a:normAutofit/>
          </a:bodyPr>
          <a:lstStyle/>
          <a:p>
            <a:pPr marL="0" indent="0">
              <a:buNone/>
            </a:pPr>
            <a:r>
              <a:rPr lang="nb-NO" sz="2000" dirty="0">
                <a:latin typeface="Arial"/>
                <a:cs typeface="Arial"/>
              </a:rPr>
              <a:t>Lag et program med tre strenger. Programmet skal få beskjed om hvilken av de tre vedkommende skriver inn. Hvis brukeren ikke skriver inn noen av de tre strengene, skal det gis beskjed om at ingen av dem ble skrevet inn.</a:t>
            </a:r>
            <a:endParaRPr lang="nb-NO" sz="2000" dirty="0"/>
          </a:p>
        </p:txBody>
      </p:sp>
    </p:spTree>
    <p:extLst>
      <p:ext uri="{BB962C8B-B14F-4D97-AF65-F5344CB8AC3E}">
        <p14:creationId xmlns:p14="http://schemas.microsoft.com/office/powerpoint/2010/main" val="651509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235C492B-4059-3A45-7909-BC58916BD972}"/>
              </a:ext>
            </a:extLst>
          </p:cNvPr>
          <p:cNvSpPr>
            <a:spLocks noGrp="1"/>
          </p:cNvSpPr>
          <p:nvPr>
            <p:ph type="title"/>
          </p:nvPr>
        </p:nvSpPr>
        <p:spPr>
          <a:xfrm>
            <a:off x="826396" y="586855"/>
            <a:ext cx="4230100" cy="3387497"/>
          </a:xfrm>
        </p:spPr>
        <p:txBody>
          <a:bodyPr anchor="b">
            <a:normAutofit/>
          </a:bodyPr>
          <a:lstStyle/>
          <a:p>
            <a:pPr algn="r"/>
            <a:r>
              <a:rPr lang="nb-NO" sz="4000">
                <a:solidFill>
                  <a:srgbClr val="FFFFFF"/>
                </a:solidFill>
              </a:rPr>
              <a:t>Oppgave 3</a:t>
            </a:r>
          </a:p>
        </p:txBody>
      </p:sp>
      <p:sp>
        <p:nvSpPr>
          <p:cNvPr id="3" name="Plassholder for innhold 2">
            <a:extLst>
              <a:ext uri="{FF2B5EF4-FFF2-40B4-BE49-F238E27FC236}">
                <a16:creationId xmlns:a16="http://schemas.microsoft.com/office/drawing/2014/main" id="{051B7F2E-01E0-D2EE-DA5C-0AED3D4BA5CB}"/>
              </a:ext>
            </a:extLst>
          </p:cNvPr>
          <p:cNvSpPr>
            <a:spLocks noGrp="1"/>
          </p:cNvSpPr>
          <p:nvPr>
            <p:ph idx="1"/>
          </p:nvPr>
        </p:nvSpPr>
        <p:spPr>
          <a:xfrm>
            <a:off x="6503158" y="649480"/>
            <a:ext cx="4862447" cy="5546047"/>
          </a:xfrm>
        </p:spPr>
        <p:txBody>
          <a:bodyPr vert="horz" lIns="91440" tIns="45720" rIns="91440" bIns="45720" rtlCol="0" anchor="ctr">
            <a:normAutofit/>
          </a:bodyPr>
          <a:lstStyle/>
          <a:p>
            <a:pPr marL="0" indent="0">
              <a:buNone/>
            </a:pPr>
            <a:r>
              <a:rPr lang="nb-NO" sz="2000" dirty="0">
                <a:latin typeface="Arial"/>
                <a:cs typeface="Arial"/>
              </a:rPr>
              <a:t>Utvid oppgave 2, slik at brukeren får beskjed om hvilke to strenger vedkommende skrev inn. Dere skal løse utvidelsen på to forskjellige måter. Diskuter to mulige løsningsstrategier og skriv deretter kode for hver strategi. Hva kan være mulige fordeler eller ulemper ved å løse utvidelsen på den ene eller andre måten? Diskuter.</a:t>
            </a:r>
            <a:endParaRPr lang="nb-NO" sz="2000" dirty="0"/>
          </a:p>
        </p:txBody>
      </p:sp>
    </p:spTree>
    <p:extLst>
      <p:ext uri="{BB962C8B-B14F-4D97-AF65-F5344CB8AC3E}">
        <p14:creationId xmlns:p14="http://schemas.microsoft.com/office/powerpoint/2010/main" val="2389972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0106230E-9F05-6A8F-7D40-86EFE2753570}"/>
              </a:ext>
            </a:extLst>
          </p:cNvPr>
          <p:cNvSpPr>
            <a:spLocks noGrp="1"/>
          </p:cNvSpPr>
          <p:nvPr>
            <p:ph type="title"/>
          </p:nvPr>
        </p:nvSpPr>
        <p:spPr>
          <a:xfrm>
            <a:off x="826396" y="586855"/>
            <a:ext cx="4230100" cy="3387497"/>
          </a:xfrm>
        </p:spPr>
        <p:txBody>
          <a:bodyPr anchor="b">
            <a:normAutofit/>
          </a:bodyPr>
          <a:lstStyle/>
          <a:p>
            <a:pPr algn="r"/>
            <a:r>
              <a:rPr lang="nb-NO" sz="4000" dirty="0">
                <a:solidFill>
                  <a:srgbClr val="FFFFFF"/>
                </a:solidFill>
              </a:rPr>
              <a:t>Oppgave 4</a:t>
            </a:r>
          </a:p>
        </p:txBody>
      </p:sp>
      <p:sp>
        <p:nvSpPr>
          <p:cNvPr id="3" name="Plassholder for innhold 2">
            <a:extLst>
              <a:ext uri="{FF2B5EF4-FFF2-40B4-BE49-F238E27FC236}">
                <a16:creationId xmlns:a16="http://schemas.microsoft.com/office/drawing/2014/main" id="{BB112BDC-067A-2549-4C91-7F68090F0DD5}"/>
              </a:ext>
            </a:extLst>
          </p:cNvPr>
          <p:cNvSpPr>
            <a:spLocks noGrp="1"/>
          </p:cNvSpPr>
          <p:nvPr>
            <p:ph idx="1"/>
          </p:nvPr>
        </p:nvSpPr>
        <p:spPr>
          <a:xfrm>
            <a:off x="6503158" y="649480"/>
            <a:ext cx="4862447" cy="5546047"/>
          </a:xfrm>
        </p:spPr>
        <p:txBody>
          <a:bodyPr vert="horz" lIns="91440" tIns="45720" rIns="91440" bIns="45720" rtlCol="0" anchor="ctr">
            <a:normAutofit/>
          </a:bodyPr>
          <a:lstStyle/>
          <a:p>
            <a:pPr marL="0" indent="0">
              <a:buNone/>
            </a:pPr>
            <a:r>
              <a:rPr lang="nb-NO" sz="2000">
                <a:latin typeface="Arial"/>
                <a:cs typeface="Arial"/>
              </a:rPr>
              <a:t>Nå skal dere lage et veldig forenklet pasientprogram. Det skal ta vare på en lege og en pasient. Hva slags informasjon programmet skal lagre om legen og pasienten velger dere selv. Brukeren skal først kunne skrive inn informasjon om pasienten, før informasjonen om pasienten skrives ut. Deretter skal brukeren skrive inn informasjon om legen, før informasjonen om legen skrives ut. Før programmet avslutter, skal det skrive ut at pasient (navn) er behandlet av lege (navn) for en diagnose dere velger.</a:t>
            </a:r>
            <a:endParaRPr lang="nb-NO" sz="2000"/>
          </a:p>
        </p:txBody>
      </p:sp>
    </p:spTree>
    <p:extLst>
      <p:ext uri="{BB962C8B-B14F-4D97-AF65-F5344CB8AC3E}">
        <p14:creationId xmlns:p14="http://schemas.microsoft.com/office/powerpoint/2010/main" val="2746541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20AA5D1-88D4-E4A0-0052-821D1B6CF1DC}"/>
              </a:ext>
            </a:extLst>
          </p:cNvPr>
          <p:cNvSpPr>
            <a:spLocks noGrp="1"/>
          </p:cNvSpPr>
          <p:nvPr>
            <p:ph type="title"/>
          </p:nvPr>
        </p:nvSpPr>
        <p:spPr>
          <a:xfrm>
            <a:off x="586478" y="1683756"/>
            <a:ext cx="3115265" cy="2396359"/>
          </a:xfrm>
        </p:spPr>
        <p:txBody>
          <a:bodyPr anchor="b">
            <a:normAutofit/>
          </a:bodyPr>
          <a:lstStyle/>
          <a:p>
            <a:pPr algn="r"/>
            <a:r>
              <a:rPr lang="nb-NO" sz="4000" dirty="0">
                <a:solidFill>
                  <a:srgbClr val="FFFFFF"/>
                </a:solidFill>
              </a:rPr>
              <a:t>Oppgave 5 - Vanskeligere</a:t>
            </a:r>
          </a:p>
        </p:txBody>
      </p:sp>
      <p:graphicFrame>
        <p:nvGraphicFramePr>
          <p:cNvPr id="5" name="Plassholder for innhold 2">
            <a:extLst>
              <a:ext uri="{FF2B5EF4-FFF2-40B4-BE49-F238E27FC236}">
                <a16:creationId xmlns:a16="http://schemas.microsoft.com/office/drawing/2014/main" id="{B04897D0-E252-4C52-7109-21E1C0A99F4F}"/>
              </a:ext>
            </a:extLst>
          </p:cNvPr>
          <p:cNvGraphicFramePr>
            <a:graphicFrameLocks noGrp="1"/>
          </p:cNvGraphicFramePr>
          <p:nvPr>
            <p:ph idx="1"/>
            <p:extLst>
              <p:ext uri="{D42A27DB-BD31-4B8C-83A1-F6EECF244321}">
                <p14:modId xmlns:p14="http://schemas.microsoft.com/office/powerpoint/2010/main" val="381349552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415543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404</Words>
  <Application>Microsoft Macintosh PowerPoint</Application>
  <PresentationFormat>Widescreen</PresentationFormat>
  <Paragraphs>36</Paragraphs>
  <Slides>11</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11</vt:i4>
      </vt:variant>
    </vt:vector>
  </HeadingPairs>
  <TitlesOfParts>
    <vt:vector size="15" baseType="lpstr">
      <vt:lpstr>Aptos</vt:lpstr>
      <vt:lpstr>Aptos Display</vt:lpstr>
      <vt:lpstr>Arial</vt:lpstr>
      <vt:lpstr>Office-tema</vt:lpstr>
      <vt:lpstr>Uke 1 gruppetime 2</vt:lpstr>
      <vt:lpstr>Påminnelse!</vt:lpstr>
      <vt:lpstr>Plan for i dag</vt:lpstr>
      <vt:lpstr>feilmeldinger</vt:lpstr>
      <vt:lpstr>Diskuter sammen!</vt:lpstr>
      <vt:lpstr>Problemløsning i programmering</vt:lpstr>
      <vt:lpstr>Oppgave 1</vt:lpstr>
      <vt:lpstr>Oppgave 2</vt:lpstr>
      <vt:lpstr>Oppgave 3</vt:lpstr>
      <vt:lpstr>Oppgave 4</vt:lpstr>
      <vt:lpstr>Oppgave 5 - Vanskeligere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
  <cp:lastModifiedBy>Simon Karlsen</cp:lastModifiedBy>
  <cp:revision>170</cp:revision>
  <dcterms:created xsi:type="dcterms:W3CDTF">2024-08-25T12:26:02Z</dcterms:created>
  <dcterms:modified xsi:type="dcterms:W3CDTF">2024-08-26T18:57:13Z</dcterms:modified>
</cp:coreProperties>
</file>