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Consolas" panose="020B0609020204030204" pitchFamily="49" charset="0"/>
      <p:regular r:id="rId10"/>
      <p:bold r:id="rId11"/>
      <p:italic r:id="rId12"/>
      <p:boldItalic r:id="rId13"/>
    </p:embeddedFont>
    <p:embeddedFont>
      <p:font typeface="Cutive" pitchFamily="2" charset="0"/>
      <p:regular r:id="rId14"/>
    </p:embeddedFont>
    <p:embeddedFont>
      <p:font typeface="Play" pitchFamily="2" charset="0"/>
      <p:regular r:id="rId15"/>
      <p:bold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593"/>
  </p:normalViewPr>
  <p:slideViewPr>
    <p:cSldViewPr snapToGrid="0">
      <p:cViewPr varScale="1">
        <p:scale>
          <a:sx n="164" d="100"/>
          <a:sy n="164" d="100"/>
        </p:scale>
        <p:origin x="2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859355f9d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859355f9d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859355f9d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859355f9d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59355f9d6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59355f9d6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859355f9d6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859355f9d6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859355f9d6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859355f9d6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f6a609704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f6a609704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ythontutor.com/python-compiler.html#mode=edi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ythontutor.com/python-compiler.html#mode=edi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ythontutor.com/python-compiler.html#mode=edi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026" name="Picture 2" descr="Problem Solving Cartoon Photos, Images &amp; Pictures | Shutterstock">
            <a:extLst>
              <a:ext uri="{FF2B5EF4-FFF2-40B4-BE49-F238E27FC236}">
                <a16:creationId xmlns:a16="http://schemas.microsoft.com/office/drawing/2014/main" id="{582CBFCB-75F5-3827-46E5-C4C9C1AC83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3435"/>
          <a:stretch/>
        </p:blipFill>
        <p:spPr bwMode="auto">
          <a:xfrm>
            <a:off x="57624" y="558104"/>
            <a:ext cx="9028751" cy="4027291"/>
          </a:xfrm>
          <a:prstGeom prst="rect">
            <a:avLst/>
          </a:prstGeom>
          <a:noFill/>
          <a:extLst>
            <a:ext uri="{909E8E84-426E-40DD-AFC4-6F175D3DCCD1}">
              <a14:hiddenFill xmlns:a14="http://schemas.microsoft.com/office/drawing/2010/main">
                <a:solidFill>
                  <a:srgbClr val="FFFFFF"/>
                </a:solidFill>
              </a14:hiddenFill>
            </a:ext>
          </a:extLst>
        </p:spPr>
      </p:pic>
      <p:sp>
        <p:nvSpPr>
          <p:cNvPr id="55" name="Google Shape;55;p13"/>
          <p:cNvSpPr txBox="1">
            <a:spLocks noGrp="1"/>
          </p:cNvSpPr>
          <p:nvPr>
            <p:ph type="subTitle" idx="1"/>
          </p:nvPr>
        </p:nvSpPr>
        <p:spPr>
          <a:xfrm>
            <a:off x="4851400" y="4783667"/>
            <a:ext cx="6868032" cy="368866"/>
          </a:xfrm>
          <a:prstGeom prst="rect">
            <a:avLst/>
          </a:prstGeom>
        </p:spPr>
        <p:txBody>
          <a:bodyPr spcFirstLastPara="1" wrap="square" lIns="91425" tIns="91425" rIns="91425" bIns="91425" anchor="t" anchorCtr="0">
            <a:normAutofit fontScale="55000" lnSpcReduction="20000"/>
          </a:bodyPr>
          <a:lstStyle/>
          <a:p>
            <a:pPr marL="0" lvl="0" indent="0" algn="ctr" rtl="0">
              <a:spcBef>
                <a:spcPts val="0"/>
              </a:spcBef>
              <a:spcAft>
                <a:spcPts val="0"/>
              </a:spcAft>
              <a:buNone/>
            </a:pPr>
            <a:r>
              <a:rPr lang="nb-NO" dirty="0" err="1"/>
              <a:t>simokar@uio.no</a:t>
            </a:r>
            <a:endParaRPr dirty="0"/>
          </a:p>
        </p:txBody>
      </p:sp>
      <p:sp>
        <p:nvSpPr>
          <p:cNvPr id="4" name="Google Shape;54;p13">
            <a:extLst>
              <a:ext uri="{FF2B5EF4-FFF2-40B4-BE49-F238E27FC236}">
                <a16:creationId xmlns:a16="http://schemas.microsoft.com/office/drawing/2014/main" id="{EC14AA68-6597-F423-D043-2971DD8FA784}"/>
              </a:ext>
            </a:extLst>
          </p:cNvPr>
          <p:cNvSpPr txBox="1">
            <a:spLocks/>
          </p:cNvSpPr>
          <p:nvPr/>
        </p:nvSpPr>
        <p:spPr>
          <a:xfrm>
            <a:off x="311699" y="-468196"/>
            <a:ext cx="8520600" cy="2052600"/>
          </a:xfrm>
          <a:prstGeom prst="rect">
            <a:avLst/>
          </a:prstGeom>
          <a:noFill/>
          <a:ln>
            <a:noFill/>
          </a:ln>
        </p:spPr>
        <p:txBody>
          <a:bodyPr spcFirstLastPara="1" wrap="square" lIns="90000" tIns="91425" rIns="91425" bIns="91425" anchor="b"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nb-NO"/>
              <a:t>Gruppe 20</a:t>
            </a:r>
            <a:endParaRPr lang="nb-NO"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2000"/>
              </a:spcBef>
              <a:spcAft>
                <a:spcPts val="600"/>
              </a:spcAft>
              <a:buClr>
                <a:schemeClr val="dk1"/>
              </a:buClr>
              <a:buSzPts val="1100"/>
              <a:buFont typeface="Arial"/>
              <a:buNone/>
            </a:pPr>
            <a:r>
              <a:rPr lang="no" sz="1200" b="1" dirty="0"/>
              <a:t>Oppgave 1</a:t>
            </a:r>
            <a:endParaRPr dirty="0"/>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no" sz="1200" dirty="0">
                <a:solidFill>
                  <a:schemeClr val="dk1"/>
                </a:solidFill>
              </a:rPr>
              <a:t>Lag et program som tar inn brukerinput. Programmet skal sammenligne brukerinput med noen </a:t>
            </a:r>
            <a:r>
              <a:rPr lang="no" sz="1200" b="1" dirty="0">
                <a:solidFill>
                  <a:schemeClr val="dk1"/>
                </a:solidFill>
              </a:rPr>
              <a:t>forhåndsdefinerte</a:t>
            </a:r>
            <a:r>
              <a:rPr lang="no" sz="1200" dirty="0">
                <a:solidFill>
                  <a:schemeClr val="dk1"/>
                </a:solidFill>
              </a:rPr>
              <a:t> variabler med potetgullnavn. Hvis programmet kjenner igjen potetgullet brukeren skriver inn, skal “Gjenkjent” og potegullnavnet skrives ut. Hvis ikke skal "Det forstod jeg ikke" skrives ut. Programmet skal ignorere store og små bokstaver i brukerinput.</a:t>
            </a:r>
          </a:p>
          <a:p>
            <a:pPr marL="0" lvl="0" indent="0" algn="l" rtl="0">
              <a:spcBef>
                <a:spcPts val="0"/>
              </a:spcBef>
              <a:spcAft>
                <a:spcPts val="0"/>
              </a:spcAft>
              <a:buClr>
                <a:schemeClr val="dk1"/>
              </a:buClr>
              <a:buSzPts val="1100"/>
              <a:buFont typeface="Arial"/>
              <a:buNone/>
            </a:pPr>
            <a:endParaRPr lang="no" sz="1200" dirty="0">
              <a:solidFill>
                <a:schemeClr val="dk1"/>
              </a:solidFill>
            </a:endParaRPr>
          </a:p>
          <a:p>
            <a:pPr marL="0" lvl="0" indent="0" algn="l" rtl="0">
              <a:spcBef>
                <a:spcPts val="0"/>
              </a:spcBef>
              <a:spcAft>
                <a:spcPts val="0"/>
              </a:spcAft>
              <a:buClr>
                <a:schemeClr val="dk1"/>
              </a:buClr>
              <a:buSzPts val="1100"/>
              <a:buFont typeface="Arial"/>
              <a:buNone/>
            </a:pPr>
            <a:r>
              <a:rPr lang="no" sz="1200" dirty="0">
                <a:solidFill>
                  <a:schemeClr val="dk1"/>
                </a:solidFill>
              </a:rPr>
              <a:t>Hvilken metode brukte dere, fra hvilket </a:t>
            </a:r>
            <a:r>
              <a:rPr lang="no" sz="1200" b="1" dirty="0">
                <a:solidFill>
                  <a:schemeClr val="dk1"/>
                </a:solidFill>
              </a:rPr>
              <a:t>objekt</a:t>
            </a:r>
            <a:r>
              <a:rPr lang="no" sz="1200" dirty="0">
                <a:solidFill>
                  <a:schemeClr val="dk1"/>
                </a:solidFill>
              </a:rPr>
              <a:t>, for å få til ignoreringen?</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ct val="91666"/>
              <a:buFont typeface="Arial"/>
              <a:buNone/>
            </a:pPr>
            <a:r>
              <a:rPr lang="no" sz="1200" b="1"/>
              <a:t>Oppgave 2</a:t>
            </a:r>
            <a:endParaRPr sz="1200" b="1"/>
          </a:p>
          <a:p>
            <a:pPr marL="0" lvl="0" indent="0" algn="l" rtl="0">
              <a:spcBef>
                <a:spcPts val="0"/>
              </a:spcBef>
              <a:spcAft>
                <a:spcPts val="0"/>
              </a:spcAft>
              <a:buNone/>
            </a:pP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no" sz="1200" dirty="0">
                <a:solidFill>
                  <a:schemeClr val="dk1"/>
                </a:solidFill>
              </a:rPr>
              <a:t>I lista nedenfor er det flere duplikater (like verdier). Disse skal fjernes ved å legge til </a:t>
            </a:r>
            <a:r>
              <a:rPr lang="no" sz="1200" b="1" dirty="0">
                <a:solidFill>
                  <a:schemeClr val="dk1"/>
                </a:solidFill>
              </a:rPr>
              <a:t>én enkelt kodelinje </a:t>
            </a:r>
            <a:r>
              <a:rPr lang="no" sz="1200" dirty="0">
                <a:solidFill>
                  <a:schemeClr val="dk1"/>
                </a:solidFill>
              </a:rPr>
              <a:t>under lista digitale_enheter. Tilordne resultatet til en ny </a:t>
            </a:r>
            <a:r>
              <a:rPr lang="no" sz="1200" b="1" dirty="0">
                <a:solidFill>
                  <a:schemeClr val="dk1"/>
                </a:solidFill>
              </a:rPr>
              <a:t>variabel</a:t>
            </a:r>
            <a:r>
              <a:rPr lang="no" sz="1200" dirty="0">
                <a:solidFill>
                  <a:schemeClr val="dk1"/>
                </a:solidFill>
              </a:rPr>
              <a:t> på den samme kodelinja. Sjekk at resultatet dere får er uten duplikater.</a:t>
            </a:r>
            <a:endParaRPr sz="1200" dirty="0">
              <a:solidFill>
                <a:schemeClr val="dk1"/>
              </a:solidFill>
            </a:endParaRPr>
          </a:p>
          <a:p>
            <a:pPr marL="0" lvl="0" indent="0" algn="l" rtl="0">
              <a:spcBef>
                <a:spcPts val="0"/>
              </a:spcBef>
              <a:spcAft>
                <a:spcPts val="0"/>
              </a:spcAft>
              <a:buNone/>
            </a:pPr>
            <a:endParaRPr dirty="0"/>
          </a:p>
          <a:p>
            <a:pPr marL="0" lvl="0" indent="0" algn="l" rtl="0">
              <a:lnSpc>
                <a:spcPct val="135714"/>
              </a:lnSpc>
              <a:spcBef>
                <a:spcPts val="1200"/>
              </a:spcBef>
              <a:spcAft>
                <a:spcPts val="0"/>
              </a:spcAft>
              <a:buNone/>
            </a:pPr>
            <a:r>
              <a:rPr lang="no" sz="1050" dirty="0">
                <a:solidFill>
                  <a:srgbClr val="001080"/>
                </a:solidFill>
                <a:latin typeface="Consolas"/>
                <a:ea typeface="Consolas"/>
                <a:cs typeface="Consolas"/>
                <a:sym typeface="Consolas"/>
              </a:rPr>
              <a:t>digitale_enheter</a:t>
            </a:r>
            <a:r>
              <a:rPr lang="no" sz="1050" dirty="0">
                <a:solidFill>
                  <a:srgbClr val="3B3B3B"/>
                </a:solidFill>
                <a:latin typeface="Consolas"/>
                <a:ea typeface="Consolas"/>
                <a:cs typeface="Consolas"/>
                <a:sym typeface="Consolas"/>
              </a:rPr>
              <a:t> </a:t>
            </a:r>
            <a:r>
              <a:rPr lang="no" sz="1050" dirty="0">
                <a:solidFill>
                  <a:srgbClr val="000000"/>
                </a:solidFill>
                <a:latin typeface="Consolas"/>
                <a:ea typeface="Consolas"/>
                <a:cs typeface="Consolas"/>
                <a:sym typeface="Consolas"/>
              </a:rPr>
              <a:t>=</a:t>
            </a:r>
            <a:r>
              <a:rPr lang="no" sz="1050" dirty="0">
                <a:solidFill>
                  <a:srgbClr val="3B3B3B"/>
                </a:solidFill>
                <a:latin typeface="Consolas"/>
                <a:ea typeface="Consolas"/>
                <a:cs typeface="Consolas"/>
                <a:sym typeface="Consolas"/>
              </a:rPr>
              <a:t> [</a:t>
            </a:r>
            <a:r>
              <a:rPr lang="no" sz="1050" dirty="0">
                <a:solidFill>
                  <a:srgbClr val="A31515"/>
                </a:solidFill>
                <a:latin typeface="Consolas"/>
                <a:ea typeface="Consolas"/>
                <a:cs typeface="Consolas"/>
                <a:sym typeface="Consolas"/>
              </a:rPr>
              <a:t>"MacBook Pro 2021"</a:t>
            </a:r>
            <a:r>
              <a:rPr lang="no" sz="1050" dirty="0">
                <a:solidFill>
                  <a:srgbClr val="3B3B3B"/>
                </a:solidFill>
                <a:latin typeface="Consolas"/>
                <a:ea typeface="Consolas"/>
                <a:cs typeface="Consolas"/>
                <a:sym typeface="Consolas"/>
              </a:rPr>
              <a:t>, </a:t>
            </a:r>
            <a:r>
              <a:rPr lang="no" sz="1050" dirty="0">
                <a:solidFill>
                  <a:srgbClr val="A31515"/>
                </a:solidFill>
                <a:latin typeface="Consolas"/>
                <a:ea typeface="Consolas"/>
                <a:cs typeface="Consolas"/>
                <a:sym typeface="Consolas"/>
              </a:rPr>
              <a:t>"Samsung Galaxy 23"</a:t>
            </a:r>
            <a:r>
              <a:rPr lang="no" sz="1050" dirty="0">
                <a:solidFill>
                  <a:srgbClr val="3B3B3B"/>
                </a:solidFill>
                <a:latin typeface="Consolas"/>
                <a:ea typeface="Consolas"/>
                <a:cs typeface="Consolas"/>
                <a:sym typeface="Consolas"/>
              </a:rPr>
              <a:t>, </a:t>
            </a:r>
            <a:r>
              <a:rPr lang="no" sz="1050" dirty="0">
                <a:solidFill>
                  <a:srgbClr val="A31515"/>
                </a:solidFill>
                <a:latin typeface="Consolas"/>
                <a:ea typeface="Consolas"/>
                <a:cs typeface="Consolas"/>
                <a:sym typeface="Consolas"/>
              </a:rPr>
              <a:t>"MacBook Pro 2021"</a:t>
            </a:r>
            <a:r>
              <a:rPr lang="no" sz="1050" dirty="0">
                <a:solidFill>
                  <a:srgbClr val="3B3B3B"/>
                </a:solidFill>
                <a:latin typeface="Consolas"/>
                <a:ea typeface="Consolas"/>
                <a:cs typeface="Consolas"/>
                <a:sym typeface="Consolas"/>
              </a:rPr>
              <a:t>, </a:t>
            </a:r>
            <a:r>
              <a:rPr lang="no" sz="1050" dirty="0">
                <a:solidFill>
                  <a:srgbClr val="A31515"/>
                </a:solidFill>
                <a:latin typeface="Consolas"/>
                <a:ea typeface="Consolas"/>
                <a:cs typeface="Consolas"/>
                <a:sym typeface="Consolas"/>
              </a:rPr>
              <a:t>"iPhone 13"</a:t>
            </a:r>
            <a:r>
              <a:rPr lang="no" sz="1050" dirty="0">
                <a:solidFill>
                  <a:srgbClr val="3B3B3B"/>
                </a:solidFill>
                <a:latin typeface="Consolas"/>
                <a:ea typeface="Consolas"/>
                <a:cs typeface="Consolas"/>
                <a:sym typeface="Consolas"/>
              </a:rPr>
              <a:t>, </a:t>
            </a:r>
            <a:r>
              <a:rPr lang="no" sz="1050" dirty="0">
                <a:solidFill>
                  <a:srgbClr val="A31515"/>
                </a:solidFill>
                <a:latin typeface="Consolas"/>
                <a:ea typeface="Consolas"/>
                <a:cs typeface="Consolas"/>
                <a:sym typeface="Consolas"/>
              </a:rPr>
              <a:t>"Samsung Galaxy 23"</a:t>
            </a:r>
            <a:r>
              <a:rPr lang="no" sz="1050" dirty="0">
                <a:solidFill>
                  <a:srgbClr val="3B3B3B"/>
                </a:solidFill>
                <a:latin typeface="Consolas"/>
                <a:ea typeface="Consolas"/>
                <a:cs typeface="Consolas"/>
                <a:sym typeface="Consolas"/>
              </a:rPr>
              <a:t>, </a:t>
            </a:r>
            <a:r>
              <a:rPr lang="no" sz="1050" dirty="0">
                <a:solidFill>
                  <a:srgbClr val="A31515"/>
                </a:solidFill>
                <a:latin typeface="Consolas"/>
                <a:ea typeface="Consolas"/>
                <a:cs typeface="Consolas"/>
                <a:sym typeface="Consolas"/>
              </a:rPr>
              <a:t>"MacBook Pro 2021"</a:t>
            </a:r>
            <a:r>
              <a:rPr lang="no" sz="1050" dirty="0">
                <a:solidFill>
                  <a:srgbClr val="3B3B3B"/>
                </a:solidFill>
                <a:latin typeface="Consolas"/>
                <a:ea typeface="Consolas"/>
                <a:cs typeface="Consolas"/>
                <a:sym typeface="Consolas"/>
              </a:rPr>
              <a:t>, </a:t>
            </a:r>
            <a:r>
              <a:rPr lang="no" sz="1050" dirty="0">
                <a:solidFill>
                  <a:srgbClr val="A31515"/>
                </a:solidFill>
                <a:latin typeface="Consolas"/>
                <a:ea typeface="Consolas"/>
                <a:cs typeface="Consolas"/>
                <a:sym typeface="Consolas"/>
              </a:rPr>
              <a:t>"iPhone 15"</a:t>
            </a:r>
            <a:r>
              <a:rPr lang="no" sz="1050" dirty="0">
                <a:solidFill>
                  <a:srgbClr val="3B3B3B"/>
                </a:solidFill>
                <a:latin typeface="Consolas"/>
                <a:ea typeface="Consolas"/>
                <a:cs typeface="Consolas"/>
                <a:sym typeface="Consolas"/>
              </a:rPr>
              <a:t>,  </a:t>
            </a:r>
            <a:r>
              <a:rPr lang="no" sz="1050" dirty="0">
                <a:solidFill>
                  <a:srgbClr val="A31515"/>
                </a:solidFill>
                <a:latin typeface="Consolas"/>
                <a:ea typeface="Consolas"/>
                <a:cs typeface="Consolas"/>
                <a:sym typeface="Consolas"/>
              </a:rPr>
              <a:t>"Samsung Galaxy 23"</a:t>
            </a:r>
            <a:r>
              <a:rPr lang="no" sz="1050" dirty="0">
                <a:solidFill>
                  <a:srgbClr val="3B3B3B"/>
                </a:solidFill>
                <a:latin typeface="Consolas"/>
                <a:ea typeface="Consolas"/>
                <a:cs typeface="Consolas"/>
                <a:sym typeface="Consolas"/>
              </a:rPr>
              <a:t>, </a:t>
            </a:r>
            <a:r>
              <a:rPr lang="no" sz="1050" dirty="0">
                <a:solidFill>
                  <a:srgbClr val="A31515"/>
                </a:solidFill>
                <a:latin typeface="Consolas"/>
                <a:ea typeface="Consolas"/>
                <a:cs typeface="Consolas"/>
                <a:sym typeface="Consolas"/>
              </a:rPr>
              <a:t>"Samsung Galaxy 22"</a:t>
            </a:r>
            <a:r>
              <a:rPr lang="no" sz="1050" dirty="0">
                <a:solidFill>
                  <a:srgbClr val="3B3B3B"/>
                </a:solidFill>
                <a:latin typeface="Consolas"/>
                <a:ea typeface="Consolas"/>
                <a:cs typeface="Consolas"/>
                <a:sym typeface="Consolas"/>
              </a:rPr>
              <a:t>, </a:t>
            </a:r>
            <a:r>
              <a:rPr lang="no" sz="1050" dirty="0">
                <a:solidFill>
                  <a:srgbClr val="A31515"/>
                </a:solidFill>
                <a:latin typeface="Consolas"/>
                <a:ea typeface="Consolas"/>
                <a:cs typeface="Consolas"/>
                <a:sym typeface="Consolas"/>
              </a:rPr>
              <a:t>"MacBook Pro 2024"</a:t>
            </a:r>
            <a:r>
              <a:rPr lang="no" sz="1050" dirty="0">
                <a:solidFill>
                  <a:srgbClr val="3B3B3B"/>
                </a:solidFill>
                <a:latin typeface="Consolas"/>
                <a:ea typeface="Consolas"/>
                <a:cs typeface="Consolas"/>
                <a:sym typeface="Consolas"/>
              </a:rPr>
              <a:t>]</a:t>
            </a:r>
            <a:endParaRPr sz="1200" dirty="0">
              <a:solidFill>
                <a:srgbClr val="000000"/>
              </a:solidFill>
            </a:endParaRPr>
          </a:p>
          <a:p>
            <a:pPr marL="0" lvl="0" indent="0" algn="l" rtl="0">
              <a:spcBef>
                <a:spcPts val="0"/>
              </a:spcBef>
              <a:spcAft>
                <a:spcPts val="1200"/>
              </a:spcAft>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2000"/>
              </a:spcBef>
              <a:spcAft>
                <a:spcPts val="600"/>
              </a:spcAft>
              <a:buClr>
                <a:schemeClr val="dk1"/>
              </a:buClr>
              <a:buSzPts val="1100"/>
              <a:buFont typeface="Arial"/>
              <a:buNone/>
            </a:pPr>
            <a:r>
              <a:rPr lang="no" sz="1200" b="1"/>
              <a:t>Oppgave 3</a:t>
            </a: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no" sz="1200" dirty="0">
                <a:solidFill>
                  <a:schemeClr val="dk1"/>
                </a:solidFill>
              </a:rPr>
              <a:t>Dere skal lage et program som innhenter fem taco-ingredienser fra en bruker, lagrer dem og deretter skriver dem ut i terminalen. Grønnsaker skal lagres for seg og de andre ingrediensene skal lagres for seg. </a:t>
            </a:r>
          </a:p>
          <a:p>
            <a:pPr marL="0" lvl="0" indent="0" algn="l" rtl="0">
              <a:spcBef>
                <a:spcPts val="0"/>
              </a:spcBef>
              <a:spcAft>
                <a:spcPts val="0"/>
              </a:spcAft>
              <a:buClr>
                <a:schemeClr val="dk1"/>
              </a:buClr>
              <a:buSzPts val="1100"/>
              <a:buFont typeface="Arial"/>
              <a:buNone/>
            </a:pPr>
            <a:endParaRPr lang="no" sz="1200" dirty="0">
              <a:solidFill>
                <a:schemeClr val="dk1"/>
              </a:solidFill>
            </a:endParaRPr>
          </a:p>
          <a:p>
            <a:pPr marL="0" lvl="0" indent="0" algn="l" rtl="0">
              <a:spcBef>
                <a:spcPts val="0"/>
              </a:spcBef>
              <a:spcAft>
                <a:spcPts val="0"/>
              </a:spcAft>
              <a:buClr>
                <a:schemeClr val="dk1"/>
              </a:buClr>
              <a:buSzPts val="1100"/>
              <a:buFont typeface="Arial"/>
              <a:buNone/>
            </a:pPr>
            <a:r>
              <a:rPr lang="no" sz="1200" dirty="0">
                <a:solidFill>
                  <a:schemeClr val="dk1"/>
                </a:solidFill>
              </a:rPr>
              <a:t>Diskuter og lag en plan for hva dere trenger i programmet før dere programmerer. Bli enige om hvilken samling dere vil bruke og hvorfor akkurat denne samlingen egner seg best</a:t>
            </a:r>
          </a:p>
          <a:p>
            <a:pPr marL="0" lvl="0" indent="0" algn="l" rtl="0">
              <a:spcBef>
                <a:spcPts val="0"/>
              </a:spcBef>
              <a:spcAft>
                <a:spcPts val="0"/>
              </a:spcAft>
              <a:buClr>
                <a:schemeClr val="dk1"/>
              </a:buClr>
              <a:buSzPts val="1100"/>
              <a:buFont typeface="Arial"/>
              <a:buNone/>
            </a:pPr>
            <a:endParaRPr lang="no" sz="1200" dirty="0">
              <a:solidFill>
                <a:schemeClr val="dk1"/>
              </a:solidFill>
            </a:endParaRPr>
          </a:p>
          <a:p>
            <a:pPr marL="0" lvl="0" indent="0" algn="l" rtl="0">
              <a:spcBef>
                <a:spcPts val="0"/>
              </a:spcBef>
              <a:spcAft>
                <a:spcPts val="0"/>
              </a:spcAft>
              <a:buClr>
                <a:schemeClr val="dk1"/>
              </a:buClr>
              <a:buSzPts val="1100"/>
              <a:buFont typeface="Arial"/>
              <a:buNone/>
            </a:pPr>
            <a:r>
              <a:rPr lang="no" sz="1200" dirty="0">
                <a:solidFill>
                  <a:schemeClr val="dk1"/>
                </a:solidFill>
              </a:rPr>
              <a:t>Se kjøringen av programmet deres i </a:t>
            </a:r>
            <a:r>
              <a:rPr lang="no" sz="1200" u="sng" dirty="0">
                <a:solidFill>
                  <a:srgbClr val="1155CC"/>
                </a:solidFill>
                <a:hlinkClick r:id="rId3">
                  <a:extLst>
                    <a:ext uri="{A12FA001-AC4F-418D-AE19-62706E023703}">
                      <ahyp:hlinkClr xmlns:ahyp="http://schemas.microsoft.com/office/drawing/2018/hyperlinkcolor" val="tx"/>
                    </a:ext>
                  </a:extLst>
                </a:hlinkClick>
              </a:rPr>
              <a:t>Python Tutor</a:t>
            </a:r>
            <a:r>
              <a:rPr lang="no" sz="1200" dirty="0">
                <a:solidFill>
                  <a:schemeClr val="dk1"/>
                </a:solidFill>
              </a:rPr>
              <a:t>, og ha et øye på hvordan verdiene til variablene i programmet oppdateres underveis. Det er viktig at dere forstår i detalj hva som skjer i hver programlinje.</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2000"/>
              </a:spcBef>
              <a:spcAft>
                <a:spcPts val="600"/>
              </a:spcAft>
              <a:buClr>
                <a:schemeClr val="dk1"/>
              </a:buClr>
              <a:buSzPts val="1100"/>
              <a:buFont typeface="Arial"/>
              <a:buNone/>
            </a:pPr>
            <a:r>
              <a:rPr lang="no" sz="1200" b="1"/>
              <a:t>Oppgave 4</a:t>
            </a:r>
            <a:endParaRPr/>
          </a:p>
        </p:txBody>
      </p:sp>
      <p:sp>
        <p:nvSpPr>
          <p:cNvPr id="79" name="Google Shape;79;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no" sz="1200" dirty="0">
                <a:solidFill>
                  <a:schemeClr val="dk1"/>
                </a:solidFill>
              </a:rPr>
              <a:t>Passkontrollen på Oslo Airport Gardermoen ønsker å ta vare på informasjon om de fem personene som sist var innom. Hver person har en unik ID. Informasjonen de trenger å lagre per person er navn, adresse og feriedestinasjon. Finn på personene og tilhørende informasjon selv. Etter at informasjonen om de fem personene er lagret, skriv ut all informasjon om én av personene ryddig for å vise et eksempel. </a:t>
            </a:r>
          </a:p>
          <a:p>
            <a:pPr marL="0" lvl="0" indent="0" algn="l" rtl="0">
              <a:spcBef>
                <a:spcPts val="0"/>
              </a:spcBef>
              <a:spcAft>
                <a:spcPts val="0"/>
              </a:spcAft>
              <a:buClr>
                <a:schemeClr val="dk1"/>
              </a:buClr>
              <a:buSzPts val="1100"/>
              <a:buFont typeface="Arial"/>
              <a:buNone/>
            </a:pPr>
            <a:endParaRPr lang="no" sz="1200" dirty="0">
              <a:solidFill>
                <a:schemeClr val="dk1"/>
              </a:solidFill>
            </a:endParaRPr>
          </a:p>
          <a:p>
            <a:pPr marL="0" lvl="0" indent="0" algn="l" rtl="0">
              <a:spcBef>
                <a:spcPts val="0"/>
              </a:spcBef>
              <a:spcAft>
                <a:spcPts val="0"/>
              </a:spcAft>
              <a:buClr>
                <a:schemeClr val="dk1"/>
              </a:buClr>
              <a:buSzPts val="1100"/>
              <a:buFont typeface="Arial"/>
              <a:buNone/>
            </a:pPr>
            <a:r>
              <a:rPr lang="no" sz="1200" dirty="0">
                <a:solidFill>
                  <a:schemeClr val="dk1"/>
                </a:solidFill>
              </a:rPr>
              <a:t>Diskuter og lag en plan for hva dere trenger i programmet før dere programmerer. Se kjøringen av programmet deres i </a:t>
            </a:r>
            <a:r>
              <a:rPr lang="no" sz="1200" u="sng" dirty="0">
                <a:solidFill>
                  <a:srgbClr val="1155CC"/>
                </a:solidFill>
                <a:hlinkClick r:id="rId3">
                  <a:extLst>
                    <a:ext uri="{A12FA001-AC4F-418D-AE19-62706E023703}">
                      <ahyp:hlinkClr xmlns:ahyp="http://schemas.microsoft.com/office/drawing/2018/hyperlinkcolor" val="tx"/>
                    </a:ext>
                  </a:extLst>
                </a:hlinkClick>
              </a:rPr>
              <a:t>Python Tutor</a:t>
            </a:r>
            <a:r>
              <a:rPr lang="no" sz="1200" dirty="0">
                <a:solidFill>
                  <a:schemeClr val="dk1"/>
                </a:solidFill>
              </a:rPr>
              <a:t>. Det er viktig at dere forstår i detalj hva som skjer i hver programlinje.</a:t>
            </a:r>
            <a:endParaRPr sz="1200" dirty="0">
              <a:solidFill>
                <a:schemeClr val="dk1"/>
              </a:solidFill>
            </a:endParaRPr>
          </a:p>
          <a:p>
            <a:pPr marL="0" lvl="0" indent="0" algn="l" rtl="0">
              <a:spcBef>
                <a:spcPts val="0"/>
              </a:spcBef>
              <a:spcAft>
                <a:spcPts val="1200"/>
              </a:spcAft>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no" sz="1200" b="1" dirty="0"/>
              <a:t>Oppgave 5 – Eventuelt innspurt innlevering 3</a:t>
            </a:r>
            <a:endParaRPr dirty="0"/>
          </a:p>
        </p:txBody>
      </p:sp>
      <p:sp>
        <p:nvSpPr>
          <p:cNvPr id="85" name="Google Shape;8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no" sz="1200" dirty="0">
                <a:solidFill>
                  <a:schemeClr val="dk1"/>
                </a:solidFill>
              </a:rPr>
              <a:t>Lag et valgfritt program der dere bruker både lister, ordbøker og mengder. Inkludér  metoder som tilbys av samlingene. Bruk også nøstede samlinger. Ellers står dere helt fritt. Når dere skal finne tema for programmet, tenk gjerne på noe fra studielivet, noe hjemmefra eller noe forbundet med en fritidsaktivitet. Diskuter hva dere ønsker å lage, inkludert hvordan samlingene skal brukes, og lag en plan for hva dere trenger i programmet før dere programmerer. Se kjøringen av programmet deres i </a:t>
            </a:r>
            <a:r>
              <a:rPr lang="no" sz="1200" u="sng" dirty="0">
                <a:solidFill>
                  <a:srgbClr val="1155CC"/>
                </a:solidFill>
                <a:hlinkClick r:id="rId3">
                  <a:extLst>
                    <a:ext uri="{A12FA001-AC4F-418D-AE19-62706E023703}">
                      <ahyp:hlinkClr xmlns:ahyp="http://schemas.microsoft.com/office/drawing/2018/hyperlinkcolor" val="tx"/>
                    </a:ext>
                  </a:extLst>
                </a:hlinkClick>
              </a:rPr>
              <a:t>Python Tutor</a:t>
            </a:r>
            <a:r>
              <a:rPr lang="no" sz="1200" dirty="0">
                <a:solidFill>
                  <a:schemeClr val="dk1"/>
                </a:solidFill>
              </a:rPr>
              <a:t>. Det er viktig at dere forstår i detalj hva som skjer i hver programlinje.</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p:nvPr/>
        </p:nvSpPr>
        <p:spPr>
          <a:xfrm>
            <a:off x="1912751" y="437128"/>
            <a:ext cx="5319000" cy="808800"/>
          </a:xfrm>
          <a:prstGeom prst="rect">
            <a:avLst/>
          </a:prstGeom>
          <a:noFill/>
          <a:ln>
            <a:noFill/>
          </a:ln>
        </p:spPr>
        <p:txBody>
          <a:bodyPr spcFirstLastPara="1" wrap="square" lIns="91425" tIns="45700" rIns="91425" bIns="45700" anchor="b" anchorCtr="0">
            <a:normAutofit fontScale="92500" lnSpcReduction="10000"/>
          </a:bodyPr>
          <a:lstStyle/>
          <a:p>
            <a:pPr marL="0" lvl="0" indent="0" algn="ctr" rtl="0">
              <a:lnSpc>
                <a:spcPct val="90000"/>
              </a:lnSpc>
              <a:spcBef>
                <a:spcPts val="0"/>
              </a:spcBef>
              <a:spcAft>
                <a:spcPts val="0"/>
              </a:spcAft>
              <a:buNone/>
            </a:pPr>
            <a:r>
              <a:rPr lang="no" sz="6000">
                <a:solidFill>
                  <a:srgbClr val="000000"/>
                </a:solidFill>
                <a:latin typeface="Cutive"/>
                <a:ea typeface="Cutive"/>
                <a:cs typeface="Cutive"/>
                <a:sym typeface="Cutive"/>
              </a:rPr>
              <a:t>Pause</a:t>
            </a:r>
            <a:endParaRPr sz="6000">
              <a:solidFill>
                <a:srgbClr val="000000"/>
              </a:solidFill>
              <a:latin typeface="Play"/>
              <a:ea typeface="Play"/>
              <a:cs typeface="Play"/>
              <a:sym typeface="Play"/>
            </a:endParaRPr>
          </a:p>
        </p:txBody>
      </p:sp>
      <p:sp>
        <p:nvSpPr>
          <p:cNvPr id="91" name="Google Shape;91;p19"/>
          <p:cNvSpPr txBox="1"/>
          <p:nvPr/>
        </p:nvSpPr>
        <p:spPr>
          <a:xfrm>
            <a:off x="845944" y="2454961"/>
            <a:ext cx="2403300" cy="9204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None/>
            </a:pPr>
            <a:r>
              <a:rPr lang="no" sz="2000">
                <a:solidFill>
                  <a:srgbClr val="000000"/>
                </a:solidFill>
                <a:latin typeface="Gentium Basic"/>
                <a:ea typeface="Gentium Basic"/>
                <a:cs typeface="Gentium Basic"/>
                <a:sym typeface="Gentium Basic"/>
              </a:rPr>
              <a:t>Husk å registrere oppmøte&lt;3</a:t>
            </a:r>
            <a:endParaRPr sz="2400">
              <a:solidFill>
                <a:srgbClr val="000000"/>
              </a:solidFill>
            </a:endParaRPr>
          </a:p>
        </p:txBody>
      </p:sp>
      <p:pic>
        <p:nvPicPr>
          <p:cNvPr id="92" name="Google Shape;92;p19"/>
          <p:cNvPicPr preferRelativeResize="0"/>
          <p:nvPr/>
        </p:nvPicPr>
        <p:blipFill rotWithShape="1">
          <a:blip r:embed="rId3">
            <a:alphaModFix/>
          </a:blip>
          <a:srcRect/>
          <a:stretch/>
        </p:blipFill>
        <p:spPr>
          <a:xfrm>
            <a:off x="3274240" y="1693614"/>
            <a:ext cx="2595580" cy="2595577"/>
          </a:xfrm>
          <a:prstGeom prst="rect">
            <a:avLst/>
          </a:prstGeom>
          <a:noFill/>
          <a:ln>
            <a:noFill/>
          </a:ln>
        </p:spPr>
      </p:pic>
      <p:sp>
        <p:nvSpPr>
          <p:cNvPr id="93" name="Google Shape;93;p19"/>
          <p:cNvSpPr txBox="1"/>
          <p:nvPr/>
        </p:nvSpPr>
        <p:spPr>
          <a:xfrm>
            <a:off x="0" y="4370150"/>
            <a:ext cx="91440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 sz="1800" b="1" i="0" u="none" strike="noStrike" cap="none">
                <a:solidFill>
                  <a:srgbClr val="000000"/>
                </a:solidFill>
                <a:latin typeface="Gentium Basic"/>
                <a:ea typeface="Gentium Basic"/>
                <a:cs typeface="Gentium Basic"/>
                <a:sym typeface="Gentium Basic"/>
              </a:rPr>
              <a:t>https://nettskjema.no/a/in1000gruppetime</a:t>
            </a:r>
            <a:endParaRPr/>
          </a:p>
        </p:txBody>
      </p:sp>
      <p:sp>
        <p:nvSpPr>
          <p:cNvPr id="94" name="Google Shape;94;p19"/>
          <p:cNvSpPr txBox="1"/>
          <p:nvPr/>
        </p:nvSpPr>
        <p:spPr>
          <a:xfrm>
            <a:off x="2285273" y="1147540"/>
            <a:ext cx="45735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 sz="1800" dirty="0">
                <a:solidFill>
                  <a:srgbClr val="000000"/>
                </a:solidFill>
                <a:latin typeface="Gentium Basic"/>
                <a:ea typeface="Gentium Basic"/>
                <a:cs typeface="Gentium Basic"/>
                <a:sym typeface="Gentium Basic"/>
              </a:rPr>
              <a:t>Gruppe </a:t>
            </a:r>
            <a:r>
              <a:rPr lang="no" sz="1800" dirty="0">
                <a:latin typeface="Gentium Basic"/>
                <a:ea typeface="Gentium Basic"/>
                <a:cs typeface="Gentium Basic"/>
                <a:sym typeface="Gentium Basic"/>
              </a:rPr>
              <a:t>20</a:t>
            </a:r>
            <a:endParaRPr sz="1800" dirty="0">
              <a:solidFill>
                <a:srgbClr val="000000"/>
              </a:solidFill>
              <a:latin typeface="Gentium Basic"/>
              <a:ea typeface="Gentium Basic"/>
              <a:cs typeface="Gentium Basic"/>
              <a:sym typeface="Gentium Basic"/>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892</TotalTime>
  <Words>539</Words>
  <Application>Microsoft Macintosh PowerPoint</Application>
  <PresentationFormat>Skjermfremvisning (16:9)</PresentationFormat>
  <Paragraphs>26</Paragraphs>
  <Slides>7</Slides>
  <Notes>7</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7</vt:i4>
      </vt:variant>
    </vt:vector>
  </HeadingPairs>
  <TitlesOfParts>
    <vt:vector size="13" baseType="lpstr">
      <vt:lpstr>Play</vt:lpstr>
      <vt:lpstr>Gentium Basic</vt:lpstr>
      <vt:lpstr>Cutive</vt:lpstr>
      <vt:lpstr>Arial</vt:lpstr>
      <vt:lpstr>Consolas</vt:lpstr>
      <vt:lpstr>Simple Light</vt:lpstr>
      <vt:lpstr>PowerPoint-presentasjon</vt:lpstr>
      <vt:lpstr>Oppgave 1</vt:lpstr>
      <vt:lpstr>Oppgave 2 </vt:lpstr>
      <vt:lpstr>Oppgave 3</vt:lpstr>
      <vt:lpstr>Oppgave 4</vt:lpstr>
      <vt:lpstr>Oppgave 5 – Eventuelt innspurt innlevering 3</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Simon Karlsen</cp:lastModifiedBy>
  <cp:revision>3</cp:revision>
  <dcterms:modified xsi:type="dcterms:W3CDTF">2024-09-10T08:24:40Z</dcterms:modified>
</cp:coreProperties>
</file>