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2" r:id="rId14"/>
    <p:sldId id="286" r:id="rId15"/>
    <p:sldId id="285" r:id="rId16"/>
    <p:sldId id="268" r:id="rId17"/>
    <p:sldId id="269" r:id="rId18"/>
    <p:sldId id="270" r:id="rId19"/>
    <p:sldId id="272" r:id="rId20"/>
    <p:sldId id="273" r:id="rId21"/>
    <p:sldId id="283" r:id="rId22"/>
    <p:sldId id="284" r:id="rId23"/>
    <p:sldId id="279" r:id="rId24"/>
    <p:sldId id="280" r:id="rId25"/>
    <p:sldId id="278" r:id="rId26"/>
    <p:sldId id="287" r:id="rId27"/>
    <p:sldId id="271" r:id="rId28"/>
    <p:sldId id="281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3"/>
  </p:normalViewPr>
  <p:slideViewPr>
    <p:cSldViewPr snapToGrid="0">
      <p:cViewPr varScale="1">
        <p:scale>
          <a:sx n="113" d="100"/>
          <a:sy n="113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7144E9-A422-4230-935F-AE887E0905D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90A1E6A-4168-46D7-8727-C28588280E40}">
      <dgm:prSet/>
      <dgm:spPr/>
      <dgm:t>
        <a:bodyPr/>
        <a:lstStyle/>
        <a:p>
          <a:r>
            <a:rPr lang="nb-NO"/>
            <a:t>Kjenne til skrivemåte for while-løkker og for-løkker</a:t>
          </a:r>
          <a:endParaRPr lang="en-US"/>
        </a:p>
      </dgm:t>
    </dgm:pt>
    <dgm:pt modelId="{5A799F89-2950-4FD0-8427-A8202481D404}" type="parTrans" cxnId="{F87FC57C-0A37-4BAD-836D-BCFF1B0D9A45}">
      <dgm:prSet/>
      <dgm:spPr/>
      <dgm:t>
        <a:bodyPr/>
        <a:lstStyle/>
        <a:p>
          <a:endParaRPr lang="en-US"/>
        </a:p>
      </dgm:t>
    </dgm:pt>
    <dgm:pt modelId="{4EBFDE96-A685-4EFB-B2A1-0B30C9DF3CF0}" type="sibTrans" cxnId="{F87FC57C-0A37-4BAD-836D-BCFF1B0D9A45}">
      <dgm:prSet/>
      <dgm:spPr/>
      <dgm:t>
        <a:bodyPr/>
        <a:lstStyle/>
        <a:p>
          <a:endParaRPr lang="en-US"/>
        </a:p>
      </dgm:t>
    </dgm:pt>
    <dgm:pt modelId="{FBC03824-4657-4CB4-A65D-9AECEE6D1A9C}">
      <dgm:prSet/>
      <dgm:spPr/>
      <dgm:t>
        <a:bodyPr/>
        <a:lstStyle/>
        <a:p>
          <a:r>
            <a:rPr lang="nb-NO"/>
            <a:t>Kunne bruke løkker for å løse problemer</a:t>
          </a:r>
          <a:endParaRPr lang="en-US"/>
        </a:p>
      </dgm:t>
    </dgm:pt>
    <dgm:pt modelId="{4C574E13-FC7A-426F-866E-ABA9C5A16F5A}" type="parTrans" cxnId="{9F9D8FEA-B57A-4C2C-BBDC-B92A2F1E29C5}">
      <dgm:prSet/>
      <dgm:spPr/>
      <dgm:t>
        <a:bodyPr/>
        <a:lstStyle/>
        <a:p>
          <a:endParaRPr lang="en-US"/>
        </a:p>
      </dgm:t>
    </dgm:pt>
    <dgm:pt modelId="{DF53E567-038D-4DB2-AF15-87936FA24CFD}" type="sibTrans" cxnId="{9F9D8FEA-B57A-4C2C-BBDC-B92A2F1E29C5}">
      <dgm:prSet/>
      <dgm:spPr/>
      <dgm:t>
        <a:bodyPr/>
        <a:lstStyle/>
        <a:p>
          <a:endParaRPr lang="en-US"/>
        </a:p>
      </dgm:t>
    </dgm:pt>
    <dgm:pt modelId="{3514B6BD-0514-425B-994A-49B35F28D92F}">
      <dgm:prSet/>
      <dgm:spPr/>
      <dgm:t>
        <a:bodyPr/>
        <a:lstStyle/>
        <a:p>
          <a:r>
            <a:rPr lang="nb-NO"/>
            <a:t>Kunne bruke løkker sammen med samlinger</a:t>
          </a:r>
          <a:endParaRPr lang="en-US"/>
        </a:p>
      </dgm:t>
    </dgm:pt>
    <dgm:pt modelId="{DF3F202E-3670-4AEE-AEB7-CFD3945DEEE7}" type="parTrans" cxnId="{E65D1D06-EE00-44D2-8E29-D94EF3A9CF01}">
      <dgm:prSet/>
      <dgm:spPr/>
      <dgm:t>
        <a:bodyPr/>
        <a:lstStyle/>
        <a:p>
          <a:endParaRPr lang="en-US"/>
        </a:p>
      </dgm:t>
    </dgm:pt>
    <dgm:pt modelId="{FED7052D-F930-4828-92A3-64C9E834D051}" type="sibTrans" cxnId="{E65D1D06-EE00-44D2-8E29-D94EF3A9CF01}">
      <dgm:prSet/>
      <dgm:spPr/>
      <dgm:t>
        <a:bodyPr/>
        <a:lstStyle/>
        <a:p>
          <a:endParaRPr lang="en-US"/>
        </a:p>
      </dgm:t>
    </dgm:pt>
    <dgm:pt modelId="{A3EDA978-D869-2646-BE28-BE82E8C3363C}" type="pres">
      <dgm:prSet presAssocID="{057144E9-A422-4230-935F-AE887E0905D7}" presName="vert0" presStyleCnt="0">
        <dgm:presLayoutVars>
          <dgm:dir/>
          <dgm:animOne val="branch"/>
          <dgm:animLvl val="lvl"/>
        </dgm:presLayoutVars>
      </dgm:prSet>
      <dgm:spPr/>
    </dgm:pt>
    <dgm:pt modelId="{A9A0112D-2C9A-3648-B9C4-CBEE5713D799}" type="pres">
      <dgm:prSet presAssocID="{190A1E6A-4168-46D7-8727-C28588280E40}" presName="thickLine" presStyleLbl="alignNode1" presStyleIdx="0" presStyleCnt="3"/>
      <dgm:spPr/>
    </dgm:pt>
    <dgm:pt modelId="{8C1854CB-E907-D54C-BFDF-340D53F9A319}" type="pres">
      <dgm:prSet presAssocID="{190A1E6A-4168-46D7-8727-C28588280E40}" presName="horz1" presStyleCnt="0"/>
      <dgm:spPr/>
    </dgm:pt>
    <dgm:pt modelId="{396887B3-8788-A64F-A982-48E4455202AD}" type="pres">
      <dgm:prSet presAssocID="{190A1E6A-4168-46D7-8727-C28588280E40}" presName="tx1" presStyleLbl="revTx" presStyleIdx="0" presStyleCnt="3"/>
      <dgm:spPr/>
    </dgm:pt>
    <dgm:pt modelId="{BCECF60F-5322-0449-B1DB-FAEF55A85239}" type="pres">
      <dgm:prSet presAssocID="{190A1E6A-4168-46D7-8727-C28588280E40}" presName="vert1" presStyleCnt="0"/>
      <dgm:spPr/>
    </dgm:pt>
    <dgm:pt modelId="{FAA2E188-5D5D-1B40-A263-E75FE970F05E}" type="pres">
      <dgm:prSet presAssocID="{FBC03824-4657-4CB4-A65D-9AECEE6D1A9C}" presName="thickLine" presStyleLbl="alignNode1" presStyleIdx="1" presStyleCnt="3"/>
      <dgm:spPr/>
    </dgm:pt>
    <dgm:pt modelId="{D4FD3BAA-CADE-984B-ACB5-87660DCCA744}" type="pres">
      <dgm:prSet presAssocID="{FBC03824-4657-4CB4-A65D-9AECEE6D1A9C}" presName="horz1" presStyleCnt="0"/>
      <dgm:spPr/>
    </dgm:pt>
    <dgm:pt modelId="{0A6E5A18-86D5-EF41-955D-E60AB80FCF6B}" type="pres">
      <dgm:prSet presAssocID="{FBC03824-4657-4CB4-A65D-9AECEE6D1A9C}" presName="tx1" presStyleLbl="revTx" presStyleIdx="1" presStyleCnt="3"/>
      <dgm:spPr/>
    </dgm:pt>
    <dgm:pt modelId="{1C112518-71B6-5F4C-9E1D-19E161D2B5AF}" type="pres">
      <dgm:prSet presAssocID="{FBC03824-4657-4CB4-A65D-9AECEE6D1A9C}" presName="vert1" presStyleCnt="0"/>
      <dgm:spPr/>
    </dgm:pt>
    <dgm:pt modelId="{8304190A-C4E7-0A4C-BD2A-6A24B9F17B74}" type="pres">
      <dgm:prSet presAssocID="{3514B6BD-0514-425B-994A-49B35F28D92F}" presName="thickLine" presStyleLbl="alignNode1" presStyleIdx="2" presStyleCnt="3"/>
      <dgm:spPr/>
    </dgm:pt>
    <dgm:pt modelId="{9AA9FA2A-D403-284A-BAF8-C04DF5D99B74}" type="pres">
      <dgm:prSet presAssocID="{3514B6BD-0514-425B-994A-49B35F28D92F}" presName="horz1" presStyleCnt="0"/>
      <dgm:spPr/>
    </dgm:pt>
    <dgm:pt modelId="{B56F89B3-2716-0741-AF56-32979505842D}" type="pres">
      <dgm:prSet presAssocID="{3514B6BD-0514-425B-994A-49B35F28D92F}" presName="tx1" presStyleLbl="revTx" presStyleIdx="2" presStyleCnt="3"/>
      <dgm:spPr/>
    </dgm:pt>
    <dgm:pt modelId="{447CB3E5-CD15-344A-B571-5B1A427E579C}" type="pres">
      <dgm:prSet presAssocID="{3514B6BD-0514-425B-994A-49B35F28D92F}" presName="vert1" presStyleCnt="0"/>
      <dgm:spPr/>
    </dgm:pt>
  </dgm:ptLst>
  <dgm:cxnLst>
    <dgm:cxn modelId="{E65D1D06-EE00-44D2-8E29-D94EF3A9CF01}" srcId="{057144E9-A422-4230-935F-AE887E0905D7}" destId="{3514B6BD-0514-425B-994A-49B35F28D92F}" srcOrd="2" destOrd="0" parTransId="{DF3F202E-3670-4AEE-AEB7-CFD3945DEEE7}" sibTransId="{FED7052D-F930-4828-92A3-64C9E834D051}"/>
    <dgm:cxn modelId="{D876B31D-F799-EF48-B553-4BB54B0994F5}" type="presOf" srcId="{057144E9-A422-4230-935F-AE887E0905D7}" destId="{A3EDA978-D869-2646-BE28-BE82E8C3363C}" srcOrd="0" destOrd="0" presId="urn:microsoft.com/office/officeart/2008/layout/LinedList"/>
    <dgm:cxn modelId="{B979A620-05FE-3E4B-9736-9FE03F317F93}" type="presOf" srcId="{190A1E6A-4168-46D7-8727-C28588280E40}" destId="{396887B3-8788-A64F-A982-48E4455202AD}" srcOrd="0" destOrd="0" presId="urn:microsoft.com/office/officeart/2008/layout/LinedList"/>
    <dgm:cxn modelId="{84AA912F-0409-3848-808F-819ED0ED45DF}" type="presOf" srcId="{FBC03824-4657-4CB4-A65D-9AECEE6D1A9C}" destId="{0A6E5A18-86D5-EF41-955D-E60AB80FCF6B}" srcOrd="0" destOrd="0" presId="urn:microsoft.com/office/officeart/2008/layout/LinedList"/>
    <dgm:cxn modelId="{F87FC57C-0A37-4BAD-836D-BCFF1B0D9A45}" srcId="{057144E9-A422-4230-935F-AE887E0905D7}" destId="{190A1E6A-4168-46D7-8727-C28588280E40}" srcOrd="0" destOrd="0" parTransId="{5A799F89-2950-4FD0-8427-A8202481D404}" sibTransId="{4EBFDE96-A685-4EFB-B2A1-0B30C9DF3CF0}"/>
    <dgm:cxn modelId="{9F9D8FEA-B57A-4C2C-BBDC-B92A2F1E29C5}" srcId="{057144E9-A422-4230-935F-AE887E0905D7}" destId="{FBC03824-4657-4CB4-A65D-9AECEE6D1A9C}" srcOrd="1" destOrd="0" parTransId="{4C574E13-FC7A-426F-866E-ABA9C5A16F5A}" sibTransId="{DF53E567-038D-4DB2-AF15-87936FA24CFD}"/>
    <dgm:cxn modelId="{0B39F3FE-FDDB-A341-B997-F43231F802FB}" type="presOf" srcId="{3514B6BD-0514-425B-994A-49B35F28D92F}" destId="{B56F89B3-2716-0741-AF56-32979505842D}" srcOrd="0" destOrd="0" presId="urn:microsoft.com/office/officeart/2008/layout/LinedList"/>
    <dgm:cxn modelId="{84578651-2BD0-9542-BE81-DAB75E185198}" type="presParOf" srcId="{A3EDA978-D869-2646-BE28-BE82E8C3363C}" destId="{A9A0112D-2C9A-3648-B9C4-CBEE5713D799}" srcOrd="0" destOrd="0" presId="urn:microsoft.com/office/officeart/2008/layout/LinedList"/>
    <dgm:cxn modelId="{DF6CDE31-5634-DD45-A11B-6BE249C134BB}" type="presParOf" srcId="{A3EDA978-D869-2646-BE28-BE82E8C3363C}" destId="{8C1854CB-E907-D54C-BFDF-340D53F9A319}" srcOrd="1" destOrd="0" presId="urn:microsoft.com/office/officeart/2008/layout/LinedList"/>
    <dgm:cxn modelId="{D6ADFF0D-42E5-5848-ACDA-F98224BFD44A}" type="presParOf" srcId="{8C1854CB-E907-D54C-BFDF-340D53F9A319}" destId="{396887B3-8788-A64F-A982-48E4455202AD}" srcOrd="0" destOrd="0" presId="urn:microsoft.com/office/officeart/2008/layout/LinedList"/>
    <dgm:cxn modelId="{DAF2E783-C395-6C44-9F90-D4F14C72561E}" type="presParOf" srcId="{8C1854CB-E907-D54C-BFDF-340D53F9A319}" destId="{BCECF60F-5322-0449-B1DB-FAEF55A85239}" srcOrd="1" destOrd="0" presId="urn:microsoft.com/office/officeart/2008/layout/LinedList"/>
    <dgm:cxn modelId="{9CB3EC03-2BE4-624E-8B05-AACE874FBF33}" type="presParOf" srcId="{A3EDA978-D869-2646-BE28-BE82E8C3363C}" destId="{FAA2E188-5D5D-1B40-A263-E75FE970F05E}" srcOrd="2" destOrd="0" presId="urn:microsoft.com/office/officeart/2008/layout/LinedList"/>
    <dgm:cxn modelId="{2B1A1591-15C9-1146-97CE-4D90653FDE32}" type="presParOf" srcId="{A3EDA978-D869-2646-BE28-BE82E8C3363C}" destId="{D4FD3BAA-CADE-984B-ACB5-87660DCCA744}" srcOrd="3" destOrd="0" presId="urn:microsoft.com/office/officeart/2008/layout/LinedList"/>
    <dgm:cxn modelId="{C14B502B-FD51-5247-9FBE-88911839714D}" type="presParOf" srcId="{D4FD3BAA-CADE-984B-ACB5-87660DCCA744}" destId="{0A6E5A18-86D5-EF41-955D-E60AB80FCF6B}" srcOrd="0" destOrd="0" presId="urn:microsoft.com/office/officeart/2008/layout/LinedList"/>
    <dgm:cxn modelId="{EC30BE3C-7B06-DA41-B83D-43A009271E67}" type="presParOf" srcId="{D4FD3BAA-CADE-984B-ACB5-87660DCCA744}" destId="{1C112518-71B6-5F4C-9E1D-19E161D2B5AF}" srcOrd="1" destOrd="0" presId="urn:microsoft.com/office/officeart/2008/layout/LinedList"/>
    <dgm:cxn modelId="{97CE3881-1691-304A-8702-370C371BFA8C}" type="presParOf" srcId="{A3EDA978-D869-2646-BE28-BE82E8C3363C}" destId="{8304190A-C4E7-0A4C-BD2A-6A24B9F17B74}" srcOrd="4" destOrd="0" presId="urn:microsoft.com/office/officeart/2008/layout/LinedList"/>
    <dgm:cxn modelId="{3CE4269E-ABA6-6341-9074-CF2BB2071F31}" type="presParOf" srcId="{A3EDA978-D869-2646-BE28-BE82E8C3363C}" destId="{9AA9FA2A-D403-284A-BAF8-C04DF5D99B74}" srcOrd="5" destOrd="0" presId="urn:microsoft.com/office/officeart/2008/layout/LinedList"/>
    <dgm:cxn modelId="{DA3551F0-A733-F448-BBF9-CA4C63E2DFFB}" type="presParOf" srcId="{9AA9FA2A-D403-284A-BAF8-C04DF5D99B74}" destId="{B56F89B3-2716-0741-AF56-32979505842D}" srcOrd="0" destOrd="0" presId="urn:microsoft.com/office/officeart/2008/layout/LinedList"/>
    <dgm:cxn modelId="{100CF904-188B-4142-A346-6F0474B229D9}" type="presParOf" srcId="{9AA9FA2A-D403-284A-BAF8-C04DF5D99B74}" destId="{447CB3E5-CD15-344A-B571-5B1A427E57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0112D-2C9A-3648-B9C4-CBEE5713D799}">
      <dsp:nvSpPr>
        <dsp:cNvPr id="0" name=""/>
        <dsp:cNvSpPr/>
      </dsp:nvSpPr>
      <dsp:spPr>
        <a:xfrm>
          <a:off x="0" y="2554"/>
          <a:ext cx="590618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887B3-8788-A64F-A982-48E4455202AD}">
      <dsp:nvSpPr>
        <dsp:cNvPr id="0" name=""/>
        <dsp:cNvSpPr/>
      </dsp:nvSpPr>
      <dsp:spPr>
        <a:xfrm>
          <a:off x="0" y="2554"/>
          <a:ext cx="5906181" cy="1741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Kjenne til skrivemåte for while-løkker og for-løkker</a:t>
          </a:r>
          <a:endParaRPr lang="en-US" sz="4100" kern="1200"/>
        </a:p>
      </dsp:txBody>
      <dsp:txXfrm>
        <a:off x="0" y="2554"/>
        <a:ext cx="5906181" cy="1741869"/>
      </dsp:txXfrm>
    </dsp:sp>
    <dsp:sp modelId="{FAA2E188-5D5D-1B40-A263-E75FE970F05E}">
      <dsp:nvSpPr>
        <dsp:cNvPr id="0" name=""/>
        <dsp:cNvSpPr/>
      </dsp:nvSpPr>
      <dsp:spPr>
        <a:xfrm>
          <a:off x="0" y="1744424"/>
          <a:ext cx="590618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E5A18-86D5-EF41-955D-E60AB80FCF6B}">
      <dsp:nvSpPr>
        <dsp:cNvPr id="0" name=""/>
        <dsp:cNvSpPr/>
      </dsp:nvSpPr>
      <dsp:spPr>
        <a:xfrm>
          <a:off x="0" y="1744424"/>
          <a:ext cx="5906181" cy="1741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Kunne bruke løkker for å løse problemer</a:t>
          </a:r>
          <a:endParaRPr lang="en-US" sz="4100" kern="1200"/>
        </a:p>
      </dsp:txBody>
      <dsp:txXfrm>
        <a:off x="0" y="1744424"/>
        <a:ext cx="5906181" cy="1741869"/>
      </dsp:txXfrm>
    </dsp:sp>
    <dsp:sp modelId="{8304190A-C4E7-0A4C-BD2A-6A24B9F17B74}">
      <dsp:nvSpPr>
        <dsp:cNvPr id="0" name=""/>
        <dsp:cNvSpPr/>
      </dsp:nvSpPr>
      <dsp:spPr>
        <a:xfrm>
          <a:off x="0" y="3486293"/>
          <a:ext cx="590618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F89B3-2716-0741-AF56-32979505842D}">
      <dsp:nvSpPr>
        <dsp:cNvPr id="0" name=""/>
        <dsp:cNvSpPr/>
      </dsp:nvSpPr>
      <dsp:spPr>
        <a:xfrm>
          <a:off x="0" y="3486293"/>
          <a:ext cx="5906181" cy="1741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100" kern="1200"/>
            <a:t>Kunne bruke løkker sammen med samlinger</a:t>
          </a:r>
          <a:endParaRPr lang="en-US" sz="4100" kern="1200"/>
        </a:p>
      </dsp:txBody>
      <dsp:txXfrm>
        <a:off x="0" y="3486293"/>
        <a:ext cx="5906181" cy="1741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05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2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27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2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0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8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9/17/24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004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3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0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85" r:id="rId4"/>
    <p:sldLayoutId id="2147483686" r:id="rId5"/>
    <p:sldLayoutId id="2147483692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nettskjema.no/a/in1000gruppetime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 bilde som inneholder skjermbilde, vann, Turkis, grønn&#10;&#10;Automatisk generert beskrivelse">
            <a:extLst>
              <a:ext uri="{FF2B5EF4-FFF2-40B4-BE49-F238E27FC236}">
                <a16:creationId xmlns:a16="http://schemas.microsoft.com/office/drawing/2014/main" id="{460B76DD-B635-B2C9-96F5-E7D3C8EDC1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39" b="917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688093-1454-1B04-9351-07863CEEE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/>
          </a:bodyPr>
          <a:lstStyle/>
          <a:p>
            <a:r>
              <a:rPr lang="nb-NO" sz="3700" dirty="0">
                <a:solidFill>
                  <a:schemeClr val="tx1"/>
                </a:solidFill>
              </a:rPr>
              <a:t>Konseptforståelse uke 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A6341C-0834-9338-6279-C58382926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105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2DC0967-ECFB-46A2-ADEB-01374F3D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007" y="0"/>
            <a:ext cx="1219200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3173E3-A708-4A63-AB1F-6729F5E53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D98FDEF-0256-4AA6-B4F5-14FEE180D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1E036D1-1EBA-7036-B802-6A0B5967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49" y="1907953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400" cap="all" spc="-100">
                <a:solidFill>
                  <a:schemeClr val="tx1"/>
                </a:solidFill>
              </a:rPr>
              <a:t>Noen spørsmål?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ABEB269-2208-4181-9DDB-A5C2D189B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84CBE60-0977-4285-9BF5-9D8271989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11CEBB-5C08-41C5-8954-C727FC875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6FA950-4DFC-4710-A30A-6E55033CA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Hjelp tynn">
            <a:extLst>
              <a:ext uri="{FF2B5EF4-FFF2-40B4-BE49-F238E27FC236}">
                <a16:creationId xmlns:a16="http://schemas.microsoft.com/office/drawing/2014/main" id="{DB53D968-18C3-012D-21A5-9A2693D1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1170" y="1812238"/>
            <a:ext cx="3234135" cy="323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7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AD6B69-E0A0-476D-9EE1-6B69F04C5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BE10A1-AD5F-4AB3-8A94-41D62B494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EE8C85A-1C1D-693D-2980-6DFEFABF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Læringsmål, uke 4</a:t>
            </a:r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84BFFE-6A90-4311-ACD5-B34177D46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412232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7137D63A-B307-4087-4A8F-3F998B3570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844412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6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3A38DC9-2CE7-8492-4673-85C7EE8E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625" y="1420706"/>
            <a:ext cx="3466540" cy="4016587"/>
          </a:xfrm>
        </p:spPr>
        <p:txBody>
          <a:bodyPr>
            <a:normAutofit/>
          </a:bodyPr>
          <a:lstStyle/>
          <a:p>
            <a:r>
              <a:rPr lang="nb-NO" dirty="0"/>
              <a:t>Planen for i dag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86269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D24644-8870-8649-EFBC-DF5F2E454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723" y="1420706"/>
            <a:ext cx="5514758" cy="4016587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Løkker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While-løkker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For-løkker</a:t>
            </a:r>
          </a:p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Kombinere løkker og samlinger</a:t>
            </a:r>
          </a:p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Logiske operatorer og løkker</a:t>
            </a:r>
          </a:p>
        </p:txBody>
      </p:sp>
    </p:spTree>
    <p:extLst>
      <p:ext uri="{BB962C8B-B14F-4D97-AF65-F5344CB8AC3E}">
        <p14:creationId xmlns:p14="http://schemas.microsoft.com/office/powerpoint/2010/main" val="240525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942D2C-101A-56F7-D6F1-465BF266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BD2256-EEF6-F00B-4418-782FDC0D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Løkker er brukt for å gjøre gitte operasjoner flere ganger</a:t>
            </a:r>
          </a:p>
          <a:p>
            <a:r>
              <a:rPr lang="nb-NO" dirty="0"/>
              <a:t>Slipper å skrive samme kodesnutt mange ganger</a:t>
            </a:r>
          </a:p>
          <a:p>
            <a:r>
              <a:rPr lang="nb-NO" dirty="0"/>
              <a:t>Bra for å gjøre operasjoner på samlinger</a:t>
            </a:r>
          </a:p>
          <a:p>
            <a:r>
              <a:rPr lang="nb-NO" dirty="0"/>
              <a:t>Man kan spesifisere når løkken hvor mange ganger løkken skal kjøre</a:t>
            </a:r>
          </a:p>
          <a:p>
            <a:pPr lvl="1"/>
            <a:r>
              <a:rPr lang="nb-NO" dirty="0"/>
              <a:t>Kan kjøre et gitt antall ganger (for-løkker)</a:t>
            </a:r>
          </a:p>
          <a:p>
            <a:pPr lvl="1"/>
            <a:r>
              <a:rPr lang="nb-NO" dirty="0"/>
              <a:t>Kan kjøre så lenge en betingelse er sann (</a:t>
            </a:r>
            <a:r>
              <a:rPr lang="nb-NO" dirty="0" err="1"/>
              <a:t>while</a:t>
            </a:r>
            <a:r>
              <a:rPr lang="nb-NO" dirty="0"/>
              <a:t>-løkker)</a:t>
            </a:r>
          </a:p>
        </p:txBody>
      </p:sp>
    </p:spTree>
    <p:extLst>
      <p:ext uri="{BB962C8B-B14F-4D97-AF65-F5344CB8AC3E}">
        <p14:creationId xmlns:p14="http://schemas.microsoft.com/office/powerpoint/2010/main" val="336582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D837107-FC42-2279-F22B-7C01DF0F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625" y="1420706"/>
            <a:ext cx="3466540" cy="4016587"/>
          </a:xfrm>
        </p:spPr>
        <p:txBody>
          <a:bodyPr>
            <a:normAutofit/>
          </a:bodyPr>
          <a:lstStyle/>
          <a:p>
            <a:r>
              <a:rPr lang="nb-NO"/>
              <a:t>While</a:t>
            </a:r>
            <a:r>
              <a:rPr lang="nb-NO" dirty="0"/>
              <a:t>-løkker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86269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4C9C0B-F256-50D5-B1FD-BF1C1ED78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723" y="1420706"/>
            <a:ext cx="5514758" cy="4016587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Kjører så lenge e</a:t>
            </a:r>
            <a:r>
              <a:rPr lang="nb-NO" b="1">
                <a:solidFill>
                  <a:schemeClr val="tx1">
                    <a:lumMod val="75000"/>
                    <a:lumOff val="25000"/>
                  </a:schemeClr>
                </a:solidFill>
              </a:rPr>
              <a:t>n gitt betingelse er sann</a:t>
            </a:r>
          </a:p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Opererer basert på et sannhetsuttrykk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Man definerer sannhetsuttrykket selv</a:t>
            </a:r>
          </a:p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For eksempel: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En løkke som kjører så lenge et tall er mindre enn 10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En løkke som kjører så lenge brukerinput ikke er «q» eller «stopp»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En løkke som kjører for evig (ikke anbefalt)</a:t>
            </a:r>
          </a:p>
          <a:p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OBS: Det er lett å lage løkker som kjører for evig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Dette vil vi unngå </a:t>
            </a:r>
          </a:p>
          <a:p>
            <a:pPr lvl="1"/>
            <a:r>
              <a:rPr lang="nb-NO">
                <a:solidFill>
                  <a:schemeClr val="tx1">
                    <a:lumMod val="75000"/>
                    <a:lumOff val="25000"/>
                  </a:schemeClr>
                </a:solidFill>
              </a:rPr>
              <a:t>Ctrl + c i terminalen for å terminere et program</a:t>
            </a:r>
          </a:p>
        </p:txBody>
      </p:sp>
    </p:spTree>
    <p:extLst>
      <p:ext uri="{BB962C8B-B14F-4D97-AF65-F5344CB8AC3E}">
        <p14:creationId xmlns:p14="http://schemas.microsoft.com/office/powerpoint/2010/main" val="3554958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E817E-E139-426E-89E5-9DD346EC7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ADD2F6-F7FC-464F-8F18-5BDBD27A7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3A31F1-FA83-497F-98FF-9A5621DC5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132ED69D-1C60-E8AC-B183-412EE67E7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192" y="1369512"/>
            <a:ext cx="6909386" cy="411108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43FF9E2-8F7E-4BCC-9A50-C41AD8A56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31468" y="164592"/>
            <a:ext cx="3708894" cy="654017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7A10611-BAC4-142F-0303-EC8678C9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024" y="1559768"/>
            <a:ext cx="3238829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800" cap="all" spc="-100"/>
              <a:t>Syntaks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51BC8-250F-493B-BDF9-D45BA5991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19318" y="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F0F044C-8394-47CB-8E3D-FA56B0693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33618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B2DCD75-B707-4C51-8ADC-813834C09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025258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4851414-8BB1-42EF-912B-608FCE07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33618" y="644123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27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EBBBF70-6ABC-46E8-A293-73A60B8E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388887-43DC-4FAF-9400-7925701A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9238667-2CDC-97CC-F83D-D2E5925D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49" y="1916670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800" cap="all" spc="-100"/>
              <a:t>While-løkker evaluerer sannhetsbetingelsen hver iterasjon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F2FD4B7-706B-4F5C-A0C7-7D69677C7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E6DC6E-1FA3-4048-B867-BDB51763F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E066135-B6C1-4001-B7CC-53A443DF2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3AD82B4-5F4B-4968-B15E-29DCF8592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Gjenta">
            <a:extLst>
              <a:ext uri="{FF2B5EF4-FFF2-40B4-BE49-F238E27FC236}">
                <a16:creationId xmlns:a16="http://schemas.microsoft.com/office/drawing/2014/main" id="{656A929D-B3C8-D7EC-EB42-61125810E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1170" y="1561990"/>
            <a:ext cx="3752067" cy="375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65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CCF66F-5B3C-675D-C176-7897E123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nb-NO" dirty="0"/>
              <a:t>Oppgave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pic>
        <p:nvPicPr>
          <p:cNvPr id="4" name="Google Shape;609;p11">
            <a:extLst>
              <a:ext uri="{FF2B5EF4-FFF2-40B4-BE49-F238E27FC236}">
                <a16:creationId xmlns:a16="http://schemas.microsoft.com/office/drawing/2014/main" id="{2C3045E7-4E02-3285-E438-EC56F613F02B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1205256" y="2586479"/>
            <a:ext cx="4414438" cy="1703207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49B1F1-0F59-7F82-295E-490D10A3F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nb-NO" dirty="0"/>
              <a:t>Forklar hva som skjer i programmet og hva som skrives ut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Når slutter </a:t>
            </a:r>
            <a:r>
              <a:rPr lang="nb-NO" dirty="0" err="1"/>
              <a:t>while</a:t>
            </a:r>
            <a:r>
              <a:rPr lang="nb-NO" dirty="0"/>
              <a:t>-løkken å kjøre, og hvorfor?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0902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386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59DE038-BC45-FD7F-4CE5-AD868F5FB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93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800" cap="all" spc="-100">
                <a:solidFill>
                  <a:schemeClr val="bg1"/>
                </a:solidFill>
              </a:rPr>
              <a:t>Utskrift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53A868-C420-4BAE-9244-EC162AF05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7992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2686EF3-81CC-419F-96C3-002A7588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8D93CCA-A85E-4529-A6F0-8BB54D27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393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ECFA516-C18C-41AE-AFF2-A0D0A59C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oogle Shape;616;p12">
            <a:extLst>
              <a:ext uri="{FF2B5EF4-FFF2-40B4-BE49-F238E27FC236}">
                <a16:creationId xmlns:a16="http://schemas.microsoft.com/office/drawing/2014/main" id="{34430261-237F-99AB-8489-01067FAD7672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5346570" y="1179647"/>
            <a:ext cx="6202238" cy="4495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08226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480DA-0BFE-B9A4-63D1-696C65D5E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nb-NO" dirty="0"/>
              <a:t>Oppgave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pic>
        <p:nvPicPr>
          <p:cNvPr id="4" name="Google Shape;623;p13">
            <a:extLst>
              <a:ext uri="{FF2B5EF4-FFF2-40B4-BE49-F238E27FC236}">
                <a16:creationId xmlns:a16="http://schemas.microsoft.com/office/drawing/2014/main" id="{7C275460-5A56-4019-F734-CBD69431C08E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1205256" y="1259717"/>
            <a:ext cx="4414438" cy="4356731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F5EBF0-1D57-65CE-E719-64D6509F5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nb-NO" dirty="0"/>
              <a:t>Diskuter: Hva skrives ut når man kjører programmet?</a:t>
            </a:r>
          </a:p>
        </p:txBody>
      </p:sp>
    </p:spTree>
    <p:extLst>
      <p:ext uri="{BB962C8B-B14F-4D97-AF65-F5344CB8AC3E}">
        <p14:creationId xmlns:p14="http://schemas.microsoft.com/office/powerpoint/2010/main" val="229388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A5F249-77D2-0D1A-71F6-33DCBC788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pic>
        <p:nvPicPr>
          <p:cNvPr id="4" name="Google Shape;629;p14">
            <a:extLst>
              <a:ext uri="{FF2B5EF4-FFF2-40B4-BE49-F238E27FC236}">
                <a16:creationId xmlns:a16="http://schemas.microsoft.com/office/drawing/2014/main" id="{A7B26CF8-176D-5CE5-E216-693452C3C29A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191352" y="2223232"/>
            <a:ext cx="3809295" cy="2411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3035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C2350-FA6C-4B24-9A17-926C160E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637C44-0146-4C54-A1A1-57BC8E6C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5BFECB-99F0-9EF2-6918-EF16A232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70" y="3755360"/>
            <a:ext cx="9732773" cy="14651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cap="all" spc="-100" dirty="0" err="1"/>
              <a:t>Prøv</a:t>
            </a:r>
            <a:r>
              <a:rPr lang="en-US" sz="4400" cap="all" spc="-100" dirty="0"/>
              <a:t> </a:t>
            </a:r>
            <a:r>
              <a:rPr lang="en-US" sz="4400" cap="all" spc="-100" dirty="0" err="1"/>
              <a:t>selv</a:t>
            </a:r>
            <a:r>
              <a:rPr lang="en-US" sz="4400" cap="all" spc="-100" dirty="0">
                <a:sym typeface="Wingdings" pitchFamily="2" charset="2"/>
              </a:rPr>
              <a:t></a:t>
            </a:r>
            <a:endParaRPr lang="en-US" sz="4400" cap="all" spc="-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B310E7-DE5C-4964-8CBB-E87A22B5B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6D0BA2-2FCA-496D-A55A-C56A7B3E0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158404-99A1-4EB0-B63C-8744C273A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1848EA8-FE52-4762-AE9B-5D1DD4C33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BA17897D-0255-C39F-EC14-49407C166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599" y="1545764"/>
            <a:ext cx="9459385" cy="191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4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46D7B3-941F-5554-1607-6AEEDFD9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kan iterere gjennom samlinger med 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4C74B9-A4A5-AED1-CD0D-A03E6A8FB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Live eksempel</a:t>
            </a:r>
          </a:p>
          <a:p>
            <a:endParaRPr lang="nb-NO" dirty="0"/>
          </a:p>
          <a:p>
            <a:r>
              <a:rPr lang="nb-NO" dirty="0"/>
              <a:t>Fallgruver: Hvor lenge ønsker vi å iterere?</a:t>
            </a:r>
          </a:p>
        </p:txBody>
      </p:sp>
    </p:spTree>
    <p:extLst>
      <p:ext uri="{BB962C8B-B14F-4D97-AF65-F5344CB8AC3E}">
        <p14:creationId xmlns:p14="http://schemas.microsoft.com/office/powerpoint/2010/main" val="3702654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3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 descr="Et bilde som inneholder tekst, skjermbilde, Font, line&#10;&#10;Automatisk generert beskrivelse">
            <a:extLst>
              <a:ext uri="{FF2B5EF4-FFF2-40B4-BE49-F238E27FC236}">
                <a16:creationId xmlns:a16="http://schemas.microsoft.com/office/drawing/2014/main" id="{23245410-A40D-4434-D9AC-F0FABBCA6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1539" y="1152382"/>
            <a:ext cx="10588922" cy="455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54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CB1E21-32EC-3793-4E54-A8286027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1529E2-7107-B20E-3B41-070A42A7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flere måte å bruke for-løkker på</a:t>
            </a:r>
          </a:p>
          <a:p>
            <a:r>
              <a:rPr lang="nb-NO" dirty="0"/>
              <a:t>I hovedsak kjører for-løkker et gitt antall ganger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For eksempel:</a:t>
            </a:r>
          </a:p>
          <a:p>
            <a:pPr lvl="1"/>
            <a:r>
              <a:rPr lang="nb-NO" dirty="0"/>
              <a:t>En for-løkke som kjører 20 ganger (vis eksempel)</a:t>
            </a:r>
          </a:p>
          <a:p>
            <a:pPr lvl="1"/>
            <a:r>
              <a:rPr lang="nb-NO" dirty="0"/>
              <a:t>En for-løkke som kjører så mange ganger som det er elementer i en liste (vis eksempel)</a:t>
            </a:r>
          </a:p>
        </p:txBody>
      </p:sp>
    </p:spTree>
    <p:extLst>
      <p:ext uri="{BB962C8B-B14F-4D97-AF65-F5344CB8AC3E}">
        <p14:creationId xmlns:p14="http://schemas.microsoft.com/office/powerpoint/2010/main" val="2322114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642;p16">
            <a:extLst>
              <a:ext uri="{FF2B5EF4-FFF2-40B4-BE49-F238E27FC236}">
                <a16:creationId xmlns:a16="http://schemas.microsoft.com/office/drawing/2014/main" id="{41F9DB49-0AD5-3566-6230-98FE4E120753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2214366" y="645106"/>
            <a:ext cx="7750260" cy="3229275"/>
          </a:xfrm>
          <a:prstGeom prst="rect">
            <a:avLst/>
          </a:prstGeom>
          <a:noFill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501" y="4212709"/>
            <a:ext cx="10905302" cy="19970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348" y="4379135"/>
            <a:ext cx="10579608" cy="1664208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3E9522-D67F-9EE6-108C-03EBBD8FA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32" y="4519486"/>
            <a:ext cx="10366743" cy="1054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800" cap="all" spc="-100">
                <a:solidFill>
                  <a:schemeClr val="bg1"/>
                </a:solidFill>
              </a:rPr>
              <a:t>For i in range()</a:t>
            </a:r>
          </a:p>
        </p:txBody>
      </p:sp>
    </p:spTree>
    <p:extLst>
      <p:ext uri="{BB962C8B-B14F-4D97-AF65-F5344CB8AC3E}">
        <p14:creationId xmlns:p14="http://schemas.microsoft.com/office/powerpoint/2010/main" val="945240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6F7F177-4AE8-4934-A7F6-B3910259F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AC2350-FA6C-4B24-9A17-926C160E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637C44-0146-4C54-A1A1-57BC8E6C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E1D7D76-54D8-BE9B-FB8F-942568D1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70" y="3755360"/>
            <a:ext cx="9732773" cy="14651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100" cap="all" spc="-100"/>
              <a:t>Man kan ha løkker inni løkker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B310E7-DE5C-4964-8CBB-E87A22B5B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C6D0BA2-2FCA-496D-A55A-C56A7B3E0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158404-99A1-4EB0-B63C-8744C273A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1848EA8-FE52-4762-AE9B-5D1DD4C33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oogle Shape;649;p17" descr="Et bilde som inneholder Font, tekst, skjermbilde, typografi&#10;&#10;Automatisk generert beskrivelse">
            <a:extLst>
              <a:ext uri="{FF2B5EF4-FFF2-40B4-BE49-F238E27FC236}">
                <a16:creationId xmlns:a16="http://schemas.microsoft.com/office/drawing/2014/main" id="{9DE7D638-26F2-6214-26D2-255433DD1D83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2628451" y="1395172"/>
            <a:ext cx="6945681" cy="2216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98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19A5A3-F9D3-96F4-2778-4DAE28BA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Traversere gjennom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97D3BF-1210-3016-51CB-FF6FCACA8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 kan brukes for å «gå» gjennom en liste</a:t>
            </a:r>
          </a:p>
          <a:p>
            <a:r>
              <a:rPr lang="nb-NO" dirty="0"/>
              <a:t>Syntaks: </a:t>
            </a:r>
            <a:r>
              <a:rPr lang="nb-NO" b="1" dirty="0"/>
              <a:t>for ‘variabelnavn’ in ‘listenavn’:</a:t>
            </a:r>
          </a:p>
          <a:p>
            <a:r>
              <a:rPr lang="nb-NO" dirty="0"/>
              <a:t>Løkka vil kjøre så lenge det er flere elementer i lista som </a:t>
            </a:r>
            <a:r>
              <a:rPr lang="nb-NO" b="1" dirty="0"/>
              <a:t>løkka ikke allerede har traversert gjennom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8855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3C62818-8AB7-E69C-528F-2357C0B7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804073"/>
            <a:ext cx="4602152" cy="1345449"/>
          </a:xfrm>
        </p:spPr>
        <p:txBody>
          <a:bodyPr>
            <a:normAutofit/>
          </a:bodyPr>
          <a:lstStyle/>
          <a:p>
            <a:r>
              <a:rPr lang="nb-NO" sz="4000"/>
              <a:t>Eksempel</a:t>
            </a:r>
          </a:p>
        </p:txBody>
      </p:sp>
      <p:pic>
        <p:nvPicPr>
          <p:cNvPr id="4" name="Google Shape;718;p20">
            <a:extLst>
              <a:ext uri="{FF2B5EF4-FFF2-40B4-BE49-F238E27FC236}">
                <a16:creationId xmlns:a16="http://schemas.microsoft.com/office/drawing/2014/main" id="{39802DF4-C6A2-FE68-E7B4-9960500C04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tretch/>
        </p:blipFill>
        <p:spPr>
          <a:xfrm>
            <a:off x="643468" y="876857"/>
            <a:ext cx="5060992" cy="2214183"/>
          </a:xfrm>
          <a:prstGeom prst="rect">
            <a:avLst/>
          </a:prstGeom>
          <a:noFill/>
        </p:spPr>
      </p:pic>
      <p:pic>
        <p:nvPicPr>
          <p:cNvPr id="5" name="Google Shape;719;p20">
            <a:extLst>
              <a:ext uri="{FF2B5EF4-FFF2-40B4-BE49-F238E27FC236}">
                <a16:creationId xmlns:a16="http://schemas.microsoft.com/office/drawing/2014/main" id="{7EE5B809-682F-9266-2031-3451799ABE5A}"/>
              </a:ext>
            </a:extLst>
          </p:cNvPr>
          <p:cNvPicPr preferRelativeResize="0"/>
          <p:nvPr/>
        </p:nvPicPr>
        <p:blipFill rotWithShape="1">
          <a:blip r:embed="rId3"/>
          <a:stretch/>
        </p:blipFill>
        <p:spPr>
          <a:xfrm>
            <a:off x="1273802" y="3509433"/>
            <a:ext cx="3800323" cy="2771795"/>
          </a:xfrm>
          <a:prstGeom prst="rect">
            <a:avLst/>
          </a:prstGeom>
          <a:noFill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57BC6F-1C8A-1A57-23C0-B7487D83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303563"/>
            <a:ext cx="4602152" cy="3715424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0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3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7" name="Rectangle 4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68" name="Rectangle 4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69" name="Rectangle 4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70" name="Group 4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ctangle 5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53">
            <a:extLst>
              <a:ext uri="{FF2B5EF4-FFF2-40B4-BE49-F238E27FC236}">
                <a16:creationId xmlns:a16="http://schemas.microsoft.com/office/drawing/2014/main" id="{391159B2-3847-4541-BAAE-D93F7172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73" name="Rectangle 55">
            <a:extLst>
              <a:ext uri="{FF2B5EF4-FFF2-40B4-BE49-F238E27FC236}">
                <a16:creationId xmlns:a16="http://schemas.microsoft.com/office/drawing/2014/main" id="{93BDF953-B1FC-408F-A14E-33A8C1DC1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3A321C4-2E62-3A22-AD6A-F1ACE3D3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70" y="3716860"/>
            <a:ext cx="9732773" cy="14651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cap="all" spc="-100"/>
              <a:t>Prøv selv</a:t>
            </a:r>
            <a:r>
              <a:rPr lang="en-US" sz="6000" cap="all" spc="-100">
                <a:sym typeface="Wingdings" pitchFamily="2" charset="2"/>
              </a:rPr>
              <a:t></a:t>
            </a:r>
            <a:endParaRPr lang="en-US" sz="6000" cap="all" spc="-100"/>
          </a:p>
        </p:txBody>
      </p:sp>
      <p:sp>
        <p:nvSpPr>
          <p:cNvPr id="74" name="Rectangle 57">
            <a:extLst>
              <a:ext uri="{FF2B5EF4-FFF2-40B4-BE49-F238E27FC236}">
                <a16:creationId xmlns:a16="http://schemas.microsoft.com/office/drawing/2014/main" id="{17C4AC30-431E-4860-8128-139F9F61E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75" name="Straight Connector 59">
            <a:extLst>
              <a:ext uri="{FF2B5EF4-FFF2-40B4-BE49-F238E27FC236}">
                <a16:creationId xmlns:a16="http://schemas.microsoft.com/office/drawing/2014/main" id="{D0C35C70-8DD1-457D-85E7-728F1B0C5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61">
            <a:extLst>
              <a:ext uri="{FF2B5EF4-FFF2-40B4-BE49-F238E27FC236}">
                <a16:creationId xmlns:a16="http://schemas.microsoft.com/office/drawing/2014/main" id="{B71691B1-EF90-41BA-A886-9331EB03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63">
            <a:extLst>
              <a:ext uri="{FF2B5EF4-FFF2-40B4-BE49-F238E27FC236}">
                <a16:creationId xmlns:a16="http://schemas.microsoft.com/office/drawing/2014/main" id="{BEB77709-9ED2-4392-8D1E-91E4AB964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9EA450F9-7AFE-17E0-BC01-0C14BC59C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753" b="2"/>
          <a:stretch/>
        </p:blipFill>
        <p:spPr>
          <a:xfrm>
            <a:off x="2645525" y="1243732"/>
            <a:ext cx="7364155" cy="265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98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B3A1A2-8D2F-1F78-51CF-2861A0FB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vet vi hvilken løkke vi skal bruke?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DAE2FE-905A-74A6-888F-5D29F9000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for-løkke er fin når man ønsker å iterere over en hvis mengde eller x antall ganger</a:t>
            </a:r>
          </a:p>
          <a:p>
            <a:r>
              <a:rPr lang="nb-NO" dirty="0"/>
              <a:t>En </a:t>
            </a:r>
            <a:r>
              <a:rPr lang="nb-NO" dirty="0" err="1"/>
              <a:t>while</a:t>
            </a:r>
            <a:r>
              <a:rPr lang="nb-NO" dirty="0"/>
              <a:t>-løkke vil være hensiktsmessig når man ønsker å gjøre noe så lenge noe er sant, for eksempel så lenge en bruker skriver inn ’ja’</a:t>
            </a:r>
          </a:p>
        </p:txBody>
      </p:sp>
    </p:spTree>
    <p:extLst>
      <p:ext uri="{BB962C8B-B14F-4D97-AF65-F5344CB8AC3E}">
        <p14:creationId xmlns:p14="http://schemas.microsoft.com/office/powerpoint/2010/main" val="2132251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31CEE8-32AB-6710-6867-572AED4AE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Logiske operatorer i 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AF7092-2D64-1861-6BE5-9EF9F6E1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dirty="0"/>
              <a:t>Repetisjon:</a:t>
            </a:r>
          </a:p>
          <a:p>
            <a:pPr lvl="1"/>
            <a:r>
              <a:rPr lang="nb-NO" b="1" dirty="0"/>
              <a:t>and</a:t>
            </a:r>
            <a:r>
              <a:rPr lang="nb-NO" dirty="0"/>
              <a:t> – begge uttrykkene må være sanne samtidig</a:t>
            </a:r>
          </a:p>
          <a:p>
            <a:pPr lvl="1"/>
            <a:r>
              <a:rPr lang="nb-NO" b="1" dirty="0"/>
              <a:t>or</a:t>
            </a:r>
            <a:r>
              <a:rPr lang="nb-NO" dirty="0"/>
              <a:t> – en av uttrykkene må være sann (eller begge)</a:t>
            </a:r>
          </a:p>
          <a:p>
            <a:pPr lvl="1"/>
            <a:r>
              <a:rPr lang="nb-NO" b="1" dirty="0"/>
              <a:t>not</a:t>
            </a:r>
            <a:r>
              <a:rPr lang="nb-NO" dirty="0"/>
              <a:t> – snur et uttrykks sannhetsverdi</a:t>
            </a:r>
          </a:p>
        </p:txBody>
      </p:sp>
    </p:spTree>
    <p:extLst>
      <p:ext uri="{BB962C8B-B14F-4D97-AF65-F5344CB8AC3E}">
        <p14:creationId xmlns:p14="http://schemas.microsoft.com/office/powerpoint/2010/main" val="1924152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A7A5B0-A86B-4B2D-B579-7DD940594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2E8A20-C7E5-410C-8629-67A146626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9C08F7-5C9F-4B0E-B456-7D65B3614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789;p27">
            <a:extLst>
              <a:ext uri="{FF2B5EF4-FFF2-40B4-BE49-F238E27FC236}">
                <a16:creationId xmlns:a16="http://schemas.microsoft.com/office/drawing/2014/main" id="{226D06D8-00C2-19AB-86EF-4A9D2E4C09CD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643467" y="2187181"/>
            <a:ext cx="5372099" cy="2483638"/>
          </a:xfrm>
          <a:prstGeom prst="rect">
            <a:avLst/>
          </a:prstGeom>
          <a:noFill/>
        </p:spPr>
      </p:pic>
      <p:pic>
        <p:nvPicPr>
          <p:cNvPr id="4" name="Google Shape;788;p27">
            <a:extLst>
              <a:ext uri="{FF2B5EF4-FFF2-40B4-BE49-F238E27FC236}">
                <a16:creationId xmlns:a16="http://schemas.microsoft.com/office/drawing/2014/main" id="{B992A9B3-80BF-1E8E-A06C-102E73F5A8CD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6176433" y="2207068"/>
            <a:ext cx="5372099" cy="2443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8446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AFC8E1-4B64-503A-AE15-C40CEA4E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Prøv selv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CC443-2397-F50F-1CFA-6A18DFDB8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 et program som inneholder en </a:t>
            </a:r>
            <a:r>
              <a:rPr lang="nb-NO" dirty="0" err="1"/>
              <a:t>while</a:t>
            </a:r>
            <a:r>
              <a:rPr lang="nb-NO" dirty="0"/>
              <a:t>-løkke</a:t>
            </a:r>
          </a:p>
          <a:p>
            <a:r>
              <a:rPr lang="nb-NO" dirty="0"/>
              <a:t>Inne i løkken skal bruker bes om å skrive inn et tall</a:t>
            </a:r>
          </a:p>
          <a:p>
            <a:r>
              <a:rPr lang="nb-NO" dirty="0"/>
              <a:t>Dersom tallet ikke er 10, skal løkka fortsette</a:t>
            </a:r>
          </a:p>
          <a:p>
            <a:r>
              <a:rPr lang="nb-NO" dirty="0"/>
              <a:t>Når bruker taster inn tallet 10 skal det </a:t>
            </a:r>
            <a:r>
              <a:rPr lang="nb-NO" dirty="0" err="1"/>
              <a:t>printes</a:t>
            </a:r>
            <a:r>
              <a:rPr lang="nb-NO" dirty="0"/>
              <a:t> ut «Programmet avsluttes», før programmet avsluttes</a:t>
            </a:r>
          </a:p>
          <a:p>
            <a:r>
              <a:rPr lang="nb-NO" dirty="0"/>
              <a:t>Husk å typekonvertere</a:t>
            </a:r>
          </a:p>
        </p:txBody>
      </p:sp>
    </p:spTree>
    <p:extLst>
      <p:ext uri="{BB962C8B-B14F-4D97-AF65-F5344CB8AC3E}">
        <p14:creationId xmlns:p14="http://schemas.microsoft.com/office/powerpoint/2010/main" val="817488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3AA9A8-A040-0E9E-1DC7-B44455C3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Siste oppgave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61C3844-8512-B4C4-B91B-02913416B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225143"/>
            <a:ext cx="10058400" cy="360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8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E5C053-8B6A-2004-41AC-87F286A02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nb-NO" dirty="0"/>
              <a:t>Pause – Gruppe 20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pic>
        <p:nvPicPr>
          <p:cNvPr id="4" name="Google Shape;705;p18" descr="Et bilde som inneholder Grafikk, mønster, piksel, design&#10;&#10;Automatisk generert beskrivelse">
            <a:extLst>
              <a:ext uri="{FF2B5EF4-FFF2-40B4-BE49-F238E27FC236}">
                <a16:creationId xmlns:a16="http://schemas.microsoft.com/office/drawing/2014/main" id="{19EAF0A5-535D-B559-AD61-117A28FA2A4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tretch/>
        </p:blipFill>
        <p:spPr>
          <a:xfrm>
            <a:off x="1205256" y="1230863"/>
            <a:ext cx="4414438" cy="4414438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AF32F8-C12D-1BF9-071E-EB58C3672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nb-NO" dirty="0">
                <a:hlinkClick r:id="rId3"/>
              </a:rPr>
              <a:t>Husk å registrere oppmøte</a:t>
            </a:r>
            <a:endParaRPr lang="nb-NO" u="none" strike="noStrike" dirty="0">
              <a:hlinkClick r:id="rId3"/>
            </a:endParaRPr>
          </a:p>
          <a:p>
            <a:r>
              <a:rPr lang="no-NO" u="none" strike="noStrike" dirty="0">
                <a:hlinkClick r:id="rId3"/>
              </a:rPr>
              <a:t>https://nettskjema.no/a/in1000gruppetime</a:t>
            </a:r>
            <a:endParaRPr lang="nb-NO" u="none" strike="noStrike" dirty="0"/>
          </a:p>
          <a:p>
            <a:pPr marL="0" indent="0">
              <a:buNone/>
            </a:pPr>
            <a:endParaRPr lang="nb-NO" u="none" strike="noStrike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9602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5E1EBA-EC02-0412-44D6-BCD8E428B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6" y="1446715"/>
            <a:ext cx="9637485" cy="3299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 err="1"/>
              <a:t>Trix</a:t>
            </a:r>
            <a:r>
              <a:rPr lang="en-US" sz="6800" cap="all" spc="-100" dirty="0"/>
              <a:t> </a:t>
            </a:r>
            <a:r>
              <a:rPr lang="en-US" sz="6800" cap="all" spc="-100" dirty="0" err="1"/>
              <a:t>eller</a:t>
            </a:r>
            <a:r>
              <a:rPr lang="en-US" sz="6800" cap="all" spc="-100" dirty="0"/>
              <a:t> </a:t>
            </a:r>
            <a:r>
              <a:rPr lang="en-US" sz="6800" cap="all" spc="-100" dirty="0" err="1"/>
              <a:t>innlevering</a:t>
            </a:r>
            <a:r>
              <a:rPr lang="en-US" sz="6800" cap="all" spc="-100" dirty="0"/>
              <a:t>-jobbing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506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DarkSeedLeftStep">
      <a:dk1>
        <a:srgbClr val="000000"/>
      </a:dk1>
      <a:lt1>
        <a:srgbClr val="FFFFFF"/>
      </a:lt1>
      <a:dk2>
        <a:srgbClr val="1B2F2D"/>
      </a:dk2>
      <a:lt2>
        <a:srgbClr val="F3F3F0"/>
      </a:lt2>
      <a:accent1>
        <a:srgbClr val="4F38E2"/>
      </a:accent1>
      <a:accent2>
        <a:srgbClr val="1E4FCF"/>
      </a:accent2>
      <a:accent3>
        <a:srgbClr val="2FABE0"/>
      </a:accent3>
      <a:accent4>
        <a:srgbClr val="1CC2AF"/>
      </a:accent4>
      <a:accent5>
        <a:srgbClr val="2AC472"/>
      </a:accent5>
      <a:accent6>
        <a:srgbClr val="1DC926"/>
      </a:accent6>
      <a:hlink>
        <a:srgbClr val="349D77"/>
      </a:hlink>
      <a:folHlink>
        <a:srgbClr val="7F7F7F"/>
      </a:folHlink>
    </a:clrScheme>
    <a:fontScheme name="Savon">
      <a:majorFont>
        <a:latin typeface="Century Gothic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509</Words>
  <Application>Microsoft Macintosh PowerPoint</Application>
  <PresentationFormat>Widescreen</PresentationFormat>
  <Paragraphs>83</Paragraphs>
  <Slides>28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Century Gothic</vt:lpstr>
      <vt:lpstr>Garamond</vt:lpstr>
      <vt:lpstr>Gill Sans MT</vt:lpstr>
      <vt:lpstr>Wingdings</vt:lpstr>
      <vt:lpstr>SavonVTI</vt:lpstr>
      <vt:lpstr>Konseptforståelse uke 4</vt:lpstr>
      <vt:lpstr>Noen spørsmål?</vt:lpstr>
      <vt:lpstr>Læringsmål, uke 4</vt:lpstr>
      <vt:lpstr>Planen for i dag</vt:lpstr>
      <vt:lpstr>Løkker</vt:lpstr>
      <vt:lpstr>While-løkker</vt:lpstr>
      <vt:lpstr>Syntaks</vt:lpstr>
      <vt:lpstr>While-løkker evaluerer sannhetsbetingelsen hver iterasjon</vt:lpstr>
      <vt:lpstr>Oppgave</vt:lpstr>
      <vt:lpstr>Utskrift</vt:lpstr>
      <vt:lpstr>Oppgave</vt:lpstr>
      <vt:lpstr>Fasit</vt:lpstr>
      <vt:lpstr>Prøv selv</vt:lpstr>
      <vt:lpstr>Vi kan iterere gjennom samlinger med while-løkker</vt:lpstr>
      <vt:lpstr>PowerPoint-presentasjon</vt:lpstr>
      <vt:lpstr>For-løkker</vt:lpstr>
      <vt:lpstr>For i in range()</vt:lpstr>
      <vt:lpstr>Man kan ha løkker inni løkker</vt:lpstr>
      <vt:lpstr>Traversere gjennom lister</vt:lpstr>
      <vt:lpstr>Eksempel</vt:lpstr>
      <vt:lpstr>Prøv selv</vt:lpstr>
      <vt:lpstr>Hvordan vet vi hvilken løkke vi skal bruke?</vt:lpstr>
      <vt:lpstr>Logiske operatorer i while-løkker</vt:lpstr>
      <vt:lpstr>PowerPoint-presentasjon</vt:lpstr>
      <vt:lpstr>Prøv selv</vt:lpstr>
      <vt:lpstr>Siste oppgave</vt:lpstr>
      <vt:lpstr>Pause – Gruppe 20</vt:lpstr>
      <vt:lpstr>Trix eller innlevering-jobbing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Karlsen</dc:creator>
  <cp:lastModifiedBy>Simon Karlsen</cp:lastModifiedBy>
  <cp:revision>14</cp:revision>
  <dcterms:created xsi:type="dcterms:W3CDTF">2024-09-11T11:51:19Z</dcterms:created>
  <dcterms:modified xsi:type="dcterms:W3CDTF">2024-09-17T14:29:17Z</dcterms:modified>
</cp:coreProperties>
</file>