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y="5143500" cx="9144000"/>
  <p:notesSz cx="6858000" cy="9144000"/>
  <p:embeddedFontLst>
    <p:embeddedFont>
      <p:font typeface="Average"/>
      <p:regular r:id="rId17"/>
    </p:embeddedFont>
    <p:embeddedFont>
      <p:font typeface="Oswald"/>
      <p:regular r:id="rId18"/>
      <p:bold r:id="rId1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Average-regular.fntdata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font" Target="fonts/Oswald-bold.fntdata"/><Relationship Id="rId6" Type="http://schemas.openxmlformats.org/officeDocument/2006/relationships/slide" Target="slides/slide1.xml"/><Relationship Id="rId18" Type="http://schemas.openxmlformats.org/officeDocument/2006/relationships/font" Target="fonts/Oswald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b61838d121_0_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b61838d121_0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b61838d121_0_2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b61838d121_0_2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ce02c59a7f_0_7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ce02c59a7f_0_7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d079b7ff58_3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d079b7ff58_3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d079b7ff58_3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d079b7ff58_3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d079b7ff58_3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d079b7ff58_3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d079b7ff58_3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d079b7ff58_3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d079b7ff58_3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d079b7ff58_3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d079b7ff58_3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d079b7ff58_3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d079b7ff58_3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d079b7ff58_3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becfdd2204_0_27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becfdd2204_0_27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4350279" y="2855377"/>
            <a:ext cx="443589" cy="105632"/>
            <a:chOff x="4137525" y="2915950"/>
            <a:chExt cx="869100" cy="207000"/>
          </a:xfrm>
        </p:grpSpPr>
        <p:sp>
          <p:nvSpPr>
            <p:cNvPr id="11" name="Google Shape;11;p2"/>
            <p:cNvSpPr/>
            <p:nvPr/>
          </p:nvSpPr>
          <p:spPr>
            <a:xfrm>
              <a:off x="4468575" y="2915950"/>
              <a:ext cx="207000" cy="20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>
              <a:off x="4799625" y="2915950"/>
              <a:ext cx="207000" cy="20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4137525" y="2915950"/>
              <a:ext cx="207000" cy="20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" name="Google Shape;14;p2"/>
          <p:cNvSpPr txBox="1"/>
          <p:nvPr>
            <p:ph type="ctrTitle"/>
          </p:nvPr>
        </p:nvSpPr>
        <p:spPr>
          <a:xfrm>
            <a:off x="671258" y="990800"/>
            <a:ext cx="7801500" cy="1730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5" name="Google Shape;15;p2"/>
          <p:cNvSpPr txBox="1"/>
          <p:nvPr>
            <p:ph idx="1" type="subTitle"/>
          </p:nvPr>
        </p:nvSpPr>
        <p:spPr>
          <a:xfrm>
            <a:off x="671250" y="3174876"/>
            <a:ext cx="78015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title"/>
          </p:nvPr>
        </p:nvSpPr>
        <p:spPr>
          <a:xfrm>
            <a:off x="671250" y="2141250"/>
            <a:ext cx="7852200" cy="861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9" name="Google Shape;19;p3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Char char="●"/>
              <a:defRPr>
                <a:solidFill>
                  <a:schemeClr val="lt2"/>
                </a:solidFill>
              </a:defRPr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23" name="Google Shape;23;p4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6" name="Google Shape;26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7" name="Google Shape;27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8" name="Google Shape;28;p5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4" name="Google Shape;34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5" name="Google Shape;35;p7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lt2"/>
        </a:solidFill>
      </p:bgPr>
    </p:bg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8"/>
          <p:cNvSpPr txBox="1"/>
          <p:nvPr>
            <p:ph type="title"/>
          </p:nvPr>
        </p:nvSpPr>
        <p:spPr>
          <a:xfrm>
            <a:off x="490250" y="526350"/>
            <a:ext cx="62271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8" name="Google Shape;38;p8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9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1" name="Google Shape;41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2" name="Google Shape;42;p9"/>
          <p:cNvSpPr txBox="1"/>
          <p:nvPr>
            <p:ph type="title"/>
          </p:nvPr>
        </p:nvSpPr>
        <p:spPr>
          <a:xfrm>
            <a:off x="265500" y="1081400"/>
            <a:ext cx="4045200" cy="1710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3" name="Google Shape;43;p9"/>
          <p:cNvSpPr txBox="1"/>
          <p:nvPr>
            <p:ph idx="1" type="subTitle"/>
          </p:nvPr>
        </p:nvSpPr>
        <p:spPr>
          <a:xfrm>
            <a:off x="265500" y="28452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44" name="Google Shape;44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5" name="Google Shape;45;p9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Oswald"/>
              <a:buNone/>
              <a:defRPr sz="21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</a:lstStyle>
          <a:p/>
        </p:txBody>
      </p:sp>
      <p:sp>
        <p:nvSpPr>
          <p:cNvPr id="48" name="Google Shape;48;p10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1"/>
          <p:cNvSpPr txBox="1"/>
          <p:nvPr>
            <p:ph hasCustomPrompt="1" type="title"/>
          </p:nvPr>
        </p:nvSpPr>
        <p:spPr>
          <a:xfrm>
            <a:off x="311700" y="1255275"/>
            <a:ext cx="8520600" cy="1890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1" name="Google Shape;51;p11"/>
          <p:cNvSpPr txBox="1"/>
          <p:nvPr>
            <p:ph idx="1" type="body"/>
          </p:nvPr>
        </p:nvSpPr>
        <p:spPr>
          <a:xfrm>
            <a:off x="311700" y="32284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2" name="Google Shape;52;p11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2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late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verage"/>
              <a:buChar char="●"/>
              <a:defRPr sz="1800">
                <a:solidFill>
                  <a:schemeClr val="lt2"/>
                </a:solidFill>
                <a:latin typeface="Average"/>
                <a:ea typeface="Average"/>
                <a:cs typeface="Average"/>
                <a:sym typeface="Average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verage"/>
              <a:buChar char="○"/>
              <a:defRPr>
                <a:solidFill>
                  <a:schemeClr val="lt2"/>
                </a:solidFill>
                <a:latin typeface="Average"/>
                <a:ea typeface="Average"/>
                <a:cs typeface="Average"/>
                <a:sym typeface="Average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verage"/>
              <a:buChar char="■"/>
              <a:defRPr>
                <a:solidFill>
                  <a:schemeClr val="lt2"/>
                </a:solidFill>
                <a:latin typeface="Average"/>
                <a:ea typeface="Average"/>
                <a:cs typeface="Average"/>
                <a:sym typeface="Average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verage"/>
              <a:buChar char="●"/>
              <a:defRPr>
                <a:solidFill>
                  <a:schemeClr val="lt2"/>
                </a:solidFill>
                <a:latin typeface="Average"/>
                <a:ea typeface="Average"/>
                <a:cs typeface="Average"/>
                <a:sym typeface="Average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verage"/>
              <a:buChar char="○"/>
              <a:defRPr>
                <a:solidFill>
                  <a:schemeClr val="lt2"/>
                </a:solidFill>
                <a:latin typeface="Average"/>
                <a:ea typeface="Average"/>
                <a:cs typeface="Average"/>
                <a:sym typeface="Average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verage"/>
              <a:buChar char="■"/>
              <a:defRPr>
                <a:solidFill>
                  <a:schemeClr val="lt2"/>
                </a:solidFill>
                <a:latin typeface="Average"/>
                <a:ea typeface="Average"/>
                <a:cs typeface="Average"/>
                <a:sym typeface="Average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verage"/>
              <a:buChar char="●"/>
              <a:defRPr>
                <a:solidFill>
                  <a:schemeClr val="lt2"/>
                </a:solidFill>
                <a:latin typeface="Average"/>
                <a:ea typeface="Average"/>
                <a:cs typeface="Average"/>
                <a:sym typeface="Average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verage"/>
              <a:buChar char="○"/>
              <a:defRPr>
                <a:solidFill>
                  <a:schemeClr val="lt2"/>
                </a:solidFill>
                <a:latin typeface="Average"/>
                <a:ea typeface="Average"/>
                <a:cs typeface="Average"/>
                <a:sym typeface="Average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1400"/>
              <a:buFont typeface="Average"/>
              <a:buChar char="■"/>
              <a:defRPr>
                <a:solidFill>
                  <a:schemeClr val="lt2"/>
                </a:solidFill>
                <a:latin typeface="Average"/>
                <a:ea typeface="Average"/>
                <a:cs typeface="Average"/>
                <a:sym typeface="Average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1pPr>
            <a:lvl2pPr lvl="1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2pPr>
            <a:lvl3pPr lvl="2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3pPr>
            <a:lvl4pPr lvl="3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4pPr>
            <a:lvl5pPr lvl="4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5pPr>
            <a:lvl6pPr lvl="5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6pPr>
            <a:lvl7pPr lvl="6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7pPr>
            <a:lvl8pPr lvl="7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8pPr>
            <a:lvl9pPr lvl="8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mailto:johannph@uio.no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www.uio.no/studier/emner/matnat/ifi/IN1010/v21/undervisningstilbud/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8.png"/><Relationship Id="rId4" Type="http://schemas.openxmlformats.org/officeDocument/2006/relationships/image" Target="../media/image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Relationship Id="rId4" Type="http://schemas.openxmlformats.org/officeDocument/2006/relationships/image" Target="../media/image4.png"/><Relationship Id="rId5" Type="http://schemas.openxmlformats.org/officeDocument/2006/relationships/image" Target="../media/image10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9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3"/>
          <p:cNvSpPr txBox="1"/>
          <p:nvPr>
            <p:ph type="ctrTitle"/>
          </p:nvPr>
        </p:nvSpPr>
        <p:spPr>
          <a:xfrm>
            <a:off x="671258" y="990800"/>
            <a:ext cx="7801500" cy="1730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Velkommen!</a:t>
            </a:r>
            <a:endParaRPr/>
          </a:p>
        </p:txBody>
      </p:sp>
      <p:sp>
        <p:nvSpPr>
          <p:cNvPr id="60" name="Google Shape;60;p13"/>
          <p:cNvSpPr txBox="1"/>
          <p:nvPr>
            <p:ph idx="1" type="subTitle"/>
          </p:nvPr>
        </p:nvSpPr>
        <p:spPr>
          <a:xfrm>
            <a:off x="671250" y="3174876"/>
            <a:ext cx="78015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Johanna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johannph på mattermost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o" u="sng">
                <a:solidFill>
                  <a:schemeClr val="hlink"/>
                </a:solidFill>
                <a:hlinkClick r:id="rId3"/>
              </a:rPr>
              <a:t>johannph@uio.no</a:t>
            </a:r>
            <a:r>
              <a:rPr lang="no"/>
              <a:t> på mail!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Kort: Praktisk informasjon</a:t>
            </a:r>
            <a:endParaRPr/>
          </a:p>
        </p:txBody>
      </p:sp>
      <p:sp>
        <p:nvSpPr>
          <p:cNvPr id="66" name="Google Shape;66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no"/>
              <a:t>Undervisningstilbud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no" u="sng">
                <a:solidFill>
                  <a:schemeClr val="hlink"/>
                </a:solidFill>
                <a:hlinkClick r:id="rId3"/>
              </a:rPr>
              <a:t>https://www.uio.no/studier/emner/matnat/ifi/IN1010/v21/undervisningstilbud/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no"/>
              <a:t>Jeg har konkrete spørsmål/problemer med min kode -&gt; Labtime! 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no"/>
              <a:t>Jeg vil ha mer liveprogrammering -&gt; Plenumstime!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no"/>
              <a:t>Jeg vil jobbe med andre (og kanskje en kjapp recap av forelesning) -&gt; Gruppetime!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no"/>
              <a:t>Jeg vil ha en recap av de vanskeligste konseptene fra forelesning -&gt; Repetisjonsgruppe!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no"/>
              <a:t>Skriv alt dere lurer på i chatten enten til everybody eller bare til meg 😊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no"/>
              <a:t>Si i fra hvis dere faller av! Enten hvis noe er vanskelig, eller hvis dere glemte å følge med! Bare si i fra!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no"/>
              <a:t>Vi har god tid, så det er masse tid til å gå gjennom ting flere ganger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no"/>
              <a:t> 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5"/>
          <p:cNvSpPr txBox="1"/>
          <p:nvPr>
            <p:ph type="title"/>
          </p:nvPr>
        </p:nvSpPr>
        <p:spPr>
          <a:xfrm>
            <a:off x="311700" y="2037150"/>
            <a:ext cx="8520600" cy="83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Repetisjon forrige uke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" name="Google Shape;77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78" name="Google Shape;78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91423"/>
            <a:ext cx="9144003" cy="48890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Enhetstesting</a:t>
            </a:r>
            <a:endParaRPr/>
          </a:p>
        </p:txBody>
      </p:sp>
      <p:sp>
        <p:nvSpPr>
          <p:cNvPr id="84" name="Google Shape;84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Teste komponenter av koden hver for seg, f.eks. en metode eller en klasse.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no"/>
              <a:t>Etter enhetstesting kan vi sette komponentene sammen og teste hvordan det fungerer sammen (integrasjontest) og etterhvert hele systemet (systemtesting). Men i in1010 lærer vi bare litt enhetstesting.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no"/>
              <a:t>Poenget er å finne feil så tidlig som mulig. Dere har sikkert selv erfart at det er vanskeligere å finne feil dess mer kode det er.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8"/>
          <p:cNvSpPr txBox="1"/>
          <p:nvPr>
            <p:ph type="title"/>
          </p:nvPr>
        </p:nvSpPr>
        <p:spPr>
          <a:xfrm>
            <a:off x="311700" y="2037150"/>
            <a:ext cx="8520600" cy="83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Repetisjon denne uka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Import + basics</a:t>
            </a:r>
            <a:endParaRPr/>
          </a:p>
        </p:txBody>
      </p:sp>
      <p:pic>
        <p:nvPicPr>
          <p:cNvPr id="95" name="Google Shape;95;p19"/>
          <p:cNvPicPr preferRelativeResize="0"/>
          <p:nvPr/>
        </p:nvPicPr>
        <p:blipFill rotWithShape="1">
          <a:blip r:embed="rId3">
            <a:alphaModFix/>
          </a:blip>
          <a:srcRect b="0" l="0" r="0" t="1826"/>
          <a:stretch/>
        </p:blipFill>
        <p:spPr>
          <a:xfrm>
            <a:off x="366075" y="1182900"/>
            <a:ext cx="5693201" cy="3547176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04051" y="1757500"/>
            <a:ext cx="2779924" cy="179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Tekst</a:t>
            </a:r>
            <a:endParaRPr/>
          </a:p>
        </p:txBody>
      </p:sp>
      <p:pic>
        <p:nvPicPr>
          <p:cNvPr id="102" name="Google Shape;102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03600" y="1723100"/>
            <a:ext cx="3367775" cy="22451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9850" y="1147225"/>
            <a:ext cx="4976811" cy="36649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4" name="Google Shape;104;p20"/>
          <p:cNvCxnSpPr/>
          <p:nvPr/>
        </p:nvCxnSpPr>
        <p:spPr>
          <a:xfrm>
            <a:off x="311700" y="3693575"/>
            <a:ext cx="541800" cy="75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Knapper</a:t>
            </a:r>
            <a:endParaRPr/>
          </a:p>
        </p:txBody>
      </p:sp>
      <p:pic>
        <p:nvPicPr>
          <p:cNvPr id="110" name="Google Shape;110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31475" y="583425"/>
            <a:ext cx="2941575" cy="2126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31475" y="2709675"/>
            <a:ext cx="2941576" cy="20965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21"/>
          <p:cNvPicPr preferRelativeResize="0"/>
          <p:nvPr/>
        </p:nvPicPr>
        <p:blipFill rotWithShape="1">
          <a:blip r:embed="rId5">
            <a:alphaModFix/>
          </a:blip>
          <a:srcRect b="0" l="0" r="0" t="10586"/>
          <a:stretch/>
        </p:blipFill>
        <p:spPr>
          <a:xfrm>
            <a:off x="415575" y="1091275"/>
            <a:ext cx="3004125" cy="37149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FlowLayout vs GridLayout</a:t>
            </a:r>
            <a:endParaRPr/>
          </a:p>
        </p:txBody>
      </p:sp>
      <p:sp>
        <p:nvSpPr>
          <p:cNvPr id="118" name="Google Shape;118;p2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FlowLayout er default, layout for et JPanel kan endres med .setLayout().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19" name="Google Shape;119;p22"/>
          <p:cNvPicPr preferRelativeResize="0"/>
          <p:nvPr/>
        </p:nvPicPr>
        <p:blipFill rotWithShape="1">
          <a:blip r:embed="rId3">
            <a:alphaModFix/>
          </a:blip>
          <a:srcRect b="5298" l="0" r="5320" t="2228"/>
          <a:stretch/>
        </p:blipFill>
        <p:spPr>
          <a:xfrm>
            <a:off x="1203500" y="1732300"/>
            <a:ext cx="5015425" cy="3197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Jobbe selv</a:t>
            </a:r>
            <a:endParaRPr/>
          </a:p>
        </p:txBody>
      </p:sp>
      <p:sp>
        <p:nvSpPr>
          <p:cNvPr id="125" name="Google Shape;125;p2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Jobb med hva dere vil og rekk opp hånda hvis dere trenger hjelp med noe/har spørsmål så møtes vi i breakoutroom! </a:t>
            </a:r>
            <a:r>
              <a:rPr lang="no"/>
              <a:t>😊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26" name="Google Shape;126;p23"/>
          <p:cNvPicPr preferRelativeResize="0"/>
          <p:nvPr/>
        </p:nvPicPr>
        <p:blipFill rotWithShape="1">
          <a:blip r:embed="rId3">
            <a:alphaModFix/>
          </a:blip>
          <a:srcRect b="0" l="3453" r="1920" t="0"/>
          <a:stretch/>
        </p:blipFill>
        <p:spPr>
          <a:xfrm>
            <a:off x="311700" y="2013675"/>
            <a:ext cx="3523375" cy="2838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late">
  <a:themeElements>
    <a:clrScheme name="Slate">
      <a:dk1>
        <a:srgbClr val="FFFFFF"/>
      </a:dk1>
      <a:lt1>
        <a:srgbClr val="37474F"/>
      </a:lt1>
      <a:dk2>
        <a:srgbClr val="9E9E9E"/>
      </a:dk2>
      <a:lt2>
        <a:srgbClr val="E0E0E0"/>
      </a:lt2>
      <a:accent1>
        <a:srgbClr val="616161"/>
      </a:accent1>
      <a:accent2>
        <a:srgbClr val="78909C"/>
      </a:accent2>
      <a:accent3>
        <a:srgbClr val="CACACA"/>
      </a:accent3>
      <a:accent4>
        <a:srgbClr val="64FFDA"/>
      </a:accent4>
      <a:accent5>
        <a:srgbClr val="FFD966"/>
      </a:accent5>
      <a:accent6>
        <a:srgbClr val="F5F5F5"/>
      </a:accent6>
      <a:hlink>
        <a:srgbClr val="FFD966"/>
      </a:hlink>
      <a:folHlink>
        <a:srgbClr val="FFD96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