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56" r:id="rId5"/>
    <p:sldId id="260" r:id="rId6"/>
    <p:sldId id="261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86201" autoAdjust="0"/>
  </p:normalViewPr>
  <p:slideViewPr>
    <p:cSldViewPr snapToGrid="0">
      <p:cViewPr varScale="1">
        <p:scale>
          <a:sx n="136" d="100"/>
          <a:sy n="136" d="100"/>
        </p:scale>
        <p:origin x="11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D01E0-729B-465C-8DBA-FB6A419F8380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9F164-C076-433B-ADB8-218E4B54CF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2440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58D9F2-F4DC-4071-8E81-220BE0677E13}" type="slidenum">
              <a:rPr lang="nb-NO" altLang="nb-NO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46009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309748-2034-4E2E-AB5B-1BED60A8725B}" type="slidenum">
              <a:rPr lang="nb-NO" altLang="nb-NO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48199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b-NO" altLang="nb-NO" smtClean="0"/>
              <a:t>håndterer full liste!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1823D1-578F-4A4C-89AA-AFC71E47E4AE}" type="slidenum">
              <a:rPr lang="nb-NO" altLang="nb-NO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46254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9486C-B1F8-4BAB-8D92-E70E4683239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8028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C1554-5B1C-47C8-B20B-3394BC838C2E}" type="slidenum">
              <a:rPr lang="nb-NO" altLang="nb-NO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5068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b-NO" altLang="nb-NO" smtClean="0"/>
              <a:t>Understrek startverdi for indeks</a:t>
            </a: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ADC439-CAC4-4DDB-AA01-B6BF60D6F00E}" type="slidenum">
              <a:rPr lang="nb-NO" altLang="nb-NO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7727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726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5341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479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5644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1653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3196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1252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3575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125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7162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6481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0AA1B-60F8-45BB-8141-949CA2A9BB3D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8F56D-59D3-4CDE-A3B2-450DCD2DF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006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8" name="Rectangle 59397"/>
          <p:cNvSpPr/>
          <p:nvPr/>
        </p:nvSpPr>
        <p:spPr>
          <a:xfrm>
            <a:off x="7397807" y="5762217"/>
            <a:ext cx="2707481" cy="893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ctangle 2"/>
          <p:cNvSpPr/>
          <p:nvPr/>
        </p:nvSpPr>
        <p:spPr>
          <a:xfrm>
            <a:off x="91804" y="1089164"/>
            <a:ext cx="6211187" cy="563231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Arrayliste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&gt;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implements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Liste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&gt; {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b="0" smtClean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@SuppressWarnings(</a:t>
            </a:r>
            <a:r>
              <a:rPr lang="nb-NO" b="0" smtClean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"unchecked"</a:t>
            </a:r>
            <a:r>
              <a:rPr lang="nb-NO" b="0" smtClean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)</a:t>
            </a:r>
            <a:endParaRPr lang="nb-NO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>
                <a:solidFill>
                  <a:srgbClr val="569CD6"/>
                </a:solidFill>
                <a:latin typeface="Consolas" panose="020B0609020204030204" pitchFamily="49" charset="0"/>
              </a:rPr>
              <a:t>protected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[]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(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[]) </a:t>
            </a:r>
            <a:r>
              <a:rPr lang="nb-NO" b="0" smtClean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Object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nb-NO">
                <a:solidFill>
                  <a:srgbClr val="B5CEA8"/>
                </a:solidFill>
                <a:latin typeface="Consolas" panose="020B0609020204030204" pitchFamily="49" charset="0"/>
              </a:rPr>
              <a:t>5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];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protected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iBruk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nb-NO" b="0" smtClean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b="0" smtClean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@Override</a:t>
            </a:r>
            <a:endParaRPr lang="nb-NO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 {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b="0" smtClean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iBruk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}</a:t>
            </a: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/>
            </a:r>
            <a:b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nb-NO">
                <a:solidFill>
                  <a:srgbClr val="808080"/>
                </a:solidFill>
                <a:latin typeface="Consolas" panose="020B0609020204030204" pitchFamily="49" charset="0"/>
              </a:rPr>
              <a:t>@Override</a:t>
            </a:r>
            <a:endParaRPr lang="nb-NO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nb-NO">
                <a:solidFill>
                  <a:srgbClr val="569CD6"/>
                </a:solidFill>
                <a:latin typeface="Consolas" panose="020B0609020204030204" pitchFamily="49" charset="0"/>
              </a:rPr>
              <a:t>public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nb-NO">
                <a:solidFill>
                  <a:srgbClr val="4EC9B0"/>
                </a:solidFill>
                <a:latin typeface="Consolas" panose="020B0609020204030204" pitchFamily="49" charset="0"/>
              </a:rPr>
              <a:t>T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nb-NO">
                <a:solidFill>
                  <a:srgbClr val="DCDCAA"/>
                </a:solidFill>
                <a:latin typeface="Consolas" panose="020B0609020204030204" pitchFamily="49" charset="0"/>
              </a:rPr>
              <a:t>get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nb-NO">
                <a:solidFill>
                  <a:srgbClr val="569CD6"/>
                </a:solidFill>
                <a:latin typeface="Consolas" panose="020B0609020204030204" pitchFamily="49" charset="0"/>
              </a:rPr>
              <a:t>int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pos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){</a:t>
            </a: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       </a:t>
            </a:r>
            <a:r>
              <a:rPr lang="nb-NO">
                <a:solidFill>
                  <a:srgbClr val="C586C0"/>
                </a:solidFill>
                <a:latin typeface="Consolas" panose="020B0609020204030204" pitchFamily="49" charset="0"/>
              </a:rPr>
              <a:t>return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[pos]</a:t>
            </a:r>
            <a:r>
              <a:rPr lang="nb-NO">
                <a:solidFill>
                  <a:srgbClr val="569CD6"/>
                </a:solidFill>
                <a:latin typeface="Consolas" panose="020B0609020204030204" pitchFamily="49" charset="0"/>
              </a:rPr>
              <a:t>;</a:t>
            </a:r>
            <a:endParaRPr lang="nb-NO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   }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b="0" smtClean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@Override</a:t>
            </a:r>
            <a:endParaRPr lang="nb-NO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 =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}</a:t>
            </a:r>
          </a:p>
          <a:p>
            <a:r>
              <a:rPr lang="nb-NO" smtClean="0">
                <a:solidFill>
                  <a:srgbClr val="D4D4D4"/>
                </a:solidFill>
                <a:latin typeface="Consolas" panose="020B0609020204030204" pitchFamily="49" charset="0"/>
              </a:rPr>
              <a:t>}</a:t>
            </a:r>
            <a:endParaRPr lang="nb-NO" b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39949" y="2371045"/>
            <a:ext cx="2225220" cy="4422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395" name="Title 1"/>
          <p:cNvSpPr>
            <a:spLocks noGrp="1"/>
          </p:cNvSpPr>
          <p:nvPr>
            <p:ph type="title"/>
          </p:nvPr>
        </p:nvSpPr>
        <p:spPr>
          <a:xfrm>
            <a:off x="838200" y="131275"/>
            <a:ext cx="10515600" cy="957889"/>
          </a:xfrm>
        </p:spPr>
        <p:txBody>
          <a:bodyPr/>
          <a:lstStyle/>
          <a:p>
            <a:r>
              <a:rPr lang="nb-NO" altLang="nb-NO" smtClean="0"/>
              <a:t>Klassen Arrayliste: </a:t>
            </a:r>
            <a:r>
              <a:rPr lang="nb-NO" altLang="nb-NO" smtClean="0">
                <a:solidFill>
                  <a:srgbClr val="0070C0"/>
                </a:solidFill>
              </a:rPr>
              <a:t>size, set, get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7169227" y="1568142"/>
            <a:ext cx="4535184" cy="439252"/>
          </a:xfrm>
          <a:solidFill>
            <a:srgbClr val="FFFF00"/>
          </a:solidFill>
        </p:spPr>
        <p:txBody>
          <a:bodyPr/>
          <a:lstStyle/>
          <a:p>
            <a:pPr marL="0" indent="0">
              <a:buNone/>
            </a:pPr>
            <a:r>
              <a:rPr lang="nb-NO" sz="2400" smtClean="0"/>
              <a:t>Kan noe skape problemer for </a:t>
            </a:r>
            <a:r>
              <a:rPr lang="nb-NO" sz="2400" b="1" smtClean="0"/>
              <a:t>get</a:t>
            </a:r>
            <a:r>
              <a:rPr lang="nb-NO" sz="2400" smtClean="0"/>
              <a:t>?</a:t>
            </a:r>
            <a:endParaRPr lang="nb-NO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/>
              <a:t>IN1010 - vår 2023                                                                                Siri Moe Jensen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CB6A-70E6-4410-A7B1-991CFAA3F167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7169227" y="2014417"/>
            <a:ext cx="396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Kommer tilbake til </a:t>
            </a:r>
            <a:r>
              <a:rPr lang="nb-NO" smtClean="0"/>
              <a:t>mulige feilsituasjoner</a:t>
            </a:r>
            <a:endParaRPr lang="nb-NO"/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0880259" y="3142348"/>
            <a:ext cx="799722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10880259" y="3770715"/>
            <a:ext cx="878906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25702" y="4560060"/>
            <a:ext cx="612945" cy="2894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18" name="TextBox 17"/>
          <p:cNvSpPr txBox="1"/>
          <p:nvPr/>
        </p:nvSpPr>
        <p:spPr>
          <a:xfrm>
            <a:off x="5631111" y="4134145"/>
            <a:ext cx="1261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minListe</a:t>
            </a:r>
            <a:endParaRPr lang="nb-NO" sz="1400"/>
          </a:p>
        </p:txBody>
      </p:sp>
      <p:sp>
        <p:nvSpPr>
          <p:cNvPr id="19" name="TextBox 18"/>
          <p:cNvSpPr txBox="1"/>
          <p:nvPr/>
        </p:nvSpPr>
        <p:spPr>
          <a:xfrm>
            <a:off x="7270597" y="5381479"/>
            <a:ext cx="13799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Arrayliste objekt</a:t>
            </a:r>
            <a:endParaRPr lang="nb-NO" sz="140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2FEBE55-F736-B245-99C4-5CBE5454423A}"/>
              </a:ext>
            </a:extLst>
          </p:cNvPr>
          <p:cNvSpPr/>
          <p:nvPr/>
        </p:nvSpPr>
        <p:spPr>
          <a:xfrm flipH="1">
            <a:off x="7169575" y="2814329"/>
            <a:ext cx="1581973" cy="250478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(+metoder)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465520" y="3577726"/>
            <a:ext cx="909041" cy="3208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22" name="Rectangle 21"/>
          <p:cNvSpPr/>
          <p:nvPr/>
        </p:nvSpPr>
        <p:spPr>
          <a:xfrm>
            <a:off x="7465520" y="4651063"/>
            <a:ext cx="913089" cy="2998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79571" y="3306726"/>
            <a:ext cx="9729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data</a:t>
            </a:r>
            <a:endParaRPr lang="nb-NO" sz="1400"/>
          </a:p>
        </p:txBody>
      </p:sp>
      <p:sp>
        <p:nvSpPr>
          <p:cNvPr id="24" name="TextBox 23"/>
          <p:cNvSpPr txBox="1"/>
          <p:nvPr/>
        </p:nvSpPr>
        <p:spPr>
          <a:xfrm>
            <a:off x="7379570" y="3824667"/>
            <a:ext cx="816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Type: T[]</a:t>
            </a:r>
            <a:endParaRPr lang="nb-NO" sz="1400"/>
          </a:p>
        </p:txBody>
      </p:sp>
      <p:sp>
        <p:nvSpPr>
          <p:cNvPr id="25" name="TextBox 24"/>
          <p:cNvSpPr txBox="1"/>
          <p:nvPr/>
        </p:nvSpPr>
        <p:spPr>
          <a:xfrm>
            <a:off x="7379571" y="4348696"/>
            <a:ext cx="10264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iBruk</a:t>
            </a:r>
            <a:endParaRPr lang="nb-NO" sz="1400"/>
          </a:p>
        </p:txBody>
      </p:sp>
      <p:sp>
        <p:nvSpPr>
          <p:cNvPr id="26" name="TextBox 25"/>
          <p:cNvSpPr txBox="1"/>
          <p:nvPr/>
        </p:nvSpPr>
        <p:spPr>
          <a:xfrm>
            <a:off x="7379570" y="4866637"/>
            <a:ext cx="814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Type: int</a:t>
            </a:r>
            <a:endParaRPr lang="nb-NO" sz="1400"/>
          </a:p>
        </p:txBody>
      </p:sp>
      <p:sp>
        <p:nvSpPr>
          <p:cNvPr id="27" name="Rectangle 26"/>
          <p:cNvSpPr/>
          <p:nvPr/>
        </p:nvSpPr>
        <p:spPr>
          <a:xfrm>
            <a:off x="9524019" y="3485888"/>
            <a:ext cx="620440" cy="275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24019" y="3767500"/>
            <a:ext cx="620440" cy="275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524019" y="4049112"/>
            <a:ext cx="620440" cy="275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null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524019" y="4330724"/>
            <a:ext cx="620440" cy="275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null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524019" y="4612337"/>
            <a:ext cx="620440" cy="2898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null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234742" y="3485888"/>
            <a:ext cx="246662" cy="275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0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234742" y="3771006"/>
            <a:ext cx="246662" cy="275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1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234742" y="4056124"/>
            <a:ext cx="246662" cy="275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2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234742" y="4341242"/>
            <a:ext cx="246662" cy="275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3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34742" y="4626361"/>
            <a:ext cx="246662" cy="289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4</a:t>
            </a:r>
            <a:endParaRPr lang="nb-NO" sz="1400">
              <a:solidFill>
                <a:schemeClr val="tx1"/>
              </a:solidFill>
            </a:endParaRPr>
          </a:p>
        </p:txBody>
      </p:sp>
      <p:cxnSp>
        <p:nvCxnSpPr>
          <p:cNvPr id="37" name="Curved Connector 36"/>
          <p:cNvCxnSpPr>
            <a:endCxn id="27" idx="0"/>
          </p:cNvCxnSpPr>
          <p:nvPr/>
        </p:nvCxnSpPr>
        <p:spPr>
          <a:xfrm flipV="1">
            <a:off x="7919894" y="3485888"/>
            <a:ext cx="1914345" cy="249224"/>
          </a:xfrm>
          <a:prstGeom prst="curvedConnector4">
            <a:avLst>
              <a:gd name="adj1" fmla="val 41897"/>
              <a:gd name="adj2" fmla="val 191725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194457" y="4951822"/>
            <a:ext cx="1093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/>
              <a:t>array med T-referanser</a:t>
            </a:r>
            <a:endParaRPr lang="nb-NO" sz="1400"/>
          </a:p>
        </p:txBody>
      </p:sp>
      <p:cxnSp>
        <p:nvCxnSpPr>
          <p:cNvPr id="39" name="Curved Connector 38"/>
          <p:cNvCxnSpPr>
            <a:endCxn id="20" idx="3"/>
          </p:cNvCxnSpPr>
          <p:nvPr/>
        </p:nvCxnSpPr>
        <p:spPr>
          <a:xfrm flipV="1">
            <a:off x="6162605" y="4066723"/>
            <a:ext cx="1006970" cy="584340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407122" y="4937418"/>
            <a:ext cx="15778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Type: Arrayliste&lt;T&gt;</a:t>
            </a:r>
            <a:endParaRPr lang="nb-NO" sz="1400"/>
          </a:p>
        </p:txBody>
      </p:sp>
      <p:sp>
        <p:nvSpPr>
          <p:cNvPr id="41" name="Rounded Rectangle 40"/>
          <p:cNvSpPr/>
          <p:nvPr/>
        </p:nvSpPr>
        <p:spPr>
          <a:xfrm>
            <a:off x="10966908" y="2896620"/>
            <a:ext cx="626423" cy="28981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42" name="Rounded Rectangle 41"/>
          <p:cNvSpPr/>
          <p:nvPr/>
        </p:nvSpPr>
        <p:spPr>
          <a:xfrm>
            <a:off x="10966908" y="3538283"/>
            <a:ext cx="626423" cy="28981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cxnSp>
        <p:nvCxnSpPr>
          <p:cNvPr id="46" name="Curved Connector 45"/>
          <p:cNvCxnSpPr>
            <a:endCxn id="41" idx="1"/>
          </p:cNvCxnSpPr>
          <p:nvPr/>
        </p:nvCxnSpPr>
        <p:spPr>
          <a:xfrm flipV="1">
            <a:off x="9834239" y="3041528"/>
            <a:ext cx="1132669" cy="615438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endCxn id="42" idx="1"/>
          </p:cNvCxnSpPr>
          <p:nvPr/>
        </p:nvCxnSpPr>
        <p:spPr>
          <a:xfrm flipV="1">
            <a:off x="9834239" y="3683191"/>
            <a:ext cx="1132669" cy="215380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7"/>
          <p:cNvSpPr txBox="1">
            <a:spLocks noChangeArrowheads="1"/>
          </p:cNvSpPr>
          <p:nvPr/>
        </p:nvSpPr>
        <p:spPr bwMode="auto">
          <a:xfrm>
            <a:off x="10480398" y="6115209"/>
            <a:ext cx="878906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0567047" y="5882777"/>
            <a:ext cx="626423" cy="28981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cxnSp>
        <p:nvCxnSpPr>
          <p:cNvPr id="54" name="Curved Connector 53"/>
          <p:cNvCxnSpPr>
            <a:endCxn id="53" idx="1"/>
          </p:cNvCxnSpPr>
          <p:nvPr/>
        </p:nvCxnSpPr>
        <p:spPr>
          <a:xfrm flipV="1">
            <a:off x="9145510" y="6027685"/>
            <a:ext cx="1421537" cy="165556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392" name="Rectangle 59391"/>
          <p:cNvSpPr/>
          <p:nvPr/>
        </p:nvSpPr>
        <p:spPr>
          <a:xfrm>
            <a:off x="8933463" y="6029852"/>
            <a:ext cx="557525" cy="343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TextBox 55"/>
          <p:cNvSpPr txBox="1"/>
          <p:nvPr/>
        </p:nvSpPr>
        <p:spPr>
          <a:xfrm>
            <a:off x="8841098" y="5751519"/>
            <a:ext cx="7267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x</a:t>
            </a:r>
            <a:endParaRPr lang="nb-NO" sz="1400"/>
          </a:p>
        </p:txBody>
      </p:sp>
      <p:sp>
        <p:nvSpPr>
          <p:cNvPr id="57" name="TextBox 56"/>
          <p:cNvSpPr txBox="1"/>
          <p:nvPr/>
        </p:nvSpPr>
        <p:spPr>
          <a:xfrm>
            <a:off x="7456063" y="6341489"/>
            <a:ext cx="2731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(set-metoden i ArrayListe objektet)</a:t>
            </a:r>
            <a:endParaRPr lang="nb-NO" sz="1400"/>
          </a:p>
        </p:txBody>
      </p:sp>
      <p:cxnSp>
        <p:nvCxnSpPr>
          <p:cNvPr id="58" name="Curved Connector 57"/>
          <p:cNvCxnSpPr>
            <a:endCxn id="53" idx="0"/>
          </p:cNvCxnSpPr>
          <p:nvPr/>
        </p:nvCxnSpPr>
        <p:spPr>
          <a:xfrm rot="16200000" flipH="1">
            <a:off x="9377661" y="4380179"/>
            <a:ext cx="1959176" cy="1046020"/>
          </a:xfrm>
          <a:prstGeom prst="curvedConnector3">
            <a:avLst>
              <a:gd name="adj1" fmla="val 2233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8100702" y="6029852"/>
            <a:ext cx="557525" cy="343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889896" y="5762217"/>
            <a:ext cx="907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pos</a:t>
            </a:r>
            <a:endParaRPr lang="nb-NO" sz="1400"/>
          </a:p>
        </p:txBody>
      </p:sp>
      <p:cxnSp>
        <p:nvCxnSpPr>
          <p:cNvPr id="59400" name="Straight Connector 59399"/>
          <p:cNvCxnSpPr/>
          <p:nvPr/>
        </p:nvCxnSpPr>
        <p:spPr>
          <a:xfrm flipH="1">
            <a:off x="6633971" y="5762217"/>
            <a:ext cx="9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3556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8" grpId="0" animBg="1"/>
      <p:bldP spid="10" grpId="0" uiExpand="1" build="p" animBg="1"/>
      <p:bldP spid="7" grpId="0"/>
      <p:bldP spid="52" grpId="0" animBg="1"/>
      <p:bldP spid="53" grpId="0" animBg="1"/>
      <p:bldP spid="59392" grpId="0" animBg="1"/>
      <p:bldP spid="56" grpId="0"/>
      <p:bldP spid="57" grpId="0"/>
      <p:bldP spid="62" grpId="0" animBg="1"/>
      <p:bldP spid="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8398" y="1690688"/>
            <a:ext cx="6346004" cy="483209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Arrayliste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&gt;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implements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Liste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&gt; {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b="0" smtClean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@SuppressWarnings(</a:t>
            </a:r>
            <a:r>
              <a:rPr lang="nb-NO" b="0" smtClean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"unchecked"</a:t>
            </a:r>
            <a:r>
              <a:rPr lang="nb-NO" b="0" smtClean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)</a:t>
            </a:r>
            <a:endParaRPr lang="nb-NO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protected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[]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(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[]) </a:t>
            </a:r>
            <a:r>
              <a:rPr lang="nb-NO" b="0" smtClean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Object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nb-NO">
                <a:solidFill>
                  <a:srgbClr val="B5CEA8"/>
                </a:solidFill>
                <a:latin typeface="Consolas" panose="020B0609020204030204" pitchFamily="49" charset="0"/>
              </a:rPr>
              <a:t>5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];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protected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iBruk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nb-NO" b="0" smtClean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endParaRPr lang="nb-NO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	// andre metoder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b="0" smtClean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@Override</a:t>
            </a:r>
            <a:endParaRPr lang="nb-NO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remove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b="0" smtClean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nb-NO" b="0" smtClean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iBruk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++) {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   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nb-NO" b="0" smtClean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]=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	 }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iBruk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--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b="0" smtClean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lang="nb-NO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}</a:t>
            </a:r>
          </a:p>
          <a:p>
            <a:r>
              <a:rPr lang="nb-NO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endParaRPr lang="nb-NO" b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43563" y="2643188"/>
            <a:ext cx="1243012" cy="3713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4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Klassen Arrayliste II:</a:t>
            </a:r>
            <a:br>
              <a:rPr lang="nb-NO" altLang="nb-NO" smtClean="0"/>
            </a:br>
            <a:r>
              <a:rPr lang="nb-NO" altLang="nb-NO" smtClean="0">
                <a:solidFill>
                  <a:srgbClr val="0070C0"/>
                </a:solidFill>
              </a:rPr>
              <a:t>remove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10E18-2596-4FBB-A58A-FAF3079932D5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b-NO" smtClean="0"/>
              <a:t>IN1010 - vår 2023                                                                                Siri Moe Jensen</a:t>
            </a:r>
            <a:endParaRPr lang="nb-NO"/>
          </a:p>
        </p:txBody>
      </p:sp>
      <p:sp>
        <p:nvSpPr>
          <p:cNvPr id="2" name="Rectangle 1"/>
          <p:cNvSpPr/>
          <p:nvPr/>
        </p:nvSpPr>
        <p:spPr>
          <a:xfrm>
            <a:off x="739739" y="6356350"/>
            <a:ext cx="3298861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5990923" y="5601274"/>
            <a:ext cx="1220679" cy="755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1173109" y="2907016"/>
            <a:ext cx="799722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11173109" y="3535383"/>
            <a:ext cx="878906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8552" y="4324728"/>
            <a:ext cx="612945" cy="2894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12" name="TextBox 11"/>
          <p:cNvSpPr txBox="1"/>
          <p:nvPr/>
        </p:nvSpPr>
        <p:spPr>
          <a:xfrm>
            <a:off x="5923961" y="3898813"/>
            <a:ext cx="1261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minListe</a:t>
            </a:r>
            <a:endParaRPr lang="nb-NO" sz="1400"/>
          </a:p>
        </p:txBody>
      </p:sp>
      <p:sp>
        <p:nvSpPr>
          <p:cNvPr id="13" name="TextBox 12"/>
          <p:cNvSpPr txBox="1"/>
          <p:nvPr/>
        </p:nvSpPr>
        <p:spPr>
          <a:xfrm>
            <a:off x="7563447" y="5146147"/>
            <a:ext cx="13799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Arrayliste objekt</a:t>
            </a:r>
            <a:endParaRPr lang="nb-NO" sz="140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2FEBE55-F736-B245-99C4-5CBE5454423A}"/>
              </a:ext>
            </a:extLst>
          </p:cNvPr>
          <p:cNvSpPr/>
          <p:nvPr/>
        </p:nvSpPr>
        <p:spPr>
          <a:xfrm flipH="1">
            <a:off x="7462425" y="2578997"/>
            <a:ext cx="1581973" cy="250478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(+metoder)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758370" y="3342394"/>
            <a:ext cx="909041" cy="3208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16" name="Rectangle 15"/>
          <p:cNvSpPr/>
          <p:nvPr/>
        </p:nvSpPr>
        <p:spPr>
          <a:xfrm>
            <a:off x="7758370" y="4415731"/>
            <a:ext cx="913089" cy="2998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72421" y="3071394"/>
            <a:ext cx="9729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data</a:t>
            </a:r>
            <a:endParaRPr lang="nb-NO" sz="1400"/>
          </a:p>
        </p:txBody>
      </p:sp>
      <p:sp>
        <p:nvSpPr>
          <p:cNvPr id="18" name="TextBox 17"/>
          <p:cNvSpPr txBox="1"/>
          <p:nvPr/>
        </p:nvSpPr>
        <p:spPr>
          <a:xfrm>
            <a:off x="7672420" y="3589335"/>
            <a:ext cx="816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Type: T[]</a:t>
            </a:r>
            <a:endParaRPr lang="nb-NO" sz="1400"/>
          </a:p>
        </p:txBody>
      </p:sp>
      <p:sp>
        <p:nvSpPr>
          <p:cNvPr id="19" name="TextBox 18"/>
          <p:cNvSpPr txBox="1"/>
          <p:nvPr/>
        </p:nvSpPr>
        <p:spPr>
          <a:xfrm>
            <a:off x="7672421" y="4113364"/>
            <a:ext cx="10264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iBruk</a:t>
            </a:r>
            <a:endParaRPr lang="nb-NO" sz="1400"/>
          </a:p>
        </p:txBody>
      </p:sp>
      <p:sp>
        <p:nvSpPr>
          <p:cNvPr id="20" name="TextBox 19"/>
          <p:cNvSpPr txBox="1"/>
          <p:nvPr/>
        </p:nvSpPr>
        <p:spPr>
          <a:xfrm>
            <a:off x="7672420" y="4631305"/>
            <a:ext cx="814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Type: int</a:t>
            </a:r>
            <a:endParaRPr lang="nb-NO" sz="1400"/>
          </a:p>
        </p:txBody>
      </p:sp>
      <p:sp>
        <p:nvSpPr>
          <p:cNvPr id="21" name="Rectangle 20"/>
          <p:cNvSpPr/>
          <p:nvPr/>
        </p:nvSpPr>
        <p:spPr>
          <a:xfrm>
            <a:off x="9816869" y="3250556"/>
            <a:ext cx="620440" cy="275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816869" y="3532168"/>
            <a:ext cx="620440" cy="275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816869" y="3813780"/>
            <a:ext cx="620440" cy="275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816869" y="4095392"/>
            <a:ext cx="620440" cy="275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b="1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816869" y="4377005"/>
            <a:ext cx="620440" cy="2898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null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527592" y="3250556"/>
            <a:ext cx="246662" cy="275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0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527592" y="3535674"/>
            <a:ext cx="246662" cy="275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1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27592" y="3820792"/>
            <a:ext cx="246662" cy="275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2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527592" y="4105910"/>
            <a:ext cx="246662" cy="275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3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527592" y="4391029"/>
            <a:ext cx="246662" cy="289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smtClean="0">
                <a:solidFill>
                  <a:schemeClr val="tx1"/>
                </a:solidFill>
              </a:rPr>
              <a:t>4</a:t>
            </a:r>
            <a:endParaRPr lang="nb-NO" sz="1400">
              <a:solidFill>
                <a:schemeClr val="tx1"/>
              </a:solidFill>
            </a:endParaRPr>
          </a:p>
        </p:txBody>
      </p:sp>
      <p:cxnSp>
        <p:nvCxnSpPr>
          <p:cNvPr id="31" name="Curved Connector 30"/>
          <p:cNvCxnSpPr>
            <a:endCxn id="21" idx="0"/>
          </p:cNvCxnSpPr>
          <p:nvPr/>
        </p:nvCxnSpPr>
        <p:spPr>
          <a:xfrm flipV="1">
            <a:off x="8212744" y="3250556"/>
            <a:ext cx="1914345" cy="249224"/>
          </a:xfrm>
          <a:prstGeom prst="curvedConnector4">
            <a:avLst>
              <a:gd name="adj1" fmla="val 41897"/>
              <a:gd name="adj2" fmla="val 191725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487307" y="4716490"/>
            <a:ext cx="1093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/>
              <a:t>array med T-referanser</a:t>
            </a:r>
            <a:endParaRPr lang="nb-NO" sz="1400"/>
          </a:p>
        </p:txBody>
      </p:sp>
      <p:cxnSp>
        <p:nvCxnSpPr>
          <p:cNvPr id="33" name="Curved Connector 32"/>
          <p:cNvCxnSpPr>
            <a:endCxn id="14" idx="3"/>
          </p:cNvCxnSpPr>
          <p:nvPr/>
        </p:nvCxnSpPr>
        <p:spPr>
          <a:xfrm flipV="1">
            <a:off x="6455455" y="3831391"/>
            <a:ext cx="1006970" cy="584340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68390" y="4680845"/>
            <a:ext cx="15778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Type: Arrayliste&lt;T&gt;</a:t>
            </a:r>
            <a:endParaRPr lang="nb-NO" sz="1400"/>
          </a:p>
        </p:txBody>
      </p:sp>
      <p:sp>
        <p:nvSpPr>
          <p:cNvPr id="35" name="Rounded Rectangle 34"/>
          <p:cNvSpPr/>
          <p:nvPr/>
        </p:nvSpPr>
        <p:spPr>
          <a:xfrm>
            <a:off x="11259758" y="2661288"/>
            <a:ext cx="626423" cy="28981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36" name="Rounded Rectangle 35"/>
          <p:cNvSpPr/>
          <p:nvPr/>
        </p:nvSpPr>
        <p:spPr>
          <a:xfrm>
            <a:off x="11259758" y="3302951"/>
            <a:ext cx="626423" cy="28981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cxnSp>
        <p:nvCxnSpPr>
          <p:cNvPr id="37" name="Curved Connector 36"/>
          <p:cNvCxnSpPr>
            <a:endCxn id="35" idx="1"/>
          </p:cNvCxnSpPr>
          <p:nvPr/>
        </p:nvCxnSpPr>
        <p:spPr>
          <a:xfrm flipV="1">
            <a:off x="10127089" y="2806196"/>
            <a:ext cx="1132669" cy="615438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>
            <a:endCxn id="36" idx="1"/>
          </p:cNvCxnSpPr>
          <p:nvPr/>
        </p:nvCxnSpPr>
        <p:spPr>
          <a:xfrm flipV="1">
            <a:off x="10127089" y="3447859"/>
            <a:ext cx="1132669" cy="215380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7"/>
          <p:cNvSpPr txBox="1">
            <a:spLocks noChangeArrowheads="1"/>
          </p:cNvSpPr>
          <p:nvPr/>
        </p:nvSpPr>
        <p:spPr bwMode="auto">
          <a:xfrm>
            <a:off x="11162821" y="4171339"/>
            <a:ext cx="878906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1249470" y="3938907"/>
            <a:ext cx="626423" cy="28981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cxnSp>
        <p:nvCxnSpPr>
          <p:cNvPr id="42" name="Curved Connector 41"/>
          <p:cNvCxnSpPr>
            <a:endCxn id="41" idx="1"/>
          </p:cNvCxnSpPr>
          <p:nvPr/>
        </p:nvCxnSpPr>
        <p:spPr>
          <a:xfrm>
            <a:off x="10179843" y="3945461"/>
            <a:ext cx="1069627" cy="138354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7"/>
          <p:cNvSpPr txBox="1">
            <a:spLocks noChangeArrowheads="1"/>
          </p:cNvSpPr>
          <p:nvPr/>
        </p:nvSpPr>
        <p:spPr bwMode="auto">
          <a:xfrm>
            <a:off x="11173109" y="4822120"/>
            <a:ext cx="878906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1259758" y="4589688"/>
            <a:ext cx="626423" cy="28981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cxnSp>
        <p:nvCxnSpPr>
          <p:cNvPr id="45" name="Curved Connector 44"/>
          <p:cNvCxnSpPr>
            <a:endCxn id="44" idx="1"/>
          </p:cNvCxnSpPr>
          <p:nvPr/>
        </p:nvCxnSpPr>
        <p:spPr>
          <a:xfrm>
            <a:off x="10127089" y="4234365"/>
            <a:ext cx="1132669" cy="500231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8153400" y="846387"/>
            <a:ext cx="2947988" cy="893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TextBox 50"/>
          <p:cNvSpPr txBox="1"/>
          <p:nvPr/>
        </p:nvSpPr>
        <p:spPr>
          <a:xfrm>
            <a:off x="8103006" y="1425450"/>
            <a:ext cx="30670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(remove-metoden i ArrayListe objektet)</a:t>
            </a:r>
            <a:endParaRPr lang="nb-NO" sz="1400"/>
          </a:p>
        </p:txBody>
      </p:sp>
      <p:sp>
        <p:nvSpPr>
          <p:cNvPr id="52" name="Rectangle 51"/>
          <p:cNvSpPr/>
          <p:nvPr/>
        </p:nvSpPr>
        <p:spPr>
          <a:xfrm>
            <a:off x="8856295" y="1114022"/>
            <a:ext cx="557525" cy="343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645489" y="846387"/>
            <a:ext cx="907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pos</a:t>
            </a:r>
            <a:endParaRPr lang="nb-NO" sz="1400"/>
          </a:p>
        </p:txBody>
      </p:sp>
      <p:cxnSp>
        <p:nvCxnSpPr>
          <p:cNvPr id="54" name="Straight Connector 53"/>
          <p:cNvCxnSpPr/>
          <p:nvPr/>
        </p:nvCxnSpPr>
        <p:spPr>
          <a:xfrm flipH="1">
            <a:off x="7389564" y="846387"/>
            <a:ext cx="9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9883956" y="1116784"/>
            <a:ext cx="557525" cy="343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673150" y="849149"/>
            <a:ext cx="8686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res</a:t>
            </a:r>
            <a:endParaRPr lang="nb-NO" sz="1400"/>
          </a:p>
        </p:txBody>
      </p:sp>
      <p:cxnSp>
        <p:nvCxnSpPr>
          <p:cNvPr id="59" name="Curved Connector 58"/>
          <p:cNvCxnSpPr>
            <a:endCxn id="36" idx="1"/>
          </p:cNvCxnSpPr>
          <p:nvPr/>
        </p:nvCxnSpPr>
        <p:spPr>
          <a:xfrm rot="16200000" flipH="1">
            <a:off x="9628468" y="1816568"/>
            <a:ext cx="2150299" cy="1112282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urved Connector 61"/>
          <p:cNvCxnSpPr>
            <a:endCxn id="41" idx="1"/>
          </p:cNvCxnSpPr>
          <p:nvPr/>
        </p:nvCxnSpPr>
        <p:spPr>
          <a:xfrm>
            <a:off x="10080130" y="3677076"/>
            <a:ext cx="1169340" cy="406739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urved Connector 64"/>
          <p:cNvCxnSpPr/>
          <p:nvPr/>
        </p:nvCxnSpPr>
        <p:spPr>
          <a:xfrm>
            <a:off x="10175558" y="3940488"/>
            <a:ext cx="1034222" cy="779936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44" name="Rectangle 61443"/>
          <p:cNvSpPr/>
          <p:nvPr/>
        </p:nvSpPr>
        <p:spPr>
          <a:xfrm>
            <a:off x="9981810" y="4069807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/>
              <a:t>?</a:t>
            </a:r>
          </a:p>
        </p:txBody>
      </p:sp>
      <p:sp>
        <p:nvSpPr>
          <p:cNvPr id="60" name="Rectangle 15"/>
          <p:cNvSpPr/>
          <p:nvPr/>
        </p:nvSpPr>
        <p:spPr>
          <a:xfrm>
            <a:off x="7914188" y="4479115"/>
            <a:ext cx="615302" cy="1726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521667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1" grpId="0"/>
      <p:bldP spid="52" grpId="0" animBg="1"/>
      <p:bldP spid="53" grpId="0"/>
      <p:bldP spid="57" grpId="0" animBg="1"/>
      <p:bldP spid="58" grpId="0"/>
      <p:bldP spid="61444" grpId="0"/>
      <p:bldP spid="6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altLang="nb-NO" sz="4000" smtClean="0"/>
              <a:t>Klassen Arrayliste:</a:t>
            </a:r>
            <a:br>
              <a:rPr lang="nb-NO" altLang="nb-NO" sz="4000" smtClean="0"/>
            </a:br>
            <a:r>
              <a:rPr lang="nb-NO" altLang="nb-NO" sz="4000" smtClean="0"/>
              <a:t>Lage plass til flere elementer</a:t>
            </a:r>
          </a:p>
        </p:txBody>
      </p:sp>
      <p:sp>
        <p:nvSpPr>
          <p:cNvPr id="65541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17693" cy="2951091"/>
          </a:xfrm>
        </p:spPr>
        <p:txBody>
          <a:bodyPr>
            <a:normAutofit/>
          </a:bodyPr>
          <a:lstStyle/>
          <a:p>
            <a:r>
              <a:rPr lang="nb-NO" altLang="nb-NO" sz="2400" smtClean="0"/>
              <a:t>Spesialtilfelle ved tillegg nytt element i listen:</a:t>
            </a:r>
          </a:p>
          <a:p>
            <a:pPr lvl="1"/>
            <a:r>
              <a:rPr lang="nb-NO" altLang="nb-NO" sz="2000" smtClean="0"/>
              <a:t>arrayen som holder dataene kan være full!</a:t>
            </a:r>
          </a:p>
          <a:p>
            <a:pPr lvl="1"/>
            <a:endParaRPr lang="nb-NO" altLang="nb-NO" sz="2000" smtClean="0"/>
          </a:p>
          <a:p>
            <a:r>
              <a:rPr lang="nb-NO" altLang="nb-NO" sz="2400" smtClean="0"/>
              <a:t>Må da allokere mer plass =&gt; </a:t>
            </a:r>
          </a:p>
          <a:p>
            <a:pPr lvl="1"/>
            <a:r>
              <a:rPr lang="nb-NO" altLang="nb-NO" sz="2000" smtClean="0"/>
              <a:t>oppretter ny array med flere plasser (2* den vi har)</a:t>
            </a:r>
          </a:p>
          <a:p>
            <a:pPr lvl="1"/>
            <a:r>
              <a:rPr lang="nb-NO" altLang="nb-NO" sz="2000" smtClean="0"/>
              <a:t>flytter eksisterende elementer over</a:t>
            </a:r>
          </a:p>
          <a:p>
            <a:pPr lvl="1"/>
            <a:r>
              <a:rPr lang="nb-NO" altLang="nb-NO" sz="2000" smtClean="0"/>
              <a:t>legger til det nye på første ledige plass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IN1010 - vår 2023                                                                                Siri Moe Jensen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9A683-0F11-4704-A984-9DD183D2C5B3}" type="slidenum">
              <a:rPr lang="nb-NO" smtClean="0"/>
              <a:pPr/>
              <a:t>3</a:t>
            </a:fld>
            <a:endParaRPr lang="nb-NO"/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0591669" y="1005087"/>
            <a:ext cx="92392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0591669" y="1862337"/>
            <a:ext cx="92392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10591669" y="2722507"/>
            <a:ext cx="92392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10591669" y="3568644"/>
            <a:ext cx="923925" cy="306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10591669" y="4413194"/>
            <a:ext cx="92392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400"/>
              <a:t>T-objekt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355540" y="1210351"/>
            <a:ext cx="643307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355540" y="1734326"/>
            <a:ext cx="643307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355540" y="2258301"/>
            <a:ext cx="643307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55540" y="2782276"/>
            <a:ext cx="643307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355540" y="3301068"/>
            <a:ext cx="643307" cy="5448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017735" y="1210351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0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017735" y="1734326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1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017735" y="2258301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2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017735" y="2782276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3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7735" y="3301068"/>
            <a:ext cx="317938" cy="5448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4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95715" y="3898381"/>
            <a:ext cx="90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smtClean="0"/>
              <a:t>Type: T[]</a:t>
            </a:r>
            <a:endParaRPr lang="nb-NO" sz="1600"/>
          </a:p>
        </p:txBody>
      </p:sp>
      <p:sp>
        <p:nvSpPr>
          <p:cNvPr id="22" name="Rounded Rectangle 21"/>
          <p:cNvSpPr/>
          <p:nvPr/>
        </p:nvSpPr>
        <p:spPr>
          <a:xfrm>
            <a:off x="10591669" y="638114"/>
            <a:ext cx="1098644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ounded Rectangle 22"/>
          <p:cNvSpPr/>
          <p:nvPr/>
        </p:nvSpPr>
        <p:spPr>
          <a:xfrm>
            <a:off x="10591669" y="1492835"/>
            <a:ext cx="1098644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ounded Rectangle 23"/>
          <p:cNvSpPr/>
          <p:nvPr/>
        </p:nvSpPr>
        <p:spPr>
          <a:xfrm>
            <a:off x="10591669" y="2356564"/>
            <a:ext cx="1098644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ounded Rectangle 24"/>
          <p:cNvSpPr/>
          <p:nvPr/>
        </p:nvSpPr>
        <p:spPr>
          <a:xfrm>
            <a:off x="10591669" y="3185648"/>
            <a:ext cx="1098644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ounded Rectangle 25"/>
          <p:cNvSpPr/>
          <p:nvPr/>
        </p:nvSpPr>
        <p:spPr>
          <a:xfrm>
            <a:off x="10591669" y="4014732"/>
            <a:ext cx="1098644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7" name="Curved Connector 26"/>
          <p:cNvCxnSpPr>
            <a:endCxn id="22" idx="1"/>
          </p:cNvCxnSpPr>
          <p:nvPr/>
        </p:nvCxnSpPr>
        <p:spPr>
          <a:xfrm flipV="1">
            <a:off x="9580728" y="847333"/>
            <a:ext cx="1010941" cy="595560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endCxn id="23" idx="1"/>
          </p:cNvCxnSpPr>
          <p:nvPr/>
        </p:nvCxnSpPr>
        <p:spPr>
          <a:xfrm flipV="1">
            <a:off x="9594376" y="1702054"/>
            <a:ext cx="997293" cy="302695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endCxn id="24" idx="1"/>
          </p:cNvCxnSpPr>
          <p:nvPr/>
        </p:nvCxnSpPr>
        <p:spPr>
          <a:xfrm>
            <a:off x="9560257" y="2519562"/>
            <a:ext cx="1031412" cy="46221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endCxn id="25" idx="1"/>
          </p:cNvCxnSpPr>
          <p:nvPr/>
        </p:nvCxnSpPr>
        <p:spPr>
          <a:xfrm>
            <a:off x="9548898" y="3078608"/>
            <a:ext cx="1042771" cy="316259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endCxn id="26" idx="1"/>
          </p:cNvCxnSpPr>
          <p:nvPr/>
        </p:nvCxnSpPr>
        <p:spPr>
          <a:xfrm>
            <a:off x="9608024" y="3604085"/>
            <a:ext cx="983645" cy="619866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7941678" y="3125823"/>
            <a:ext cx="614558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941678" y="3649798"/>
            <a:ext cx="614558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941678" y="4173773"/>
            <a:ext cx="614558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941678" y="4697748"/>
            <a:ext cx="614558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941678" y="5216540"/>
            <a:ext cx="614558" cy="5448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04808" y="5783995"/>
            <a:ext cx="90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smtClean="0"/>
              <a:t>Type: T[]</a:t>
            </a:r>
            <a:endParaRPr lang="nb-NO" sz="1600"/>
          </a:p>
        </p:txBody>
      </p:sp>
      <p:sp>
        <p:nvSpPr>
          <p:cNvPr id="38" name="Rectangle 37"/>
          <p:cNvSpPr/>
          <p:nvPr/>
        </p:nvSpPr>
        <p:spPr>
          <a:xfrm>
            <a:off x="7941678" y="495467"/>
            <a:ext cx="614558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41678" y="1019442"/>
            <a:ext cx="614558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941678" y="1543417"/>
            <a:ext cx="614558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41678" y="2067392"/>
            <a:ext cx="614558" cy="5187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941678" y="2586184"/>
            <a:ext cx="614558" cy="5448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cxnSp>
        <p:nvCxnSpPr>
          <p:cNvPr id="49" name="Curved Connector 48"/>
          <p:cNvCxnSpPr/>
          <p:nvPr/>
        </p:nvCxnSpPr>
        <p:spPr>
          <a:xfrm flipV="1">
            <a:off x="8248957" y="726163"/>
            <a:ext cx="2342712" cy="93076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endCxn id="23" idx="1"/>
          </p:cNvCxnSpPr>
          <p:nvPr/>
        </p:nvCxnSpPr>
        <p:spPr>
          <a:xfrm>
            <a:off x="8153400" y="1310897"/>
            <a:ext cx="2438269" cy="391157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50"/>
          <p:cNvCxnSpPr>
            <a:endCxn id="24" idx="1"/>
          </p:cNvCxnSpPr>
          <p:nvPr/>
        </p:nvCxnSpPr>
        <p:spPr>
          <a:xfrm>
            <a:off x="8248957" y="1844612"/>
            <a:ext cx="2342712" cy="721171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>
            <a:endCxn id="25" idx="1"/>
          </p:cNvCxnSpPr>
          <p:nvPr/>
        </p:nvCxnSpPr>
        <p:spPr>
          <a:xfrm>
            <a:off x="8248957" y="2357415"/>
            <a:ext cx="2342712" cy="1037452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urved Connector 52"/>
          <p:cNvCxnSpPr>
            <a:endCxn id="26" idx="1"/>
          </p:cNvCxnSpPr>
          <p:nvPr/>
        </p:nvCxnSpPr>
        <p:spPr>
          <a:xfrm>
            <a:off x="8248957" y="2854028"/>
            <a:ext cx="2342712" cy="1369923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7620787" y="486295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0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20787" y="1010270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1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620787" y="1534245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2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620787" y="2058220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3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620787" y="2577012"/>
            <a:ext cx="317938" cy="5448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4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622264" y="3124629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5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622264" y="3648604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6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622264" y="4172579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7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622264" y="4696554"/>
            <a:ext cx="317938" cy="5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8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622264" y="5215346"/>
            <a:ext cx="317938" cy="5448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9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523630" y="232012"/>
            <a:ext cx="59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data</a:t>
            </a:r>
            <a:endParaRPr lang="nb-NO"/>
          </a:p>
        </p:txBody>
      </p:sp>
      <p:sp>
        <p:nvSpPr>
          <p:cNvPr id="75" name="Rectangle 74"/>
          <p:cNvSpPr/>
          <p:nvPr/>
        </p:nvSpPr>
        <p:spPr>
          <a:xfrm>
            <a:off x="6637635" y="554541"/>
            <a:ext cx="485711" cy="3208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6" name="Curved Connector 75"/>
          <p:cNvCxnSpPr>
            <a:endCxn id="11" idx="0"/>
          </p:cNvCxnSpPr>
          <p:nvPr/>
        </p:nvCxnSpPr>
        <p:spPr>
          <a:xfrm>
            <a:off x="6880490" y="683777"/>
            <a:ext cx="2796704" cy="526574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urved Connector 77"/>
          <p:cNvCxnSpPr>
            <a:endCxn id="38" idx="0"/>
          </p:cNvCxnSpPr>
          <p:nvPr/>
        </p:nvCxnSpPr>
        <p:spPr>
          <a:xfrm flipV="1">
            <a:off x="6880490" y="495467"/>
            <a:ext cx="1368467" cy="196093"/>
          </a:xfrm>
          <a:prstGeom prst="curvedConnector4">
            <a:avLst>
              <a:gd name="adj1" fmla="val 38773"/>
              <a:gd name="adj2" fmla="val 216577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9474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 animBg="1"/>
      <p:bldP spid="39" grpId="0" animBg="1"/>
      <p:bldP spid="40" grpId="0" animBg="1"/>
      <p:bldP spid="41" grpId="0" animBg="1"/>
      <p:bldP spid="42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82FEBE55-F736-B245-99C4-5CBE5454423A}"/>
              </a:ext>
            </a:extLst>
          </p:cNvPr>
          <p:cNvSpPr/>
          <p:nvPr/>
        </p:nvSpPr>
        <p:spPr>
          <a:xfrm flipH="1">
            <a:off x="1509550" y="3290422"/>
            <a:ext cx="2836887" cy="199385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sz="2000" smtClean="0">
                <a:solidFill>
                  <a:schemeClr val="tx1"/>
                </a:solidFill>
              </a:rPr>
              <a:t>metoder og andre instansvariabler</a:t>
            </a:r>
            <a:endParaRPr lang="nb-NO" sz="2000">
              <a:solidFill>
                <a:schemeClr val="tx1"/>
              </a:solidFill>
            </a:endParaRPr>
          </a:p>
        </p:txBody>
      </p:sp>
      <p:sp>
        <p:nvSpPr>
          <p:cNvPr id="46" name="Title 4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Beholder basert på lenkeliste-struktur</a:t>
            </a:r>
            <a:endParaRPr lang="nb-NO"/>
          </a:p>
        </p:txBody>
      </p:sp>
      <p:sp>
        <p:nvSpPr>
          <p:cNvPr id="47" name="Content Placeholder 46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9860"/>
          </a:xfrm>
        </p:spPr>
        <p:txBody>
          <a:bodyPr>
            <a:normAutofit/>
          </a:bodyPr>
          <a:lstStyle/>
          <a:p>
            <a:r>
              <a:rPr lang="nb-NO" sz="2000" smtClean="0"/>
              <a:t>Vi lager en beholder-klasse som "pakker inn" datastrukturen (nodene med neste-referanser) og metodene i grensesnittet</a:t>
            </a:r>
          </a:p>
          <a:p>
            <a:r>
              <a:rPr lang="nb-NO" sz="2000" smtClean="0"/>
              <a:t>Den som bruker beholderen kan bruke metodene i grensesnittet til å legge inn og ta ut data uten å kjenne til strukturen (lenkelisten) og implementasjon av metodene</a:t>
            </a:r>
            <a:endParaRPr lang="nb-NO" sz="2000"/>
          </a:p>
        </p:txBody>
      </p:sp>
      <p:sp>
        <p:nvSpPr>
          <p:cNvPr id="23" name="Rounded Rectangle 22"/>
          <p:cNvSpPr/>
          <p:nvPr/>
        </p:nvSpPr>
        <p:spPr>
          <a:xfrm>
            <a:off x="4993760" y="5920702"/>
            <a:ext cx="1151091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ounded Rectangle 23"/>
          <p:cNvSpPr/>
          <p:nvPr/>
        </p:nvSpPr>
        <p:spPr>
          <a:xfrm>
            <a:off x="7291128" y="5945257"/>
            <a:ext cx="1151091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ounded Rectangle 24"/>
          <p:cNvSpPr/>
          <p:nvPr/>
        </p:nvSpPr>
        <p:spPr>
          <a:xfrm>
            <a:off x="10481310" y="5938922"/>
            <a:ext cx="1151091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ounded Rectangle 25"/>
          <p:cNvSpPr/>
          <p:nvPr/>
        </p:nvSpPr>
        <p:spPr>
          <a:xfrm>
            <a:off x="4685650" y="4060309"/>
            <a:ext cx="1736725" cy="122396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>
                <a:solidFill>
                  <a:schemeClr val="tx1"/>
                </a:solidFill>
              </a:rPr>
              <a:t>data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78404" y="4081753"/>
            <a:ext cx="971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/>
              <a:t>minListe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352004" y="4372998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545027" y="4558736"/>
            <a:ext cx="1503362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47700" y="4448465"/>
            <a:ext cx="409575" cy="3698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852487" y="4675503"/>
            <a:ext cx="64686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10085673" y="4060309"/>
            <a:ext cx="1736725" cy="122396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>
                <a:solidFill>
                  <a:schemeClr val="tx1"/>
                </a:solidFill>
              </a:rPr>
              <a:t>data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0720841" y="4374585"/>
            <a:ext cx="647700" cy="3698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 smtClean="0"/>
              <a:t>null</a:t>
            </a:r>
            <a:endParaRPr lang="nb-NO" sz="1600" dirty="0"/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43647" y="4323766"/>
            <a:ext cx="6989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mtClean="0"/>
              <a:t>neste</a:t>
            </a:r>
            <a:endParaRPr lang="nb-NO" altLang="nb-NO"/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9574414" y="4557147"/>
            <a:ext cx="387350" cy="1588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117450" y="3693597"/>
            <a:ext cx="755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/>
              <a:t>:Node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0525411" y="3693597"/>
            <a:ext cx="755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/>
              <a:t>:Node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027414" y="4060309"/>
            <a:ext cx="1736725" cy="122396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>
                <a:solidFill>
                  <a:schemeClr val="tx1"/>
                </a:solidFill>
              </a:rPr>
              <a:t>data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7459214" y="3693597"/>
            <a:ext cx="755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/>
              <a:t>:Node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702270" y="4372998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7895945" y="4558736"/>
            <a:ext cx="1503362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7035199" y="4324974"/>
            <a:ext cx="6989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mtClean="0"/>
              <a:t>neste</a:t>
            </a:r>
            <a:endParaRPr lang="nb-NO" altLang="nb-NO"/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10073065" y="4346499"/>
            <a:ext cx="6989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mtClean="0"/>
              <a:t>neste</a:t>
            </a:r>
            <a:endParaRPr lang="nb-NO" altLang="nb-NO"/>
          </a:p>
        </p:txBody>
      </p:sp>
      <p:sp>
        <p:nvSpPr>
          <p:cNvPr id="50" name="TextBox 49"/>
          <p:cNvSpPr txBox="1"/>
          <p:nvPr/>
        </p:nvSpPr>
        <p:spPr>
          <a:xfrm>
            <a:off x="2885224" y="5920702"/>
            <a:ext cx="159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Dataelementer</a:t>
            </a:r>
            <a:endParaRPr lang="nb-NO"/>
          </a:p>
        </p:txBody>
      </p:sp>
      <p:sp>
        <p:nvSpPr>
          <p:cNvPr id="56" name="Rectangle 55"/>
          <p:cNvSpPr/>
          <p:nvPr/>
        </p:nvSpPr>
        <p:spPr>
          <a:xfrm>
            <a:off x="5346767" y="4819928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cxnSp>
        <p:nvCxnSpPr>
          <p:cNvPr id="51" name="Straight Arrow Connector 50"/>
          <p:cNvCxnSpPr>
            <a:endCxn id="23" idx="0"/>
          </p:cNvCxnSpPr>
          <p:nvPr/>
        </p:nvCxnSpPr>
        <p:spPr>
          <a:xfrm>
            <a:off x="5569305" y="5021710"/>
            <a:ext cx="1" cy="89899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7705838" y="4817264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cxnSp>
        <p:nvCxnSpPr>
          <p:cNvPr id="55" name="Straight Arrow Connector 54"/>
          <p:cNvCxnSpPr/>
          <p:nvPr/>
        </p:nvCxnSpPr>
        <p:spPr>
          <a:xfrm flipH="1">
            <a:off x="7900906" y="5003000"/>
            <a:ext cx="5357" cy="973555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10823662" y="4826810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11056855" y="5015375"/>
            <a:ext cx="1" cy="94226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12916" y="5148040"/>
            <a:ext cx="1109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Beholder-</a:t>
            </a:r>
            <a:br>
              <a:rPr lang="nb-NO" smtClean="0"/>
            </a:br>
            <a:r>
              <a:rPr lang="nb-NO" smtClean="0"/>
              <a:t>objekt</a:t>
            </a:r>
            <a:endParaRPr lang="nb-NO"/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2402121" y="4096079"/>
            <a:ext cx="67887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mtClean="0"/>
              <a:t>start</a:t>
            </a:r>
            <a:endParaRPr lang="nb-NO" altLang="nb-NO"/>
          </a:p>
        </p:txBody>
      </p:sp>
      <p:sp>
        <p:nvSpPr>
          <p:cNvPr id="83" name="Rectangle 82"/>
          <p:cNvSpPr/>
          <p:nvPr/>
        </p:nvSpPr>
        <p:spPr>
          <a:xfrm>
            <a:off x="2525076" y="4456923"/>
            <a:ext cx="409575" cy="3698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cxnSp>
        <p:nvCxnSpPr>
          <p:cNvPr id="84" name="Straight Arrow Connector 83"/>
          <p:cNvCxnSpPr>
            <a:endCxn id="26" idx="1"/>
          </p:cNvCxnSpPr>
          <p:nvPr/>
        </p:nvCxnSpPr>
        <p:spPr>
          <a:xfrm>
            <a:off x="2741556" y="4672290"/>
            <a:ext cx="1944094" cy="1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2402121" y="4798080"/>
            <a:ext cx="8044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mtClean="0"/>
              <a:t>:Node</a:t>
            </a:r>
            <a:endParaRPr lang="nb-NO" altLang="nb-NO"/>
          </a:p>
        </p:txBody>
      </p:sp>
      <p:cxnSp>
        <p:nvCxnSpPr>
          <p:cNvPr id="88" name="Straight Arrow Connector 87"/>
          <p:cNvCxnSpPr/>
          <p:nvPr/>
        </p:nvCxnSpPr>
        <p:spPr>
          <a:xfrm flipV="1">
            <a:off x="854644" y="4672290"/>
            <a:ext cx="3831006" cy="1222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mtClean="0"/>
              <a:t>IN1010 - vår 2023                                                                                Siri Moe Jensen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982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3" grpId="0" animBg="1"/>
      <p:bldP spid="24" grpId="0" animBg="1"/>
      <p:bldP spid="25" grpId="0" animBg="1"/>
      <p:bldP spid="50" grpId="0"/>
      <p:bldP spid="56" grpId="0" animBg="1"/>
      <p:bldP spid="64" grpId="0" animBg="1"/>
      <p:bldP spid="67" grpId="0" animBg="1"/>
      <p:bldP spid="79" grpId="0"/>
      <p:bldP spid="82" grpId="0"/>
      <p:bldP spid="83" grpId="0" animBg="1"/>
      <p:bldP spid="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Hvordan finne størrelsen?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00064"/>
          </a:xfrm>
          <a:noFill/>
        </p:spPr>
        <p:txBody>
          <a:bodyPr>
            <a:normAutofit/>
          </a:bodyPr>
          <a:lstStyle/>
          <a:p>
            <a:r>
              <a:rPr lang="nb-NO" altLang="nb-NO" sz="2000" smtClean="0"/>
              <a:t>Går gjennom liste og teller noder</a:t>
            </a:r>
          </a:p>
          <a:p>
            <a:r>
              <a:rPr lang="nb-NO" altLang="nb-NO" sz="2000" smtClean="0"/>
              <a:t>Trenger en referanse som flyttes gjennom listen</a:t>
            </a:r>
          </a:p>
          <a:p>
            <a:endParaRPr lang="nb-NO" altLang="nb-NO" sz="2000" smtClean="0"/>
          </a:p>
          <a:p>
            <a:endParaRPr lang="nb-NO" altLang="nb-NO" sz="2000" smtClean="0"/>
          </a:p>
          <a:p>
            <a:endParaRPr lang="nb-NO" altLang="nb-NO" sz="2000" smtClean="0"/>
          </a:p>
          <a:p>
            <a:endParaRPr lang="nb-NO" altLang="nb-NO" sz="2000" smtClean="0"/>
          </a:p>
          <a:p>
            <a:endParaRPr lang="nb-NO" altLang="nb-NO" sz="2000" smtClean="0"/>
          </a:p>
          <a:p>
            <a:endParaRPr lang="nb-NO" altLang="nb-NO" sz="2000" smtClean="0"/>
          </a:p>
          <a:p>
            <a:endParaRPr lang="nb-NO" altLang="nb-NO" sz="200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IN1010 - </a:t>
            </a:r>
            <a:r>
              <a:rPr lang="nb-NO" smtClean="0"/>
              <a:t>vår 2023                                                                                </a:t>
            </a:r>
            <a:r>
              <a:rPr lang="nb-NO"/>
              <a:t>Siri Moe Jensen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9FB39-3832-492A-8ED7-A397B7FD49A9}" type="slidenum">
              <a:rPr lang="nb-NO"/>
              <a:pPr>
                <a:defRPr/>
              </a:pPr>
              <a:t>5</a:t>
            </a:fld>
            <a:endParaRPr lang="nb-NO"/>
          </a:p>
        </p:txBody>
      </p:sp>
      <p:sp>
        <p:nvSpPr>
          <p:cNvPr id="2" name="Rectangle 1"/>
          <p:cNvSpPr/>
          <p:nvPr/>
        </p:nvSpPr>
        <p:spPr>
          <a:xfrm>
            <a:off x="884873" y="2672628"/>
            <a:ext cx="4750676" cy="286232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nb-NO" sz="2000" b="0" smtClean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 {</a:t>
            </a: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teller = </a:t>
            </a:r>
            <a:r>
              <a:rPr lang="nb-NO" sz="2000" b="0" smtClean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sz="2000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sz="2000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peker = start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sz="2000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sz="2000" b="0" smtClean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(peker != </a:t>
            </a:r>
            <a:r>
              <a:rPr lang="nb-NO" sz="2000" b="0" smtClean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 {</a:t>
            </a: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    teller++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sz="2000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    peker = peker.neste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sz="2000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}</a:t>
            </a: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sz="2000" b="0" smtClean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teller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sz="2000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}</a:t>
            </a:r>
            <a:endParaRPr lang="nb-NO" sz="2000" b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8721" y="5758359"/>
            <a:ext cx="3305585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altLang="nb-NO" sz="2000"/>
              <a:t>Forslag til et bedre alternativ?</a:t>
            </a:r>
          </a:p>
          <a:p>
            <a:r>
              <a:rPr lang="nb-NO" altLang="nb-NO" sz="2000"/>
              <a:t>Hvorfor bedre</a:t>
            </a:r>
            <a:r>
              <a:rPr lang="nb-NO" altLang="nb-NO" sz="2000" smtClean="0"/>
              <a:t>?</a:t>
            </a:r>
            <a:endParaRPr lang="nb-NO" altLang="nb-NO" sz="200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F407D7A-CE38-FD46-8C99-8C066B356ACF}"/>
              </a:ext>
            </a:extLst>
          </p:cNvPr>
          <p:cNvSpPr/>
          <p:nvPr/>
        </p:nvSpPr>
        <p:spPr>
          <a:xfrm>
            <a:off x="6621888" y="1690688"/>
            <a:ext cx="4904306" cy="151337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sz="1600">
                <a:solidFill>
                  <a:schemeClr val="tx1"/>
                </a:solidFill>
              </a:rPr>
              <a:t>metoder og andre instansvariabler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76478" y="2672722"/>
            <a:ext cx="409575" cy="3698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600"/>
          </a:p>
        </p:txBody>
      </p:sp>
      <p:sp>
        <p:nvSpPr>
          <p:cNvPr id="11" name="Rounded Rectangle 10"/>
          <p:cNvSpPr/>
          <p:nvPr/>
        </p:nvSpPr>
        <p:spPr>
          <a:xfrm>
            <a:off x="7105791" y="5388739"/>
            <a:ext cx="1151091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smtClean="0">
                <a:solidFill>
                  <a:schemeClr val="tx1"/>
                </a:solidFill>
              </a:rPr>
              <a:t>?</a:t>
            </a:r>
            <a:endParaRPr lang="nb-NO" b="1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883053" y="5388739"/>
            <a:ext cx="1151091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97682" y="3699766"/>
            <a:ext cx="1355718" cy="105254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>
                <a:solidFill>
                  <a:schemeClr val="tx1"/>
                </a:solidFill>
              </a:rPr>
              <a:t>data</a:t>
            </a:r>
            <a:endParaRPr lang="nb-NO" sz="16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464035" y="3841035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60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7657058" y="4026773"/>
            <a:ext cx="917291" cy="1310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755678" y="3791803"/>
            <a:ext cx="641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600" smtClean="0"/>
              <a:t>neste</a:t>
            </a:r>
            <a:endParaRPr lang="nb-NO" altLang="nb-NO" sz="1600"/>
          </a:p>
        </p:txBody>
      </p:sp>
      <p:sp>
        <p:nvSpPr>
          <p:cNvPr id="20" name="Rounded Rectangle 19"/>
          <p:cNvSpPr/>
          <p:nvPr/>
        </p:nvSpPr>
        <p:spPr>
          <a:xfrm>
            <a:off x="8574349" y="3699766"/>
            <a:ext cx="1355718" cy="105254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>
                <a:solidFill>
                  <a:schemeClr val="tx1"/>
                </a:solidFill>
              </a:rPr>
              <a:t>data</a:t>
            </a:r>
            <a:endParaRPr lang="nb-NO" sz="16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249204" y="3841035"/>
            <a:ext cx="529102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 smtClean="0">
                <a:solidFill>
                  <a:schemeClr val="tx1"/>
                </a:solidFill>
              </a:rPr>
              <a:t>null</a:t>
            </a:r>
            <a:endParaRPr lang="nb-NO" sz="160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582133" y="3793011"/>
            <a:ext cx="641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600" smtClean="0"/>
              <a:t>neste</a:t>
            </a:r>
            <a:endParaRPr lang="nb-NO" altLang="nb-NO" sz="1600"/>
          </a:p>
        </p:txBody>
      </p:sp>
      <p:sp>
        <p:nvSpPr>
          <p:cNvPr id="25" name="Rectangle 24"/>
          <p:cNvSpPr/>
          <p:nvPr/>
        </p:nvSpPr>
        <p:spPr>
          <a:xfrm>
            <a:off x="7458798" y="4287965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600"/>
          </a:p>
        </p:txBody>
      </p:sp>
      <p:cxnSp>
        <p:nvCxnSpPr>
          <p:cNvPr id="26" name="Straight Arrow Connector 25"/>
          <p:cNvCxnSpPr>
            <a:endCxn id="11" idx="0"/>
          </p:cNvCxnSpPr>
          <p:nvPr/>
        </p:nvCxnSpPr>
        <p:spPr>
          <a:xfrm>
            <a:off x="7681336" y="4489747"/>
            <a:ext cx="1" cy="89899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252772" y="4285301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600"/>
          </a:p>
        </p:txBody>
      </p:sp>
      <p:cxnSp>
        <p:nvCxnSpPr>
          <p:cNvPr id="28" name="Straight Arrow Connector 27"/>
          <p:cNvCxnSpPr>
            <a:endCxn id="12" idx="0"/>
          </p:cNvCxnSpPr>
          <p:nvPr/>
        </p:nvCxnSpPr>
        <p:spPr>
          <a:xfrm>
            <a:off x="9450450" y="4489747"/>
            <a:ext cx="8149" cy="89899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174873" y="2371717"/>
            <a:ext cx="6613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600" smtClean="0"/>
              <a:t>start</a:t>
            </a:r>
            <a:endParaRPr lang="nb-NO" altLang="nb-NO" sz="1600"/>
          </a:p>
        </p:txBody>
      </p:sp>
      <p:cxnSp>
        <p:nvCxnSpPr>
          <p:cNvPr id="32" name="Straight Arrow Connector 31"/>
          <p:cNvCxnSpPr>
            <a:endCxn id="14" idx="0"/>
          </p:cNvCxnSpPr>
          <p:nvPr/>
        </p:nvCxnSpPr>
        <p:spPr>
          <a:xfrm>
            <a:off x="7458798" y="2851540"/>
            <a:ext cx="16743" cy="84822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434152" y="2128721"/>
            <a:ext cx="2947988" cy="893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TextBox 33"/>
          <p:cNvSpPr txBox="1"/>
          <p:nvPr/>
        </p:nvSpPr>
        <p:spPr>
          <a:xfrm>
            <a:off x="8610600" y="2723108"/>
            <a:ext cx="2781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/>
              <a:t>(size-metoden i Lenkeliste objektet)</a:t>
            </a:r>
            <a:endParaRPr lang="nb-NO" sz="1400"/>
          </a:p>
        </p:txBody>
      </p:sp>
      <p:sp>
        <p:nvSpPr>
          <p:cNvPr id="35" name="Rectangle 34"/>
          <p:cNvSpPr/>
          <p:nvPr/>
        </p:nvSpPr>
        <p:spPr>
          <a:xfrm>
            <a:off x="8601723" y="2390753"/>
            <a:ext cx="557525" cy="343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0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90917" y="2123118"/>
            <a:ext cx="1032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teller</a:t>
            </a:r>
            <a:endParaRPr lang="nb-NO" sz="1400"/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10416965" y="2123118"/>
            <a:ext cx="131738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9778306" y="2391865"/>
            <a:ext cx="557525" cy="343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567500" y="2124230"/>
            <a:ext cx="1060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peker</a:t>
            </a:r>
            <a:endParaRPr lang="nb-NO" sz="1400"/>
          </a:p>
        </p:txBody>
      </p:sp>
      <p:cxnSp>
        <p:nvCxnSpPr>
          <p:cNvPr id="95233" name="Curved Connector 95232"/>
          <p:cNvCxnSpPr/>
          <p:nvPr/>
        </p:nvCxnSpPr>
        <p:spPr>
          <a:xfrm rot="10800000" flipV="1">
            <a:off x="8073478" y="2549928"/>
            <a:ext cx="1947968" cy="1167628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>
            <a:endCxn id="20" idx="0"/>
          </p:cNvCxnSpPr>
          <p:nvPr/>
        </p:nvCxnSpPr>
        <p:spPr>
          <a:xfrm rot="5400000">
            <a:off x="9104171" y="2769793"/>
            <a:ext cx="1078010" cy="781936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34"/>
          <p:cNvSpPr/>
          <p:nvPr/>
        </p:nvSpPr>
        <p:spPr>
          <a:xfrm>
            <a:off x="8610600" y="2426450"/>
            <a:ext cx="548648" cy="2781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1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44" name="Rectangle 34"/>
          <p:cNvSpPr/>
          <p:nvPr/>
        </p:nvSpPr>
        <p:spPr>
          <a:xfrm>
            <a:off x="8672391" y="2449828"/>
            <a:ext cx="435763" cy="2430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7" name="Rectangle 40"/>
          <p:cNvSpPr/>
          <p:nvPr/>
        </p:nvSpPr>
        <p:spPr>
          <a:xfrm>
            <a:off x="9787184" y="2406912"/>
            <a:ext cx="548648" cy="343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null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48" name="TextBox 20"/>
          <p:cNvSpPr txBox="1"/>
          <p:nvPr/>
        </p:nvSpPr>
        <p:spPr>
          <a:xfrm>
            <a:off x="10292600" y="5432386"/>
            <a:ext cx="1154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T-objekter</a:t>
            </a:r>
            <a:endParaRPr lang="nb-NO"/>
          </a:p>
        </p:txBody>
      </p:sp>
      <p:sp>
        <p:nvSpPr>
          <p:cNvPr id="49" name="TextBox 29"/>
          <p:cNvSpPr txBox="1"/>
          <p:nvPr/>
        </p:nvSpPr>
        <p:spPr>
          <a:xfrm>
            <a:off x="10292600" y="3902871"/>
            <a:ext cx="971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Node-</a:t>
            </a:r>
            <a:br>
              <a:rPr lang="nb-NO" smtClean="0"/>
            </a:br>
            <a:r>
              <a:rPr lang="nb-NO" smtClean="0"/>
              <a:t>objekter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889429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33" grpId="0" animBg="1"/>
      <p:bldP spid="34" grpId="0"/>
      <p:bldP spid="35" grpId="0" animBg="1"/>
      <p:bldP spid="36" grpId="0"/>
      <p:bldP spid="41" grpId="0" animBg="1"/>
      <p:bldP spid="42" grpId="0"/>
      <p:bldP spid="43" grpId="0" animBg="1"/>
      <p:bldP spid="44" grpId="0" animBg="1"/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Hvordan fjerne et element fra listen?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61255"/>
          </a:xfrm>
        </p:spPr>
        <p:txBody>
          <a:bodyPr>
            <a:normAutofit/>
          </a:bodyPr>
          <a:lstStyle/>
          <a:p>
            <a:r>
              <a:rPr lang="nb-NO" smtClean="0"/>
              <a:t>Teller oss frem til rett sted: </a:t>
            </a:r>
          </a:p>
          <a:p>
            <a:endParaRPr lang="nb-NO" smtClean="0"/>
          </a:p>
          <a:p>
            <a:endParaRPr lang="nb-NO" smtClean="0"/>
          </a:p>
          <a:p>
            <a:endParaRPr lang="nb-NO" smtClean="0"/>
          </a:p>
          <a:p>
            <a:endParaRPr lang="nb-NO" smtClean="0"/>
          </a:p>
          <a:p>
            <a:endParaRPr lang="nb-NO" smtClean="0"/>
          </a:p>
          <a:p>
            <a:pPr marL="0" indent="0">
              <a:buNone/>
            </a:pPr>
            <a:endParaRPr lang="nb-NO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IN1010 - vår 2023                                                                                Siri Moe Jensen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F12C-9525-4EDD-8664-3CB1DC9910E0}" type="slidenum">
              <a:rPr lang="nb-NO" smtClean="0"/>
              <a:pPr/>
              <a:t>6</a:t>
            </a:fld>
            <a:endParaRPr lang="nb-NO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745268" y="1659566"/>
            <a:ext cx="51579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2400" smtClean="0"/>
              <a:t>Svar: Elementet </a:t>
            </a:r>
            <a:r>
              <a:rPr lang="nb-NO" altLang="nb-NO" sz="2400" i="1"/>
              <a:t>før</a:t>
            </a:r>
            <a:r>
              <a:rPr lang="nb-NO" altLang="nb-NO" sz="2400"/>
              <a:t> det som skal fjernes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3417" y="2588395"/>
            <a:ext cx="5825281" cy="193899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sz="2000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Node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peker = start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sz="2000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nb-NO" sz="2000" b="0" smtClean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i=</a:t>
            </a:r>
            <a:r>
              <a:rPr lang="nb-NO" sz="2000" b="0" smtClean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i&lt;pos-</a:t>
            </a:r>
            <a:r>
              <a:rPr lang="nb-NO" sz="2000" b="0" smtClean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i++) {</a:t>
            </a: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    peker = peker.neste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sz="2000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}</a:t>
            </a: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res = peker.neste.data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sz="2000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nb-NO" sz="2000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peker.neste = peker.neste.neste</a:t>
            </a:r>
            <a:r>
              <a:rPr lang="nb-NO" sz="2000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nb-NO" sz="2000" b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F407D7A-CE38-FD46-8C99-8C066B356ACF}"/>
              </a:ext>
            </a:extLst>
          </p:cNvPr>
          <p:cNvSpPr/>
          <p:nvPr/>
        </p:nvSpPr>
        <p:spPr>
          <a:xfrm>
            <a:off x="6790789" y="2294156"/>
            <a:ext cx="5174991" cy="151337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sz="1600">
                <a:solidFill>
                  <a:schemeClr val="tx1"/>
                </a:solidFill>
              </a:rPr>
              <a:t>metoder og andre instansvariabler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45379" y="3276190"/>
            <a:ext cx="409575" cy="3698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600"/>
          </a:p>
        </p:txBody>
      </p:sp>
      <p:sp>
        <p:nvSpPr>
          <p:cNvPr id="14" name="Rounded Rectangle 13"/>
          <p:cNvSpPr/>
          <p:nvPr/>
        </p:nvSpPr>
        <p:spPr>
          <a:xfrm>
            <a:off x="7274692" y="5992207"/>
            <a:ext cx="1151091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smtClean="0">
                <a:solidFill>
                  <a:schemeClr val="tx1"/>
                </a:solidFill>
              </a:rPr>
              <a:t>?</a:t>
            </a:r>
            <a:endParaRPr lang="nb-NO" b="1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051954" y="5992207"/>
            <a:ext cx="1151091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943168" y="6010427"/>
            <a:ext cx="1151091" cy="4184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66583" y="4303234"/>
            <a:ext cx="1355718" cy="105254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>
                <a:solidFill>
                  <a:schemeClr val="tx1"/>
                </a:solidFill>
              </a:rPr>
              <a:t>data</a:t>
            </a:r>
            <a:endParaRPr lang="nb-NO" sz="16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632936" y="4444503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60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7825959" y="4630241"/>
            <a:ext cx="917291" cy="1310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10547532" y="4303234"/>
            <a:ext cx="1355718" cy="105254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>
                <a:solidFill>
                  <a:schemeClr val="tx1"/>
                </a:solidFill>
              </a:rPr>
              <a:t>data</a:t>
            </a:r>
            <a:endParaRPr lang="nb-NO" sz="16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182699" y="4446090"/>
            <a:ext cx="647700" cy="3698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 smtClean="0"/>
              <a:t>null</a:t>
            </a:r>
            <a:endParaRPr lang="nb-NO" sz="1600" dirty="0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924579" y="4395271"/>
            <a:ext cx="641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600" smtClean="0"/>
              <a:t>neste</a:t>
            </a:r>
            <a:endParaRPr lang="nb-NO" altLang="nb-NO" sz="1600"/>
          </a:p>
        </p:txBody>
      </p:sp>
      <p:sp>
        <p:nvSpPr>
          <p:cNvPr id="23" name="Rounded Rectangle 22"/>
          <p:cNvSpPr/>
          <p:nvPr/>
        </p:nvSpPr>
        <p:spPr>
          <a:xfrm>
            <a:off x="8743250" y="4303234"/>
            <a:ext cx="1355718" cy="105254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>
                <a:solidFill>
                  <a:schemeClr val="tx1"/>
                </a:solidFill>
              </a:rPr>
              <a:t>data</a:t>
            </a:r>
            <a:endParaRPr lang="nb-NO" sz="16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18105" y="4444503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60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9542256" y="4630241"/>
            <a:ext cx="998978" cy="1310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8751034" y="4396479"/>
            <a:ext cx="641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600" smtClean="0"/>
              <a:t>neste</a:t>
            </a:r>
            <a:endParaRPr lang="nb-NO" altLang="nb-NO" sz="1600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0534923" y="4418004"/>
            <a:ext cx="641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600" smtClean="0"/>
              <a:t>neste</a:t>
            </a:r>
            <a:endParaRPr lang="nb-NO" altLang="nb-NO" sz="1600"/>
          </a:p>
        </p:txBody>
      </p:sp>
      <p:sp>
        <p:nvSpPr>
          <p:cNvPr id="28" name="Rectangle 27"/>
          <p:cNvSpPr/>
          <p:nvPr/>
        </p:nvSpPr>
        <p:spPr>
          <a:xfrm>
            <a:off x="7627699" y="4891433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600"/>
          </a:p>
        </p:txBody>
      </p:sp>
      <p:cxnSp>
        <p:nvCxnSpPr>
          <p:cNvPr id="29" name="Straight Arrow Connector 28"/>
          <p:cNvCxnSpPr>
            <a:endCxn id="14" idx="0"/>
          </p:cNvCxnSpPr>
          <p:nvPr/>
        </p:nvCxnSpPr>
        <p:spPr>
          <a:xfrm>
            <a:off x="7850237" y="5093215"/>
            <a:ext cx="1" cy="89899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9421673" y="4888769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600"/>
          </a:p>
        </p:txBody>
      </p:sp>
      <p:cxnSp>
        <p:nvCxnSpPr>
          <p:cNvPr id="31" name="Straight Arrow Connector 30"/>
          <p:cNvCxnSpPr>
            <a:endCxn id="15" idx="0"/>
          </p:cNvCxnSpPr>
          <p:nvPr/>
        </p:nvCxnSpPr>
        <p:spPr>
          <a:xfrm>
            <a:off x="9619351" y="5093215"/>
            <a:ext cx="8149" cy="89899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11285520" y="4898315"/>
            <a:ext cx="409575" cy="37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60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1518713" y="5086880"/>
            <a:ext cx="1" cy="94226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343774" y="2975185"/>
            <a:ext cx="6613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1600" dirty="0" smtClean="0"/>
              <a:t>start</a:t>
            </a:r>
            <a:endParaRPr lang="nb-NO" altLang="nb-NO" sz="1600" dirty="0"/>
          </a:p>
        </p:txBody>
      </p:sp>
      <p:cxnSp>
        <p:nvCxnSpPr>
          <p:cNvPr id="35" name="Straight Arrow Connector 34"/>
          <p:cNvCxnSpPr>
            <a:endCxn id="17" idx="0"/>
          </p:cNvCxnSpPr>
          <p:nvPr/>
        </p:nvCxnSpPr>
        <p:spPr>
          <a:xfrm>
            <a:off x="7627699" y="3455008"/>
            <a:ext cx="16743" cy="84822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8340881" y="2781656"/>
            <a:ext cx="3489518" cy="893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TextBox 36"/>
          <p:cNvSpPr txBox="1"/>
          <p:nvPr/>
        </p:nvSpPr>
        <p:spPr>
          <a:xfrm>
            <a:off x="8340881" y="3376043"/>
            <a:ext cx="2957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/>
              <a:t>(remove-metoden i Lenkeliste obj)</a:t>
            </a:r>
            <a:endParaRPr lang="nb-NO" sz="1400"/>
          </a:p>
        </p:txBody>
      </p:sp>
      <p:sp>
        <p:nvSpPr>
          <p:cNvPr id="38" name="Rectangle 37"/>
          <p:cNvSpPr/>
          <p:nvPr/>
        </p:nvSpPr>
        <p:spPr>
          <a:xfrm>
            <a:off x="8508452" y="3043688"/>
            <a:ext cx="557525" cy="343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mtClean="0">
                <a:solidFill>
                  <a:schemeClr val="tx1"/>
                </a:solidFill>
              </a:rPr>
              <a:t>1</a:t>
            </a:r>
            <a:endParaRPr lang="nb-NO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297646" y="2776053"/>
            <a:ext cx="907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pos</a:t>
            </a:r>
            <a:endParaRPr lang="nb-NO" sz="1400"/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10827797" y="2783369"/>
            <a:ext cx="131738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9685035" y="3044800"/>
            <a:ext cx="557525" cy="343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474229" y="2777165"/>
            <a:ext cx="1060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peker</a:t>
            </a:r>
            <a:endParaRPr lang="nb-NO" sz="1400"/>
          </a:p>
        </p:txBody>
      </p:sp>
      <p:sp>
        <p:nvSpPr>
          <p:cNvPr id="43" name="Rectangle 42"/>
          <p:cNvSpPr/>
          <p:nvPr/>
        </p:nvSpPr>
        <p:spPr>
          <a:xfrm>
            <a:off x="9317597" y="808375"/>
            <a:ext cx="2583188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fr-FR" b="0" smtClean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fr-FR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fr-FR" b="0" smtClean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remove</a:t>
            </a:r>
            <a:r>
              <a:rPr lang="fr-FR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fr-FR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fr-FR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fr-FR" b="0" smtClean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fr-FR" b="0" smtClean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fr-FR" b="0" smtClean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;</a:t>
            </a:r>
            <a:endParaRPr lang="fr-FR" b="0" smtClean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cxnSp>
        <p:nvCxnSpPr>
          <p:cNvPr id="44" name="Curved Connector 43"/>
          <p:cNvCxnSpPr/>
          <p:nvPr/>
        </p:nvCxnSpPr>
        <p:spPr>
          <a:xfrm rot="10800000" flipV="1">
            <a:off x="8153400" y="3199925"/>
            <a:ext cx="1849310" cy="1083345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0751659" y="3041012"/>
            <a:ext cx="557525" cy="343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540853" y="2773377"/>
            <a:ext cx="8686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smtClean="0"/>
              <a:t>Navn: res</a:t>
            </a:r>
            <a:endParaRPr lang="nb-NO" sz="1400"/>
          </a:p>
        </p:txBody>
      </p:sp>
      <p:cxnSp>
        <p:nvCxnSpPr>
          <p:cNvPr id="53" name="Curved Connector 52"/>
          <p:cNvCxnSpPr/>
          <p:nvPr/>
        </p:nvCxnSpPr>
        <p:spPr>
          <a:xfrm rot="5400000">
            <a:off x="8956973" y="4025972"/>
            <a:ext cx="2802619" cy="1197966"/>
          </a:xfrm>
          <a:prstGeom prst="curvedConnector3">
            <a:avLst>
              <a:gd name="adj1" fmla="val 31393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1"/>
          <p:cNvSpPr/>
          <p:nvPr/>
        </p:nvSpPr>
        <p:spPr>
          <a:xfrm>
            <a:off x="354216" y="5088633"/>
            <a:ext cx="4353274" cy="110587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nb-NO" sz="2000">
              <a:solidFill>
                <a:prstClr val="black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58755" y="5093215"/>
            <a:ext cx="6096000" cy="10967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mtClean="0">
                <a:solidFill>
                  <a:prstClr val="black"/>
                </a:solidFill>
              </a:rPr>
              <a:t>Hvilket element må vi stoppe på?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mtClean="0">
                <a:solidFill>
                  <a:prstClr val="black"/>
                </a:solidFill>
              </a:rPr>
              <a:t>Hvilken </a:t>
            </a:r>
            <a:r>
              <a:rPr lang="nb-NO">
                <a:solidFill>
                  <a:prstClr val="black"/>
                </a:solidFill>
              </a:rPr>
              <a:t>type er </a:t>
            </a:r>
            <a:r>
              <a:rPr lang="nb-NO" b="1">
                <a:solidFill>
                  <a:prstClr val="black"/>
                </a:solidFill>
              </a:rPr>
              <a:t>res</a:t>
            </a:r>
            <a:r>
              <a:rPr lang="nb-NO">
                <a:solidFill>
                  <a:prstClr val="black"/>
                </a:solidFill>
              </a:rPr>
              <a:t>?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>
                <a:solidFill>
                  <a:prstClr val="black"/>
                </a:solidFill>
              </a:rPr>
              <a:t>Hvilket spesialtilfelle </a:t>
            </a:r>
            <a:r>
              <a:rPr lang="nb-NO" smtClean="0">
                <a:solidFill>
                  <a:prstClr val="black"/>
                </a:solidFill>
              </a:rPr>
              <a:t>må håndteres </a:t>
            </a:r>
            <a:r>
              <a:rPr lang="nb-NO">
                <a:solidFill>
                  <a:prstClr val="black"/>
                </a:solidFill>
              </a:rPr>
              <a:t>her?</a:t>
            </a:r>
          </a:p>
        </p:txBody>
      </p:sp>
      <p:cxnSp>
        <p:nvCxnSpPr>
          <p:cNvPr id="46" name="Straight Arrow Connector 45"/>
          <p:cNvCxnSpPr>
            <a:endCxn id="27" idx="1"/>
          </p:cNvCxnSpPr>
          <p:nvPr/>
        </p:nvCxnSpPr>
        <p:spPr>
          <a:xfrm flipV="1">
            <a:off x="7797551" y="4587281"/>
            <a:ext cx="2737372" cy="491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4551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  <p:bldP spid="36" grpId="0" animBg="1"/>
      <p:bldP spid="37" grpId="0"/>
      <p:bldP spid="38" grpId="0" animBg="1"/>
      <p:bldP spid="39" grpId="0"/>
      <p:bldP spid="41" grpId="0" animBg="1"/>
      <p:bldP spid="42" grpId="0"/>
      <p:bldP spid="51" grpId="0" animBg="1"/>
      <p:bldP spid="52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1044</Words>
  <Application>Microsoft Office PowerPoint</Application>
  <PresentationFormat>Widescreen</PresentationFormat>
  <Paragraphs>228</Paragraphs>
  <Slides>6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Consolas</vt:lpstr>
      <vt:lpstr>Office-tema</vt:lpstr>
      <vt:lpstr>Klassen Arrayliste: size, set, get</vt:lpstr>
      <vt:lpstr>Klassen Arrayliste II: remove</vt:lpstr>
      <vt:lpstr>Klassen Arrayliste: Lage plass til flere elementer</vt:lpstr>
      <vt:lpstr>Beholder basert på lenkeliste-struktur</vt:lpstr>
      <vt:lpstr>Hvordan finne størrelsen?</vt:lpstr>
      <vt:lpstr>Hvordan fjerne et element fra listen?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Beholder basert på lenkeliste-struktur</dc:title>
  <dc:creator>Siri Annethe Moe Jensen</dc:creator>
  <cp:lastModifiedBy>Siri Annethe Moe Jensen</cp:lastModifiedBy>
  <cp:revision>2</cp:revision>
  <dcterms:created xsi:type="dcterms:W3CDTF">2023-02-28T15:49:50Z</dcterms:created>
  <dcterms:modified xsi:type="dcterms:W3CDTF">2023-02-28T15:59:08Z</dcterms:modified>
  <cp:contentStatus>Endelig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