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4" r:id="rId4"/>
    <p:sldId id="272" r:id="rId5"/>
    <p:sldId id="265" r:id="rId6"/>
    <p:sldId id="266" r:id="rId7"/>
    <p:sldId id="258" r:id="rId8"/>
    <p:sldId id="259" r:id="rId9"/>
    <p:sldId id="260" r:id="rId10"/>
    <p:sldId id="271" r:id="rId11"/>
    <p:sldId id="267" r:id="rId12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6134" autoAdjust="0"/>
  </p:normalViewPr>
  <p:slideViewPr>
    <p:cSldViewPr>
      <p:cViewPr varScale="1">
        <p:scale>
          <a:sx n="88" d="100"/>
          <a:sy n="88" d="100"/>
        </p:scale>
        <p:origin x="1819" y="7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E72E0DB-6DC5-3B4E-9167-D3570D893DB1}" type="datetime1">
              <a:rPr lang="nb-NO"/>
              <a:pPr>
                <a:defRPr/>
              </a:pPr>
              <a:t>14.10.2020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8A26176-5149-184F-90AC-02F98EEF233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46252B1-AD53-D94B-8034-3580AC513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69D09B-5BF1-5141-B6B1-8A3903333FCE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1. Lagrer hovedsakelig data som brukes ofte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3. Må være ganske små for å være kostnadseffektive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6252B1-AD53-D94B-8034-3580AC5133B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25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Register, </a:t>
            </a:r>
            <a:r>
              <a:rPr lang="nb-NO" dirty="0" err="1"/>
              <a:t>cache</a:t>
            </a:r>
            <a:r>
              <a:rPr lang="nb-NO" dirty="0"/>
              <a:t> og ram er flyktig minne.</a:t>
            </a:r>
          </a:p>
          <a:p>
            <a:r>
              <a:rPr lang="nb-NO" dirty="0"/>
              <a:t>Register: </a:t>
            </a:r>
            <a:r>
              <a:rPr lang="nb-NO" dirty="0" err="1"/>
              <a:t>ca</a:t>
            </a:r>
            <a:r>
              <a:rPr lang="nb-NO" dirty="0"/>
              <a:t> størrelse som antall bit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6252B1-AD53-D94B-8034-3580AC5133B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41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Capacity</a:t>
            </a:r>
            <a:r>
              <a:rPr lang="nb-NO" dirty="0"/>
              <a:t> = </a:t>
            </a:r>
            <a:r>
              <a:rPr lang="nb-NO" dirty="0" err="1"/>
              <a:t>cache</a:t>
            </a:r>
            <a:r>
              <a:rPr lang="nb-NO" dirty="0"/>
              <a:t> plass mindre enn forespurt data</a:t>
            </a:r>
          </a:p>
          <a:p>
            <a:r>
              <a:rPr lang="nb-NO" dirty="0" err="1"/>
              <a:t>Conflict</a:t>
            </a:r>
            <a:r>
              <a:rPr lang="nb-NO" dirty="0"/>
              <a:t> = flere ting lagret på samme </a:t>
            </a:r>
            <a:r>
              <a:rPr lang="nb-NO" dirty="0" err="1"/>
              <a:t>addresse</a:t>
            </a:r>
            <a:endParaRPr lang="nb-NO" dirty="0"/>
          </a:p>
          <a:p>
            <a:r>
              <a:rPr lang="nb-NO" dirty="0" err="1"/>
              <a:t>Coherence</a:t>
            </a:r>
            <a:r>
              <a:rPr lang="nb-NO" dirty="0"/>
              <a:t> = endringene lagres nedover i lagene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6252B1-AD53-D94B-8034-3580AC5133B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9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Delen av minnet der prosesser ligger for kjøring av en prosess.</a:t>
            </a:r>
            <a:endParaRPr lang="nb-NO" dirty="0"/>
          </a:p>
          <a:p>
            <a:endParaRPr lang="nb-NO" dirty="0"/>
          </a:p>
          <a:p>
            <a:r>
              <a:rPr lang="nb-NO" dirty="0"/>
              <a:t>Primær = trenger strøm</a:t>
            </a:r>
          </a:p>
          <a:p>
            <a:r>
              <a:rPr lang="nb-NO" dirty="0"/>
              <a:t>Sekundær = trenger ikke (</a:t>
            </a:r>
            <a:r>
              <a:rPr lang="nb-NO" dirty="0" err="1"/>
              <a:t>feks</a:t>
            </a:r>
            <a:r>
              <a:rPr lang="nb-NO" dirty="0"/>
              <a:t> minnepenn)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6252B1-AD53-D94B-8034-3580AC5133B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83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37843-7061-A34E-9288-A14C710FBF76}" type="datetime1">
              <a:rPr lang="nb-NO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5BF02-F533-404A-A6F1-6896AEEAF7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47CC5-A0ED-3B47-96D7-EE98EDCF17D3}" type="datetime1">
              <a:rPr lang="nb-NO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F16FC-C841-3348-A072-DD3E6BEEDF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B0978-15B1-C34C-BE0F-960E246B122E}" type="datetime1">
              <a:rPr lang="nb-NO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F8154-7EA7-BF44-97E0-82DC623594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ADCAC-FBBE-274B-A500-3A7DFD55AED3}" type="datetime1">
              <a:rPr lang="nb-NO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2E9D2-8A2F-E942-9C74-6FC9B1163C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5DEB0-AD0A-5341-BE58-3B1A5808EE0A}" type="datetime1">
              <a:rPr lang="nb-NO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4D903-EA51-734D-A240-C3B5B33958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44A52-8CF0-734B-BCBF-2E8209E7D178}" type="datetime1">
              <a:rPr lang="nb-NO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9CBB4-DE5E-984D-B781-33AA8949C5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7C450-018E-F348-8011-8F0999B527DA}" type="datetime1">
              <a:rPr lang="nb-NO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F732E-478B-F24F-BF35-52D6C186C6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18588-F072-EF41-A003-C034125A9C59}" type="datetime1">
              <a:rPr lang="nb-NO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E382B-CB99-9A49-BFB4-ADCA25A30E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A97F5-8134-BC4E-89C9-168281A19CA9}" type="datetime1">
              <a:rPr lang="nb-NO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1C00D-2456-454B-A358-8022D09AC2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05C08-AAD4-3940-8221-712B54DA9B71}" type="datetime1">
              <a:rPr lang="nb-NO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FE057-FF92-A241-AB2A-2E369B6C38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47806"/>
            <a:ext cx="7924464" cy="342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AD1E8DD-ECD3-A443-BB42-27BBD910FF1A}" type="datetime1">
              <a:rPr lang="nb-NO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7531C52-9592-F147-A3C9-DA7A6BDEC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6" descr="MN_IFI_A_ENG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38900" y="157595"/>
            <a:ext cx="2771673" cy="34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rikaber@uio.no" TargetMode="External"/><Relationship Id="rId2" Type="http://schemas.openxmlformats.org/officeDocument/2006/relationships/hyperlink" Target="mailto:sergeyj@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pPr eaLnBrk="1" hangingPunct="1"/>
            <a:r>
              <a:rPr lang="nb-NO" dirty="0">
                <a:hlinkClick r:id="rId2"/>
              </a:rPr>
              <a:t>sergeyj@uio.no</a:t>
            </a:r>
            <a:r>
              <a:rPr lang="nb-NO" dirty="0"/>
              <a:t>, </a:t>
            </a:r>
            <a:r>
              <a:rPr lang="nb-NO" dirty="0">
                <a:hlinkClick r:id="rId3"/>
              </a:rPr>
              <a:t>erikaber@uio.no</a:t>
            </a:r>
            <a:r>
              <a:rPr lang="nb-NO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3156" y="2858131"/>
            <a:ext cx="7543989" cy="1459954"/>
          </a:xfrm>
        </p:spPr>
        <p:txBody>
          <a:bodyPr/>
          <a:lstStyle/>
          <a:p>
            <a:pPr eaLnBrk="1" hangingPunct="1"/>
            <a:r>
              <a:rPr lang="nb-NO" dirty="0"/>
              <a:t>IN1020 – Gruppe 23 og 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2333912-D0AE-0241-BBE2-F9403A8AB802}" type="datetime1">
              <a:rPr lang="nb-NO" smtClean="0"/>
              <a:pPr/>
              <a:t>14.10.2020</a:t>
            </a:fld>
            <a:endParaRPr lang="nb-NO"/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C05AC2F-4878-7946-A06B-34F4B1B7ED3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/>
              <a:t>Dagens plan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211" y="1201316"/>
            <a:ext cx="7924464" cy="3874481"/>
          </a:xfrm>
        </p:spPr>
        <p:txBody>
          <a:bodyPr/>
          <a:lstStyle/>
          <a:p>
            <a:pPr marL="0" indent="0" eaLnBrk="1" hangingPunct="1">
              <a:buNone/>
            </a:pPr>
            <a:endParaRPr lang="nb-NO" dirty="0"/>
          </a:p>
          <a:p>
            <a:pPr eaLnBrk="1" hangingPunct="1"/>
            <a:r>
              <a:rPr lang="nb-NO" dirty="0"/>
              <a:t>Litt om </a:t>
            </a:r>
            <a:r>
              <a:rPr lang="nb-NO" dirty="0" err="1"/>
              <a:t>cache</a:t>
            </a:r>
            <a:endParaRPr lang="nb-NO" dirty="0"/>
          </a:p>
          <a:p>
            <a:pPr eaLnBrk="1" hangingPunct="1"/>
            <a:r>
              <a:rPr lang="nb-NO" dirty="0"/>
              <a:t>Litt om RAM</a:t>
            </a:r>
          </a:p>
          <a:p>
            <a:pPr eaLnBrk="1" hangingPunct="1"/>
            <a:r>
              <a:rPr lang="nb-NO" dirty="0"/>
              <a:t>Regne klokkesykler (viktig til eksamen)</a:t>
            </a:r>
          </a:p>
          <a:p>
            <a:pPr eaLnBrk="1" hangingPunct="1"/>
            <a:r>
              <a:rPr lang="nb-NO" dirty="0"/>
              <a:t>2 dager til obligen må leveres!</a:t>
            </a:r>
          </a:p>
          <a:p>
            <a:pPr eaLnBrk="1" hangingPunct="1"/>
            <a:r>
              <a:rPr lang="nb-NO" dirty="0"/>
              <a:t>Ukesoppgaver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9DB32C-ADEF-4FE8-8380-D2EBB002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Cache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4743C1-AAF7-4194-8129-410C82263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Effektiv lagring av data</a:t>
            </a:r>
          </a:p>
          <a:p>
            <a:r>
              <a:rPr lang="nb-NO" dirty="0"/>
              <a:t>Lagret nærmere </a:t>
            </a:r>
            <a:r>
              <a:rPr lang="nb-NO" dirty="0" err="1"/>
              <a:t>CPUen</a:t>
            </a:r>
            <a:r>
              <a:rPr lang="nb-NO" dirty="0"/>
              <a:t>, istedenfor hovedminnet (RAM)</a:t>
            </a:r>
          </a:p>
          <a:p>
            <a:r>
              <a:rPr lang="nb-NO" dirty="0"/>
              <a:t>Ettersom det er raskere, er det også dyrere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119B436-0BCF-4BFE-B3A5-1836D3D8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1323FE-0310-46D4-A941-B1DBC77EC6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209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11BCCE-F3B1-43E0-B4A6-1FFD9F89B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59976D-D369-416B-AFFA-776D36655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D204E1-9876-43BC-B32D-002D638F8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23660DD-8081-48D3-A41E-9F4938C78E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94A6F29-41BE-4005-A3FF-B51631A9B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1037971"/>
            <a:ext cx="5401429" cy="363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568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FABBE-695C-4542-961F-3835D8A3B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 viktige begreper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A3404A-5007-44BE-BED2-4B06A6C9A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i="1" dirty="0" err="1"/>
              <a:t>Cache</a:t>
            </a:r>
            <a:r>
              <a:rPr lang="nb-NO" b="1" i="1" dirty="0"/>
              <a:t> hit</a:t>
            </a:r>
            <a:r>
              <a:rPr lang="nb-NO" dirty="0"/>
              <a:t> = Systemet fant den forespurte dataen</a:t>
            </a:r>
          </a:p>
          <a:p>
            <a:r>
              <a:rPr lang="nb-NO" b="1" i="1" dirty="0" err="1"/>
              <a:t>Cache</a:t>
            </a:r>
            <a:r>
              <a:rPr lang="nb-NO" b="1" i="1" dirty="0"/>
              <a:t> miss</a:t>
            </a:r>
            <a:r>
              <a:rPr lang="nb-NO" dirty="0"/>
              <a:t> = Systemet fant </a:t>
            </a:r>
            <a:r>
              <a:rPr lang="nb-NO" i="1" dirty="0"/>
              <a:t>ikke</a:t>
            </a:r>
            <a:r>
              <a:rPr lang="nb-NO" dirty="0"/>
              <a:t> den forespurte dataen</a:t>
            </a:r>
          </a:p>
          <a:p>
            <a:r>
              <a:rPr lang="nb-NO" i="1" dirty="0" err="1"/>
              <a:t>Compulsory</a:t>
            </a:r>
            <a:r>
              <a:rPr lang="nb-NO" dirty="0"/>
              <a:t>, </a:t>
            </a:r>
            <a:r>
              <a:rPr lang="nb-NO" i="1" dirty="0" err="1"/>
              <a:t>capacity</a:t>
            </a:r>
            <a:r>
              <a:rPr lang="nb-NO" dirty="0"/>
              <a:t>, </a:t>
            </a:r>
            <a:r>
              <a:rPr lang="nb-NO" i="1" dirty="0" err="1"/>
              <a:t>conflict</a:t>
            </a:r>
            <a:r>
              <a:rPr lang="nb-NO" dirty="0"/>
              <a:t> og </a:t>
            </a:r>
            <a:r>
              <a:rPr lang="nb-NO" i="1" dirty="0" err="1"/>
              <a:t>coherence</a:t>
            </a:r>
            <a:r>
              <a:rPr lang="nb-NO" dirty="0"/>
              <a:t> miss</a:t>
            </a:r>
          </a:p>
          <a:p>
            <a:endParaRPr lang="nb-NO" dirty="0"/>
          </a:p>
          <a:p>
            <a:r>
              <a:rPr lang="nb-NO" dirty="0"/>
              <a:t>Hvis vi får en </a:t>
            </a:r>
            <a:r>
              <a:rPr lang="nb-NO" dirty="0" err="1"/>
              <a:t>cache</a:t>
            </a:r>
            <a:r>
              <a:rPr lang="nb-NO" dirty="0"/>
              <a:t> miss, prøver systemet å lete i hovedminnet. Dermed tar det lengre tid.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A7104E-F6B1-4758-B241-2AF1D02EE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A3DC834-77B0-4AA7-BDA7-0DD6390824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07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DA53E4-F200-4ADC-BFD3-28345EC0C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Random Access Memory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7E1646-FE39-4EEA-BAF5-E7F848898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Dataen blir lagret vilkårlig istedenfor statisk rekkefølge</a:t>
            </a:r>
          </a:p>
          <a:p>
            <a:r>
              <a:rPr lang="nb-NO" dirty="0"/>
              <a:t>Mindre verdifullt enn </a:t>
            </a:r>
            <a:r>
              <a:rPr lang="nb-NO" dirty="0" err="1"/>
              <a:t>cache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Begge er deler av primær-minnet. 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1A22BB-C3CA-4F80-B885-A82EC3CA9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B8810A2-CDE4-43E2-933A-8B1DF27462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14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E316F7-E6D8-4338-87F6-C1A7A5141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211" y="708544"/>
            <a:ext cx="7921944" cy="953130"/>
          </a:xfrm>
        </p:spPr>
        <p:txBody>
          <a:bodyPr wrap="square" anchor="ctr">
            <a:normAutofit/>
          </a:bodyPr>
          <a:lstStyle/>
          <a:p>
            <a:r>
              <a:rPr lang="nb-NO" dirty="0"/>
              <a:t>Regne klokkesykler</a:t>
            </a:r>
          </a:p>
        </p:txBody>
      </p:sp>
      <p:pic>
        <p:nvPicPr>
          <p:cNvPr id="6" name="Bilde 5" descr="Et bilde som inneholder tekst&#10;&#10;Automatisk generert beskrivelse">
            <a:extLst>
              <a:ext uri="{FF2B5EF4-FFF2-40B4-BE49-F238E27FC236}">
                <a16:creationId xmlns:a16="http://schemas.microsoft.com/office/drawing/2014/main" id="{95E25B59-7954-41A2-9FF7-BAB9EC830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46" y="1540177"/>
            <a:ext cx="7776864" cy="4141180"/>
          </a:xfrm>
          <a:prstGeom prst="rect">
            <a:avLst/>
          </a:prstGeom>
          <a:noFill/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EB29F1-A466-4BAD-AD6F-7EF384050C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210" y="5334252"/>
            <a:ext cx="1904895" cy="380748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08337843-7061-A34E-9288-A14C710FBF76}" type="datetime1">
              <a:rPr lang="nb-NO" smtClean="0"/>
              <a:pPr>
                <a:spcAft>
                  <a:spcPts val="600"/>
                </a:spcAft>
                <a:defRPr/>
              </a:pPr>
              <a:t>14.10.2020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64DAD9-7BA0-43BB-AC45-EF82F2A44D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018953" y="5334252"/>
            <a:ext cx="685359" cy="380748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6E95BF02-F533-404A-A6F1-6896AEEAF790}" type="slidenum">
              <a:rPr lang="en-US" smtClean="0"/>
              <a:pPr>
                <a:spcAft>
                  <a:spcPts val="600"/>
                </a:spcAft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78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03EE27-034F-4FFC-B984-4EF684542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Dele opp stykket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2778DD-8861-4302-8D71-771030A80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>
                <a:solidFill>
                  <a:srgbClr val="FF0000"/>
                </a:solidFill>
              </a:rPr>
              <a:t>500</a:t>
            </a:r>
            <a:r>
              <a:rPr lang="nb-NO" dirty="0"/>
              <a:t> instruksjoner å utføre</a:t>
            </a:r>
          </a:p>
          <a:p>
            <a:r>
              <a:rPr lang="nb-NO" b="1" dirty="0">
                <a:solidFill>
                  <a:srgbClr val="00B050"/>
                </a:solidFill>
              </a:rPr>
              <a:t>1</a:t>
            </a:r>
            <a:r>
              <a:rPr lang="nb-NO" dirty="0"/>
              <a:t> </a:t>
            </a:r>
            <a:r>
              <a:rPr lang="nb-NO" dirty="0" err="1"/>
              <a:t>klokkesykel</a:t>
            </a:r>
            <a:r>
              <a:rPr lang="nb-NO" dirty="0"/>
              <a:t> pr instruksjon</a:t>
            </a:r>
          </a:p>
          <a:p>
            <a:r>
              <a:rPr lang="nb-NO" dirty="0"/>
              <a:t>Minneaksesseringen har </a:t>
            </a:r>
            <a:r>
              <a:rPr lang="nb-NO" dirty="0" err="1"/>
              <a:t>cache</a:t>
            </a:r>
            <a:r>
              <a:rPr lang="nb-NO" dirty="0"/>
              <a:t>-miss på </a:t>
            </a:r>
            <a:r>
              <a:rPr lang="nb-NO" b="1" dirty="0">
                <a:solidFill>
                  <a:srgbClr val="7030A0"/>
                </a:solidFill>
              </a:rPr>
              <a:t>50%</a:t>
            </a:r>
          </a:p>
          <a:p>
            <a:r>
              <a:rPr lang="nb-NO" dirty="0"/>
              <a:t>Hver </a:t>
            </a:r>
            <a:r>
              <a:rPr lang="nb-NO" dirty="0" err="1"/>
              <a:t>cache</a:t>
            </a:r>
            <a:r>
              <a:rPr lang="nb-NO" dirty="0"/>
              <a:t>-miss fører til en bruk av </a:t>
            </a:r>
            <a:r>
              <a:rPr lang="nb-NO" b="1" dirty="0">
                <a:solidFill>
                  <a:srgbClr val="00B050"/>
                </a:solidFill>
              </a:rPr>
              <a:t>20</a:t>
            </a:r>
            <a:r>
              <a:rPr lang="nb-NO" dirty="0"/>
              <a:t> klokkesykler</a:t>
            </a:r>
          </a:p>
          <a:p>
            <a:endParaRPr lang="nb-NO" dirty="0"/>
          </a:p>
          <a:p>
            <a:r>
              <a:rPr lang="nb-NO" b="1" dirty="0">
                <a:solidFill>
                  <a:srgbClr val="7030A0"/>
                </a:solidFill>
              </a:rPr>
              <a:t>50% </a:t>
            </a:r>
            <a:r>
              <a:rPr lang="nb-NO" dirty="0"/>
              <a:t>av </a:t>
            </a:r>
            <a:r>
              <a:rPr lang="nb-NO" b="1" dirty="0">
                <a:solidFill>
                  <a:srgbClr val="FF0000"/>
                </a:solidFill>
              </a:rPr>
              <a:t>500</a:t>
            </a:r>
            <a:r>
              <a:rPr lang="nb-NO" dirty="0"/>
              <a:t> instruksjoner er lik </a:t>
            </a:r>
            <a:r>
              <a:rPr lang="nb-NO" b="1" dirty="0">
                <a:solidFill>
                  <a:srgbClr val="0070C0"/>
                </a:solidFill>
              </a:rPr>
              <a:t>250</a:t>
            </a:r>
            <a:r>
              <a:rPr lang="nb-NO" dirty="0"/>
              <a:t> </a:t>
            </a:r>
          </a:p>
          <a:p>
            <a:r>
              <a:rPr lang="nb-NO" b="1" dirty="0">
                <a:solidFill>
                  <a:srgbClr val="0070C0"/>
                </a:solidFill>
              </a:rPr>
              <a:t>250</a:t>
            </a:r>
            <a:r>
              <a:rPr lang="nb-NO" dirty="0"/>
              <a:t> instruksjoner x </a:t>
            </a:r>
            <a:r>
              <a:rPr lang="nb-NO" b="1" dirty="0">
                <a:solidFill>
                  <a:srgbClr val="00B050"/>
                </a:solidFill>
              </a:rPr>
              <a:t>20</a:t>
            </a:r>
            <a:r>
              <a:rPr lang="nb-NO" dirty="0"/>
              <a:t> klokkesykler = </a:t>
            </a:r>
            <a:r>
              <a:rPr lang="nb-NO" b="1" dirty="0">
                <a:solidFill>
                  <a:srgbClr val="00B050"/>
                </a:solidFill>
              </a:rPr>
              <a:t>5 000 </a:t>
            </a:r>
            <a:r>
              <a:rPr lang="nb-NO" dirty="0"/>
              <a:t>klokkesykler</a:t>
            </a:r>
          </a:p>
          <a:p>
            <a:r>
              <a:rPr lang="nb-NO" b="1" dirty="0">
                <a:solidFill>
                  <a:srgbClr val="0070C0"/>
                </a:solidFill>
              </a:rPr>
              <a:t>250 </a:t>
            </a:r>
            <a:r>
              <a:rPr lang="nb-NO" dirty="0"/>
              <a:t>instruksjoner x </a:t>
            </a:r>
            <a:r>
              <a:rPr lang="nb-NO" b="1" dirty="0">
                <a:solidFill>
                  <a:srgbClr val="00B050"/>
                </a:solidFill>
              </a:rPr>
              <a:t>1</a:t>
            </a:r>
            <a:r>
              <a:rPr lang="nb-NO" dirty="0"/>
              <a:t> klokkesykler = </a:t>
            </a:r>
            <a:r>
              <a:rPr lang="nb-NO" b="1" dirty="0">
                <a:solidFill>
                  <a:srgbClr val="00B050"/>
                </a:solidFill>
              </a:rPr>
              <a:t>250 </a:t>
            </a:r>
            <a:r>
              <a:rPr lang="nb-NO" dirty="0"/>
              <a:t>klokkesykler</a:t>
            </a:r>
          </a:p>
          <a:p>
            <a:r>
              <a:rPr lang="nb-NO" b="1" dirty="0">
                <a:solidFill>
                  <a:srgbClr val="00B050"/>
                </a:solidFill>
              </a:rPr>
              <a:t>5 000 </a:t>
            </a:r>
            <a:r>
              <a:rPr lang="nb-NO" dirty="0"/>
              <a:t>klokkesykler + </a:t>
            </a:r>
            <a:r>
              <a:rPr lang="nb-NO" b="1" dirty="0">
                <a:solidFill>
                  <a:srgbClr val="00B050"/>
                </a:solidFill>
              </a:rPr>
              <a:t>250</a:t>
            </a:r>
            <a:r>
              <a:rPr lang="nb-NO" dirty="0"/>
              <a:t> klokkesykler = </a:t>
            </a:r>
            <a:r>
              <a:rPr lang="nb-NO" b="1" dirty="0">
                <a:solidFill>
                  <a:srgbClr val="00B050"/>
                </a:solidFill>
              </a:rPr>
              <a:t>5 250 </a:t>
            </a:r>
            <a:r>
              <a:rPr lang="nb-NO" dirty="0"/>
              <a:t>klokkesykler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DF68DC-6AC3-48B9-8C4A-8D6512E86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8B12EB6-FDE3-4399-BED0-742DFE860E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42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976E4C-32FC-4895-B6F7-3000EA21F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211" y="708544"/>
            <a:ext cx="7921944" cy="953130"/>
          </a:xfrm>
        </p:spPr>
        <p:txBody>
          <a:bodyPr wrap="square" anchor="ctr">
            <a:normAutofit/>
          </a:bodyPr>
          <a:lstStyle/>
          <a:p>
            <a:r>
              <a:rPr lang="nb-NO" dirty="0"/>
              <a:t>Ukesoppgave 3</a:t>
            </a:r>
          </a:p>
        </p:txBody>
      </p:sp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EAB8C100-ECCA-4F81-9F6B-2C6AEEFB8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211" y="2658506"/>
            <a:ext cx="7924464" cy="1406591"/>
          </a:xfrm>
          <a:prstGeom prst="rect">
            <a:avLst/>
          </a:prstGeom>
          <a:noFill/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D65A3E-AE30-49A7-809E-B2E5C93AE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210" y="5334252"/>
            <a:ext cx="1904895" cy="380748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08337843-7061-A34E-9288-A14C710FBF76}" type="datetime1">
              <a:rPr lang="nb-NO" smtClean="0"/>
              <a:pPr>
                <a:spcAft>
                  <a:spcPts val="600"/>
                </a:spcAft>
                <a:defRPr/>
              </a:pPr>
              <a:t>14.10.2020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044337F-364C-40AE-B864-3206E4F73B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018953" y="5334252"/>
            <a:ext cx="685359" cy="380748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6E95BF02-F533-404A-A6F1-6896AEEAF790}" type="slidenum">
              <a:rPr lang="en-US" smtClean="0"/>
              <a:pPr>
                <a:spcAft>
                  <a:spcPts val="600"/>
                </a:spcAft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30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03EE27-034F-4FFC-B984-4EF684542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Dele opp stykket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2778DD-8861-4302-8D71-771030A80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210" y="1647806"/>
            <a:ext cx="8058261" cy="3427991"/>
          </a:xfrm>
        </p:spPr>
        <p:txBody>
          <a:bodyPr/>
          <a:lstStyle/>
          <a:p>
            <a:r>
              <a:rPr lang="nb-NO" b="1" dirty="0">
                <a:solidFill>
                  <a:srgbClr val="FF0000"/>
                </a:solidFill>
              </a:rPr>
              <a:t>1 000 000</a:t>
            </a:r>
            <a:r>
              <a:rPr lang="nb-NO" dirty="0"/>
              <a:t> instruksjoner å utføre</a:t>
            </a:r>
          </a:p>
          <a:p>
            <a:r>
              <a:rPr lang="nb-NO" b="1" dirty="0">
                <a:solidFill>
                  <a:srgbClr val="00B050"/>
                </a:solidFill>
              </a:rPr>
              <a:t>1</a:t>
            </a:r>
            <a:r>
              <a:rPr lang="nb-NO" dirty="0"/>
              <a:t> </a:t>
            </a:r>
            <a:r>
              <a:rPr lang="nb-NO" dirty="0" err="1"/>
              <a:t>klokkesykel</a:t>
            </a:r>
            <a:r>
              <a:rPr lang="nb-NO" dirty="0"/>
              <a:t> pr instruksjon</a:t>
            </a:r>
          </a:p>
          <a:p>
            <a:r>
              <a:rPr lang="nb-NO" b="1" dirty="0">
                <a:solidFill>
                  <a:srgbClr val="7030A0"/>
                </a:solidFill>
              </a:rPr>
              <a:t>60% </a:t>
            </a:r>
            <a:r>
              <a:rPr lang="nb-NO" dirty="0"/>
              <a:t>fra minnet får </a:t>
            </a:r>
            <a:r>
              <a:rPr lang="nb-NO" dirty="0" err="1"/>
              <a:t>cache</a:t>
            </a:r>
            <a:r>
              <a:rPr lang="nb-NO" dirty="0"/>
              <a:t>-miss på </a:t>
            </a:r>
            <a:r>
              <a:rPr lang="nb-NO" b="1" dirty="0">
                <a:solidFill>
                  <a:srgbClr val="7030A0"/>
                </a:solidFill>
              </a:rPr>
              <a:t>50%</a:t>
            </a:r>
          </a:p>
          <a:p>
            <a:r>
              <a:rPr lang="nb-NO" dirty="0"/>
              <a:t>Hver </a:t>
            </a:r>
            <a:r>
              <a:rPr lang="nb-NO" dirty="0" err="1"/>
              <a:t>cache</a:t>
            </a:r>
            <a:r>
              <a:rPr lang="nb-NO" dirty="0"/>
              <a:t>-miss fører til en bruk av </a:t>
            </a:r>
            <a:r>
              <a:rPr lang="nb-NO" b="1" dirty="0">
                <a:solidFill>
                  <a:srgbClr val="00B050"/>
                </a:solidFill>
              </a:rPr>
              <a:t>10</a:t>
            </a:r>
            <a:r>
              <a:rPr lang="nb-NO" dirty="0"/>
              <a:t> ekstra klokkesykler</a:t>
            </a:r>
          </a:p>
          <a:p>
            <a:endParaRPr lang="nb-NO" dirty="0"/>
          </a:p>
          <a:p>
            <a:r>
              <a:rPr lang="nb-NO" b="1" dirty="0">
                <a:solidFill>
                  <a:srgbClr val="7030A0"/>
                </a:solidFill>
              </a:rPr>
              <a:t>60% </a:t>
            </a:r>
            <a:r>
              <a:rPr lang="nb-NO" dirty="0"/>
              <a:t>= </a:t>
            </a:r>
            <a:r>
              <a:rPr lang="nb-NO" b="1" dirty="0">
                <a:solidFill>
                  <a:srgbClr val="FF0000"/>
                </a:solidFill>
              </a:rPr>
              <a:t>600 000</a:t>
            </a:r>
            <a:r>
              <a:rPr lang="nb-NO" dirty="0"/>
              <a:t>.</a:t>
            </a:r>
            <a:r>
              <a:rPr lang="nb-NO" b="1" dirty="0">
                <a:solidFill>
                  <a:srgbClr val="7030A0"/>
                </a:solidFill>
              </a:rPr>
              <a:t>       50% </a:t>
            </a:r>
            <a:r>
              <a:rPr lang="nb-NO" dirty="0"/>
              <a:t>av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600 000</a:t>
            </a:r>
            <a:r>
              <a:rPr lang="nb-NO" b="1" dirty="0">
                <a:solidFill>
                  <a:srgbClr val="7030A0"/>
                </a:solidFill>
              </a:rPr>
              <a:t> </a:t>
            </a:r>
            <a:r>
              <a:rPr lang="nb-NO" dirty="0"/>
              <a:t>= </a:t>
            </a:r>
            <a:r>
              <a:rPr lang="nb-NO" b="1" dirty="0">
                <a:solidFill>
                  <a:srgbClr val="0070C0"/>
                </a:solidFill>
              </a:rPr>
              <a:t>300 000</a:t>
            </a:r>
            <a:endParaRPr lang="nb-NO" dirty="0"/>
          </a:p>
          <a:p>
            <a:r>
              <a:rPr lang="nb-NO" b="1" dirty="0">
                <a:solidFill>
                  <a:srgbClr val="0070C0"/>
                </a:solidFill>
              </a:rPr>
              <a:t>300 000</a:t>
            </a:r>
            <a:r>
              <a:rPr lang="nb-NO" dirty="0"/>
              <a:t> </a:t>
            </a:r>
            <a:r>
              <a:rPr lang="nb-NO" dirty="0" err="1"/>
              <a:t>instr</a:t>
            </a:r>
            <a:r>
              <a:rPr lang="nb-NO" dirty="0"/>
              <a:t> x </a:t>
            </a:r>
            <a:r>
              <a:rPr lang="nb-NO" b="1" dirty="0">
                <a:solidFill>
                  <a:srgbClr val="00B050"/>
                </a:solidFill>
              </a:rPr>
              <a:t>11</a:t>
            </a:r>
            <a:r>
              <a:rPr lang="nb-NO" dirty="0"/>
              <a:t> klokkesykler = </a:t>
            </a:r>
            <a:r>
              <a:rPr lang="nb-NO" b="1" dirty="0">
                <a:solidFill>
                  <a:srgbClr val="00B050"/>
                </a:solidFill>
              </a:rPr>
              <a:t>3 300 000 </a:t>
            </a:r>
            <a:r>
              <a:rPr lang="nb-NO" dirty="0" err="1"/>
              <a:t>k.sykler</a:t>
            </a:r>
            <a:endParaRPr lang="nb-NO" dirty="0"/>
          </a:p>
          <a:p>
            <a:r>
              <a:rPr lang="nb-NO" dirty="0"/>
              <a:t>(</a:t>
            </a:r>
            <a:r>
              <a:rPr lang="nb-NO" b="1" dirty="0">
                <a:solidFill>
                  <a:srgbClr val="0070C0"/>
                </a:solidFill>
              </a:rPr>
              <a:t>300 000 </a:t>
            </a:r>
            <a:r>
              <a:rPr lang="nb-NO" dirty="0" err="1"/>
              <a:t>instr</a:t>
            </a:r>
            <a:r>
              <a:rPr lang="nb-NO" dirty="0"/>
              <a:t> + </a:t>
            </a:r>
            <a:r>
              <a:rPr lang="nb-NO" b="1" dirty="0">
                <a:solidFill>
                  <a:srgbClr val="7030A0"/>
                </a:solidFill>
              </a:rPr>
              <a:t>400 000 </a:t>
            </a:r>
            <a:r>
              <a:rPr lang="nb-NO" dirty="0" err="1"/>
              <a:t>instr</a:t>
            </a:r>
            <a:r>
              <a:rPr lang="nb-NO" dirty="0"/>
              <a:t>)</a:t>
            </a:r>
            <a:r>
              <a:rPr lang="nb-NO" b="1" dirty="0">
                <a:solidFill>
                  <a:srgbClr val="7030A0"/>
                </a:solidFill>
              </a:rPr>
              <a:t> </a:t>
            </a:r>
            <a:r>
              <a:rPr lang="nb-NO" dirty="0"/>
              <a:t>x </a:t>
            </a:r>
            <a:r>
              <a:rPr lang="nb-NO" b="1" dirty="0">
                <a:solidFill>
                  <a:srgbClr val="00B050"/>
                </a:solidFill>
              </a:rPr>
              <a:t>1</a:t>
            </a:r>
            <a:r>
              <a:rPr lang="nb-NO" dirty="0"/>
              <a:t> </a:t>
            </a:r>
            <a:r>
              <a:rPr lang="nb-NO" dirty="0" err="1"/>
              <a:t>k.sykler</a:t>
            </a:r>
            <a:r>
              <a:rPr lang="nb-NO" dirty="0"/>
              <a:t> = </a:t>
            </a:r>
            <a:r>
              <a:rPr lang="nb-NO" b="1" dirty="0">
                <a:solidFill>
                  <a:srgbClr val="00B050"/>
                </a:solidFill>
              </a:rPr>
              <a:t>700 000 </a:t>
            </a:r>
            <a:r>
              <a:rPr lang="nb-NO" dirty="0" err="1"/>
              <a:t>k.sykler</a:t>
            </a:r>
            <a:endParaRPr lang="nb-NO" dirty="0"/>
          </a:p>
          <a:p>
            <a:r>
              <a:rPr lang="nb-NO" b="1" dirty="0">
                <a:solidFill>
                  <a:srgbClr val="00B050"/>
                </a:solidFill>
              </a:rPr>
              <a:t>3 300 000 </a:t>
            </a:r>
            <a:r>
              <a:rPr lang="nb-NO" dirty="0" err="1"/>
              <a:t>k.sykler</a:t>
            </a:r>
            <a:r>
              <a:rPr lang="nb-NO" dirty="0"/>
              <a:t> + </a:t>
            </a:r>
            <a:r>
              <a:rPr lang="nb-NO" b="1" dirty="0">
                <a:solidFill>
                  <a:srgbClr val="00B050"/>
                </a:solidFill>
              </a:rPr>
              <a:t>700 000 </a:t>
            </a:r>
            <a:r>
              <a:rPr lang="nb-NO" dirty="0" err="1"/>
              <a:t>k.sykler</a:t>
            </a:r>
            <a:r>
              <a:rPr lang="nb-NO" dirty="0"/>
              <a:t> = </a:t>
            </a:r>
            <a:r>
              <a:rPr lang="nb-NO" b="1" dirty="0">
                <a:solidFill>
                  <a:srgbClr val="00B050"/>
                </a:solidFill>
              </a:rPr>
              <a:t>4 000 000 </a:t>
            </a:r>
            <a:r>
              <a:rPr lang="nb-NO" dirty="0" err="1"/>
              <a:t>k.sykler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DF68DC-6AC3-48B9-8C4A-8D6512E86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337843-7061-A34E-9288-A14C710FBF76}" type="datetime1">
              <a:rPr kumimoji="0" lang="nb-NO" sz="7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14.10.2020</a:t>
            </a:fld>
            <a:endParaRPr kumimoji="0" lang="nb-NO" sz="7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8B12EB6-FDE3-4399-BED0-742DFE860E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95BF02-F533-404A-A6F1-6896AEEAF790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1590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846CBD-4226-418E-B6F3-D6293DF7E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Les oppgaveteksten nøye!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A192FB-58FD-4F39-A6F0-FBD17ED3E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Første oppgaven:</a:t>
            </a: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dirty="0"/>
              <a:t>Total tidsbruk: </a:t>
            </a:r>
            <a:r>
              <a:rPr lang="nb-NO" b="1" dirty="0"/>
              <a:t>20 klokkesykler</a:t>
            </a:r>
          </a:p>
          <a:p>
            <a:pPr marL="0" indent="0">
              <a:buNone/>
            </a:pPr>
            <a:r>
              <a:rPr lang="nb-NO" dirty="0"/>
              <a:t>__________________________________________________</a:t>
            </a:r>
          </a:p>
          <a:p>
            <a:r>
              <a:rPr lang="nb-NO" dirty="0"/>
              <a:t>Andre oppgaven: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dirty="0"/>
              <a:t>Total tidsbruk: 1 + 10 = </a:t>
            </a:r>
            <a:r>
              <a:rPr lang="nb-NO" b="1" dirty="0"/>
              <a:t>11 klokkesykler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734021-D8AB-478D-B3FB-A7329642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14.10.2020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D180385-8377-4B10-BA0A-405273E204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DB8C761-907D-4E36-97D7-0AF3C35BC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70" y="2130297"/>
            <a:ext cx="6791360" cy="41035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7C8F89AE-B5F3-4333-A13A-CAF252F2E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70" y="4148226"/>
            <a:ext cx="7019773" cy="30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69440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428</Words>
  <Application>Microsoft Office PowerPoint</Application>
  <PresentationFormat>Skjermfremvisning (16:10)</PresentationFormat>
  <Paragraphs>90</Paragraphs>
  <Slides>11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3" baseType="lpstr">
      <vt:lpstr>Arial</vt:lpstr>
      <vt:lpstr>Informatikk_brevik</vt:lpstr>
      <vt:lpstr>sergeyj@uio.no, erikaber@uio.no </vt:lpstr>
      <vt:lpstr>Dagens plan</vt:lpstr>
      <vt:lpstr>Cache</vt:lpstr>
      <vt:lpstr>PowerPoint-presentasjon</vt:lpstr>
      <vt:lpstr>To viktige begreper</vt:lpstr>
      <vt:lpstr>Random Access Memory</vt:lpstr>
      <vt:lpstr>Regne klokkesykler</vt:lpstr>
      <vt:lpstr>Dele opp stykket</vt:lpstr>
      <vt:lpstr>Ukesoppgave 3</vt:lpstr>
      <vt:lpstr>Dele opp stykket</vt:lpstr>
      <vt:lpstr>Les oppgaveteksten nøye!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sergeyj@uio.no</dc:title>
  <dc:creator>Sergey Jakobsen</dc:creator>
  <cp:lastModifiedBy>Erik Berg-Johnsen</cp:lastModifiedBy>
  <cp:revision>19</cp:revision>
  <dcterms:created xsi:type="dcterms:W3CDTF">2020-10-13T09:23:02Z</dcterms:created>
  <dcterms:modified xsi:type="dcterms:W3CDTF">2020-10-14T10:14:01Z</dcterms:modified>
</cp:coreProperties>
</file>