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5" r:id="rId17"/>
    <p:sldId id="271" r:id="rId18"/>
    <p:sldId id="272" r:id="rId19"/>
    <p:sldId id="274" r:id="rId20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4" d="100"/>
          <a:sy n="144" d="100"/>
        </p:scale>
        <p:origin x="654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E35FD8-7672-4F7B-8943-766FD4AE8212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B20EA5-EEE7-4CE9-8999-6470197BC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523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Noe kan</a:t>
            </a:r>
            <a:r>
              <a:rPr lang="nb-NO" baseline="0" dirty="0" smtClean="0"/>
              <a:t> være en bruker, en nettside, osv</a:t>
            </a:r>
          </a:p>
          <a:p>
            <a:endParaRPr lang="nb-NO" baseline="0" dirty="0" smtClean="0"/>
          </a:p>
          <a:p>
            <a:r>
              <a:rPr lang="nb-NO" baseline="0" dirty="0" smtClean="0"/>
              <a:t>Kyrptografi, kommer tilbake til det senere i kurset.</a:t>
            </a:r>
          </a:p>
          <a:p>
            <a:r>
              <a:rPr lang="nb-NO" baseline="0" dirty="0" smtClean="0"/>
              <a:t>Brukerautentisering: eneste autentisering som brukeren aktivt må gjøre noe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20EA5-EEE7-4CE9-8999-6470197BC35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0188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Passord</a:t>
            </a:r>
          </a:p>
          <a:p>
            <a:r>
              <a:rPr lang="nb-NO" dirty="0" smtClean="0"/>
              <a:t>Nøkkel, kodebrikke</a:t>
            </a:r>
          </a:p>
          <a:p>
            <a:r>
              <a:rPr lang="nb-NO" dirty="0" smtClean="0"/>
              <a:t>Fingeravtrykk,</a:t>
            </a:r>
            <a:r>
              <a:rPr lang="nb-NO" baseline="0" dirty="0" smtClean="0"/>
              <a:t> øyemønster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20EA5-EEE7-4CE9-8999-6470197BC35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423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En slik</a:t>
            </a:r>
            <a:r>
              <a:rPr lang="nb-NO" baseline="0" dirty="0" smtClean="0"/>
              <a:t> policy kan være at alle lærere kan se karakterene til elevene de har og at elever kun skal kunne se sine egne karakterer.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20EA5-EEE7-4CE9-8999-6470197BC35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39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Endesystem, enten starten eller slutten av kommunikasjon, tjener</a:t>
            </a:r>
            <a:r>
              <a:rPr lang="nb-NO" baseline="0" dirty="0" smtClean="0"/>
              <a:t> eller klient</a:t>
            </a:r>
          </a:p>
          <a:p>
            <a:endParaRPr lang="nb-NO" baseline="0" dirty="0" smtClean="0"/>
          </a:p>
          <a:p>
            <a:r>
              <a:rPr lang="nb-NO" baseline="0" dirty="0" smtClean="0"/>
              <a:t>Intermediate systemer, «mellomlag», kan være andre ting enn ruter og switch, men det er ikke pensum i 1020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20EA5-EEE7-4CE9-8999-6470197BC35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2464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Sentralisert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20EA5-EEE7-4CE9-8999-6470197BC35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0387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Mindre forsinkelse, mindre sjanse for at noe går galt under sending siden den skal gjennom færre punkter fra tjener til klient</a:t>
            </a:r>
          </a:p>
          <a:p>
            <a:endParaRPr lang="nb-NO" dirty="0" smtClean="0"/>
          </a:p>
          <a:p>
            <a:r>
              <a:rPr lang="nb-NO" dirty="0" smtClean="0"/>
              <a:t>Ulempe</a:t>
            </a:r>
            <a:r>
              <a:rPr lang="nb-NO" baseline="0" dirty="0" smtClean="0"/>
              <a:t> – dyrt: dato må være lagret flere steder og servere i flere land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20EA5-EEE7-4CE9-8999-6470197BC35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04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045700"/>
            <a:ext cx="9144000" cy="98425"/>
          </a:xfrm>
          <a:custGeom>
            <a:avLst/>
            <a:gdLst/>
            <a:ahLst/>
            <a:cxnLst/>
            <a:rect l="l" t="t" r="r" b="b"/>
            <a:pathLst>
              <a:path w="9144000" h="98425">
                <a:moveTo>
                  <a:pt x="9143999" y="97799"/>
                </a:moveTo>
                <a:lnTo>
                  <a:pt x="0" y="97799"/>
                </a:lnTo>
                <a:lnTo>
                  <a:pt x="0" y="0"/>
                </a:lnTo>
                <a:lnTo>
                  <a:pt x="9143999" y="0"/>
                </a:lnTo>
                <a:lnTo>
                  <a:pt x="9143999" y="97799"/>
                </a:lnTo>
                <a:close/>
              </a:path>
            </a:pathLst>
          </a:custGeom>
          <a:solidFill>
            <a:srgbClr val="CCA6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33369" y="1560484"/>
            <a:ext cx="3277260" cy="665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75249" y="1233589"/>
            <a:ext cx="8193500" cy="26454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44012" y="756699"/>
            <a:ext cx="1082040" cy="1125220"/>
          </a:xfrm>
          <a:custGeom>
            <a:avLst/>
            <a:gdLst/>
            <a:ahLst/>
            <a:cxnLst/>
            <a:rect l="l" t="t" r="r" b="b"/>
            <a:pathLst>
              <a:path w="1082039" h="1125220">
                <a:moveTo>
                  <a:pt x="0" y="1124949"/>
                </a:moveTo>
                <a:lnTo>
                  <a:pt x="0" y="0"/>
                </a:lnTo>
                <a:lnTo>
                  <a:pt x="1081624" y="0"/>
                </a:lnTo>
              </a:path>
            </a:pathLst>
          </a:custGeom>
          <a:ln w="28574">
            <a:solidFill>
              <a:srgbClr val="CCA6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318349" y="3266725"/>
            <a:ext cx="1082040" cy="1125220"/>
          </a:xfrm>
          <a:custGeom>
            <a:avLst/>
            <a:gdLst/>
            <a:ahLst/>
            <a:cxnLst/>
            <a:rect l="l" t="t" r="r" b="b"/>
            <a:pathLst>
              <a:path w="1082039" h="1125220">
                <a:moveTo>
                  <a:pt x="1081624" y="0"/>
                </a:moveTo>
                <a:lnTo>
                  <a:pt x="1081624" y="1124949"/>
                </a:lnTo>
                <a:lnTo>
                  <a:pt x="0" y="1124949"/>
                </a:lnTo>
              </a:path>
            </a:pathLst>
          </a:custGeom>
          <a:ln w="28574">
            <a:solidFill>
              <a:srgbClr val="CCA6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6"/>
          <p:cNvSpPr txBox="1"/>
          <p:nvPr/>
        </p:nvSpPr>
        <p:spPr>
          <a:xfrm>
            <a:off x="3690700" y="4809361"/>
            <a:ext cx="201041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20" dirty="0">
                <a:latin typeface="Tahoma"/>
                <a:cs typeface="Tahoma"/>
              </a:rPr>
              <a:t>Foiler</a:t>
            </a:r>
            <a:r>
              <a:rPr sz="800" spc="-50" dirty="0">
                <a:latin typeface="Tahoma"/>
                <a:cs typeface="Tahoma"/>
              </a:rPr>
              <a:t> </a:t>
            </a:r>
            <a:r>
              <a:rPr sz="800" spc="30" dirty="0">
                <a:latin typeface="Tahoma"/>
                <a:cs typeface="Tahoma"/>
              </a:rPr>
              <a:t>er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spc="25" dirty="0">
                <a:latin typeface="Tahoma"/>
                <a:cs typeface="Tahoma"/>
              </a:rPr>
              <a:t>basert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spc="30" dirty="0">
                <a:latin typeface="Tahoma"/>
                <a:cs typeface="Tahoma"/>
              </a:rPr>
              <a:t>på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spc="20" dirty="0">
                <a:latin typeface="Tahoma"/>
                <a:cs typeface="Tahoma"/>
              </a:rPr>
              <a:t>forelesningene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spc="15" dirty="0">
                <a:latin typeface="Tahoma"/>
                <a:cs typeface="Tahoma"/>
              </a:rPr>
              <a:t>i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spc="25" dirty="0">
                <a:latin typeface="Tahoma"/>
                <a:cs typeface="Tahoma"/>
              </a:rPr>
              <a:t>uke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spc="15" dirty="0">
                <a:latin typeface="Tahoma"/>
                <a:cs typeface="Tahoma"/>
              </a:rPr>
              <a:t>35</a:t>
            </a:r>
            <a:endParaRPr sz="800">
              <a:latin typeface="Tahoma"/>
              <a:cs typeface="Tahoma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933369" y="1560484"/>
            <a:ext cx="3277260" cy="1292662"/>
          </a:xfrm>
        </p:spPr>
        <p:txBody>
          <a:bodyPr/>
          <a:lstStyle/>
          <a:p>
            <a:r>
              <a:rPr lang="nb-N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Gruppetime IN1020 Uke 3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75249" y="1247958"/>
            <a:ext cx="4171950" cy="1592744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379095" indent="-367030">
              <a:lnSpc>
                <a:spcPct val="100000"/>
              </a:lnSpc>
              <a:spcBef>
                <a:spcPts val="420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65" dirty="0">
                <a:latin typeface="Tahoma"/>
                <a:cs typeface="Tahoma"/>
              </a:rPr>
              <a:t>Kort</a:t>
            </a:r>
            <a:r>
              <a:rPr sz="1800" spc="-110" dirty="0">
                <a:latin typeface="Tahoma"/>
                <a:cs typeface="Tahoma"/>
              </a:rPr>
              <a:t> </a:t>
            </a:r>
            <a:r>
              <a:rPr sz="1800" spc="55" dirty="0">
                <a:latin typeface="Tahoma"/>
                <a:cs typeface="Tahoma"/>
              </a:rPr>
              <a:t>repetisjon</a:t>
            </a:r>
            <a:r>
              <a:rPr sz="1800" spc="-105" dirty="0">
                <a:latin typeface="Tahoma"/>
                <a:cs typeface="Tahoma"/>
              </a:rPr>
              <a:t> </a:t>
            </a:r>
            <a:r>
              <a:rPr sz="1800" spc="25" dirty="0">
                <a:latin typeface="Tahoma"/>
                <a:cs typeface="Tahoma"/>
              </a:rPr>
              <a:t>av</a:t>
            </a:r>
            <a:r>
              <a:rPr sz="1800" spc="-105" dirty="0">
                <a:latin typeface="Tahoma"/>
                <a:cs typeface="Tahoma"/>
              </a:rPr>
              <a:t> </a:t>
            </a:r>
            <a:r>
              <a:rPr sz="1800" spc="65" dirty="0">
                <a:latin typeface="Tahoma"/>
                <a:cs typeface="Tahoma"/>
              </a:rPr>
              <a:t>ukens</a:t>
            </a:r>
            <a:r>
              <a:rPr sz="1800" spc="-105" dirty="0">
                <a:latin typeface="Tahoma"/>
                <a:cs typeface="Tahoma"/>
              </a:rPr>
              <a:t> </a:t>
            </a:r>
            <a:r>
              <a:rPr sz="1800" spc="90" dirty="0">
                <a:latin typeface="Tahoma"/>
                <a:cs typeface="Tahoma"/>
              </a:rPr>
              <a:t>pensum</a:t>
            </a:r>
            <a:endParaRPr sz="1800" dirty="0">
              <a:latin typeface="Tahoma"/>
              <a:cs typeface="Tahoma"/>
            </a:endParaRPr>
          </a:p>
          <a:p>
            <a:pPr marL="379095" indent="-367030">
              <a:lnSpc>
                <a:spcPct val="100000"/>
              </a:lnSpc>
              <a:spcBef>
                <a:spcPts val="325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35" dirty="0">
                <a:latin typeface="Tahoma"/>
                <a:cs typeface="Tahoma"/>
              </a:rPr>
              <a:t>Diskusjon:</a:t>
            </a:r>
            <a:r>
              <a:rPr sz="1800" spc="-105" dirty="0">
                <a:latin typeface="Tahoma"/>
                <a:cs typeface="Tahoma"/>
              </a:rPr>
              <a:t> </a:t>
            </a:r>
            <a:r>
              <a:rPr sz="1800" spc="20" dirty="0">
                <a:latin typeface="Tahoma"/>
                <a:cs typeface="Tahoma"/>
              </a:rPr>
              <a:t>“Targeted</a:t>
            </a:r>
            <a:r>
              <a:rPr sz="1800" spc="-100" dirty="0">
                <a:latin typeface="Tahoma"/>
                <a:cs typeface="Tahoma"/>
              </a:rPr>
              <a:t> </a:t>
            </a:r>
            <a:r>
              <a:rPr sz="1800" spc="35" dirty="0">
                <a:latin typeface="Tahoma"/>
                <a:cs typeface="Tahoma"/>
              </a:rPr>
              <a:t>Advertising</a:t>
            </a:r>
            <a:r>
              <a:rPr sz="1800" spc="35" dirty="0" smtClean="0">
                <a:latin typeface="Tahoma"/>
                <a:cs typeface="Tahoma"/>
              </a:rPr>
              <a:t>”</a:t>
            </a:r>
            <a:endParaRPr lang="nb-NO" sz="1800" spc="35" dirty="0" smtClean="0">
              <a:latin typeface="Tahoma"/>
              <a:cs typeface="Tahoma"/>
            </a:endParaRPr>
          </a:p>
          <a:p>
            <a:pPr marL="379095" indent="-367030">
              <a:lnSpc>
                <a:spcPct val="100000"/>
              </a:lnSpc>
              <a:spcBef>
                <a:spcPts val="325"/>
              </a:spcBef>
              <a:buChar char="●"/>
              <a:tabLst>
                <a:tab pos="379095" algn="l"/>
                <a:tab pos="379730" algn="l"/>
              </a:tabLst>
            </a:pPr>
            <a:r>
              <a:rPr lang="nb-NO" spc="35" dirty="0" smtClean="0">
                <a:latin typeface="Tahoma"/>
                <a:cs typeface="Tahoma"/>
              </a:rPr>
              <a:t>Info rundt </a:t>
            </a:r>
            <a:r>
              <a:rPr lang="nb-NO" spc="35" dirty="0" err="1" smtClean="0">
                <a:latin typeface="Tahoma"/>
                <a:cs typeface="Tahoma"/>
              </a:rPr>
              <a:t>oblig</a:t>
            </a:r>
            <a:endParaRPr sz="1800" dirty="0">
              <a:latin typeface="Tahoma"/>
              <a:cs typeface="Tahoma"/>
            </a:endParaRPr>
          </a:p>
          <a:p>
            <a:pPr marL="379095" indent="-367030">
              <a:lnSpc>
                <a:spcPct val="100000"/>
              </a:lnSpc>
              <a:spcBef>
                <a:spcPts val="325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60" dirty="0">
                <a:latin typeface="Tahoma"/>
                <a:cs typeface="Tahoma"/>
              </a:rPr>
              <a:t>Ukesoppgaver</a:t>
            </a:r>
            <a:r>
              <a:rPr sz="1800" spc="-100" dirty="0">
                <a:latin typeface="Tahoma"/>
                <a:cs typeface="Tahoma"/>
              </a:rPr>
              <a:t> </a:t>
            </a:r>
            <a:r>
              <a:rPr sz="1800" spc="45" dirty="0">
                <a:latin typeface="Tahoma"/>
                <a:cs typeface="Tahoma"/>
              </a:rPr>
              <a:t>og/eller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55" dirty="0">
                <a:latin typeface="Tahoma"/>
                <a:cs typeface="Tahoma"/>
              </a:rPr>
              <a:t>obligjobbing</a:t>
            </a:r>
            <a:endParaRPr sz="1800" dirty="0">
              <a:latin typeface="Tahoma"/>
              <a:cs typeface="Tahoma"/>
            </a:endParaRPr>
          </a:p>
          <a:p>
            <a:pPr marL="379095" indent="-367030">
              <a:lnSpc>
                <a:spcPct val="100000"/>
              </a:lnSpc>
              <a:spcBef>
                <a:spcPts val="325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90" dirty="0">
                <a:latin typeface="Tahoma"/>
                <a:cs typeface="Tahoma"/>
              </a:rPr>
              <a:t>Menti</a:t>
            </a:r>
            <a:r>
              <a:rPr sz="1800" spc="-125" dirty="0">
                <a:latin typeface="Tahoma"/>
                <a:cs typeface="Tahoma"/>
              </a:rPr>
              <a:t> </a:t>
            </a:r>
            <a:r>
              <a:rPr sz="1800" spc="105" dirty="0">
                <a:latin typeface="Tahoma"/>
                <a:cs typeface="Tahoma"/>
              </a:rPr>
              <a:t>med</a:t>
            </a:r>
            <a:r>
              <a:rPr sz="1800" spc="-120" dirty="0">
                <a:latin typeface="Tahoma"/>
                <a:cs typeface="Tahoma"/>
              </a:rPr>
              <a:t> </a:t>
            </a:r>
            <a:r>
              <a:rPr sz="1800" spc="65" dirty="0">
                <a:latin typeface="Tahoma"/>
                <a:cs typeface="Tahoma"/>
              </a:rPr>
              <a:t>eksamensoppgaver</a:t>
            </a:r>
            <a:endParaRPr sz="1800" dirty="0">
              <a:latin typeface="Tahoma"/>
              <a:cs typeface="Tahoma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89408" y="285750"/>
            <a:ext cx="3543631" cy="646331"/>
          </a:xfrm>
        </p:spPr>
        <p:txBody>
          <a:bodyPr/>
          <a:lstStyle/>
          <a:p>
            <a:r>
              <a:rPr lang="nb-N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Plan for timen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75249" y="1247958"/>
            <a:ext cx="7004684" cy="6499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9095" marR="5080" indent="-367030">
              <a:lnSpc>
                <a:spcPct val="114999"/>
              </a:lnSpc>
              <a:spcBef>
                <a:spcPts val="100"/>
              </a:spcBef>
              <a:buChar char="●"/>
              <a:tabLst>
                <a:tab pos="379095" algn="l"/>
                <a:tab pos="379730" algn="l"/>
              </a:tabLst>
            </a:pPr>
            <a:r>
              <a:rPr lang="nb-NO" sz="1800" spc="60" dirty="0" smtClean="0">
                <a:latin typeface="Tahoma"/>
                <a:cs typeface="Tahoma"/>
              </a:rPr>
              <a:t>Diskuter</a:t>
            </a:r>
            <a:r>
              <a:rPr sz="1800" spc="60" dirty="0" smtClean="0">
                <a:latin typeface="Tahoma"/>
                <a:cs typeface="Tahoma"/>
              </a:rPr>
              <a:t>:</a:t>
            </a:r>
            <a:r>
              <a:rPr sz="1800" spc="-110" dirty="0" smtClean="0">
                <a:latin typeface="Tahoma"/>
                <a:cs typeface="Tahoma"/>
              </a:rPr>
              <a:t> </a:t>
            </a:r>
            <a:r>
              <a:rPr sz="1800" spc="50" dirty="0">
                <a:latin typeface="Tahoma"/>
                <a:cs typeface="Tahoma"/>
              </a:rPr>
              <a:t>hva</a:t>
            </a:r>
            <a:r>
              <a:rPr sz="1800" spc="-110" dirty="0">
                <a:latin typeface="Tahoma"/>
                <a:cs typeface="Tahoma"/>
              </a:rPr>
              <a:t> </a:t>
            </a:r>
            <a:r>
              <a:rPr sz="1800" spc="70" dirty="0">
                <a:latin typeface="Tahoma"/>
                <a:cs typeface="Tahoma"/>
              </a:rPr>
              <a:t>er</a:t>
            </a:r>
            <a:r>
              <a:rPr sz="1800" spc="-105" dirty="0">
                <a:latin typeface="Tahoma"/>
                <a:cs typeface="Tahoma"/>
              </a:rPr>
              <a:t> </a:t>
            </a:r>
            <a:r>
              <a:rPr sz="1800" spc="55" dirty="0">
                <a:latin typeface="Tahoma"/>
                <a:cs typeface="Tahoma"/>
              </a:rPr>
              <a:t>forholdet/forskjellen</a:t>
            </a:r>
            <a:r>
              <a:rPr sz="1800" spc="-110" dirty="0">
                <a:latin typeface="Tahoma"/>
                <a:cs typeface="Tahoma"/>
              </a:rPr>
              <a:t> </a:t>
            </a:r>
            <a:r>
              <a:rPr sz="1800" spc="75" dirty="0">
                <a:latin typeface="Tahoma"/>
                <a:cs typeface="Tahoma"/>
              </a:rPr>
              <a:t>på</a:t>
            </a:r>
            <a:r>
              <a:rPr sz="1800" spc="-110" dirty="0">
                <a:latin typeface="Tahoma"/>
                <a:cs typeface="Tahoma"/>
              </a:rPr>
              <a:t> </a:t>
            </a:r>
            <a:r>
              <a:rPr sz="1800" spc="50" dirty="0">
                <a:latin typeface="Tahoma"/>
                <a:cs typeface="Tahoma"/>
              </a:rPr>
              <a:t>autentisitet</a:t>
            </a:r>
            <a:r>
              <a:rPr sz="1800" spc="-105" dirty="0">
                <a:latin typeface="Tahoma"/>
                <a:cs typeface="Tahoma"/>
              </a:rPr>
              <a:t> </a:t>
            </a:r>
            <a:r>
              <a:rPr sz="1800" spc="50" dirty="0">
                <a:latin typeface="Tahoma"/>
                <a:cs typeface="Tahoma"/>
              </a:rPr>
              <a:t>og </a:t>
            </a:r>
            <a:r>
              <a:rPr sz="1800" spc="-550" dirty="0">
                <a:latin typeface="Tahoma"/>
                <a:cs typeface="Tahoma"/>
              </a:rPr>
              <a:t> </a:t>
            </a:r>
            <a:r>
              <a:rPr sz="1800" spc="40" dirty="0">
                <a:latin typeface="Tahoma"/>
                <a:cs typeface="Tahoma"/>
              </a:rPr>
              <a:t>autentisering?</a:t>
            </a:r>
            <a:endParaRPr sz="1800" dirty="0">
              <a:latin typeface="Tahoma"/>
              <a:cs typeface="Tahoma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438150"/>
            <a:ext cx="7543800" cy="646331"/>
          </a:xfrm>
        </p:spPr>
        <p:txBody>
          <a:bodyPr/>
          <a:lstStyle/>
          <a:p>
            <a:r>
              <a:rPr lang="nb-N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Autentisitet og autentisering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75249" y="1233589"/>
            <a:ext cx="6428740" cy="3189976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79095" indent="-367030">
              <a:lnSpc>
                <a:spcPct val="100000"/>
              </a:lnSpc>
              <a:spcBef>
                <a:spcPts val="535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50" dirty="0">
                <a:latin typeface="Tahoma"/>
                <a:cs typeface="Tahoma"/>
              </a:rPr>
              <a:t>Autentisitet</a:t>
            </a:r>
            <a:endParaRPr sz="1800" dirty="0">
              <a:latin typeface="Tahoma"/>
              <a:cs typeface="Tahoma"/>
            </a:endParaRPr>
          </a:p>
          <a:p>
            <a:pPr marL="836294" lvl="1" indent="-336550">
              <a:lnSpc>
                <a:spcPct val="100000"/>
              </a:lnSpc>
              <a:spcBef>
                <a:spcPts val="340"/>
              </a:spcBef>
              <a:buChar char="○"/>
              <a:tabLst>
                <a:tab pos="836294" algn="l"/>
                <a:tab pos="836930" algn="l"/>
              </a:tabLst>
            </a:pPr>
            <a:r>
              <a:rPr sz="1400" spc="5" dirty="0">
                <a:latin typeface="Tahoma"/>
                <a:cs typeface="Tahoma"/>
              </a:rPr>
              <a:t>Et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20" dirty="0" err="1">
                <a:latin typeface="Tahoma"/>
                <a:cs typeface="Tahoma"/>
              </a:rPr>
              <a:t>av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45" dirty="0" err="1" smtClean="0">
                <a:latin typeface="Tahoma"/>
                <a:cs typeface="Tahoma"/>
              </a:rPr>
              <a:t>sikkerhetsmålene</a:t>
            </a:r>
            <a:endParaRPr lang="nb-NO" sz="1400" spc="45" dirty="0" smtClean="0">
              <a:latin typeface="Tahoma"/>
              <a:cs typeface="Tahoma"/>
            </a:endParaRPr>
          </a:p>
          <a:p>
            <a:pPr marL="836294" lvl="1" indent="-336550">
              <a:lnSpc>
                <a:spcPct val="100000"/>
              </a:lnSpc>
              <a:spcBef>
                <a:spcPts val="340"/>
              </a:spcBef>
              <a:buChar char="○"/>
              <a:tabLst>
                <a:tab pos="836294" algn="l"/>
                <a:tab pos="836930" algn="l"/>
              </a:tabLst>
            </a:pPr>
            <a:r>
              <a:rPr lang="nb-NO" sz="1400" spc="45" dirty="0" smtClean="0">
                <a:latin typeface="Tahoma"/>
                <a:cs typeface="Tahoma"/>
              </a:rPr>
              <a:t>Tillit til at noe er autentisk(ekte)</a:t>
            </a:r>
            <a:endParaRPr sz="1400" dirty="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spcBef>
                <a:spcPts val="55"/>
              </a:spcBef>
              <a:buFont typeface="Tahoma"/>
              <a:buChar char="○"/>
            </a:pPr>
            <a:endParaRPr sz="1750" dirty="0">
              <a:latin typeface="Tahoma"/>
              <a:cs typeface="Tahoma"/>
            </a:endParaRPr>
          </a:p>
          <a:p>
            <a:pPr marL="379095" indent="-367030">
              <a:lnSpc>
                <a:spcPct val="100000"/>
              </a:lnSpc>
              <a:buChar char="●"/>
              <a:tabLst>
                <a:tab pos="379095" algn="l"/>
                <a:tab pos="379730" algn="l"/>
              </a:tabLst>
            </a:pPr>
            <a:r>
              <a:rPr sz="1800" spc="55" dirty="0">
                <a:latin typeface="Tahoma"/>
                <a:cs typeface="Tahoma"/>
              </a:rPr>
              <a:t>Autentisering</a:t>
            </a:r>
            <a:r>
              <a:rPr sz="1800" spc="-114" dirty="0">
                <a:latin typeface="Tahoma"/>
                <a:cs typeface="Tahoma"/>
              </a:rPr>
              <a:t> </a:t>
            </a:r>
            <a:r>
              <a:rPr sz="1800" spc="-25" dirty="0">
                <a:latin typeface="Tahoma"/>
                <a:cs typeface="Tahoma"/>
              </a:rPr>
              <a:t>(og</a:t>
            </a:r>
            <a:r>
              <a:rPr sz="1800" spc="-110" dirty="0">
                <a:latin typeface="Tahoma"/>
                <a:cs typeface="Tahoma"/>
              </a:rPr>
              <a:t> </a:t>
            </a:r>
            <a:r>
              <a:rPr sz="1800" spc="40" dirty="0">
                <a:latin typeface="Tahoma"/>
                <a:cs typeface="Tahoma"/>
              </a:rPr>
              <a:t>identiﬁsering)</a:t>
            </a:r>
            <a:endParaRPr sz="1800" dirty="0">
              <a:latin typeface="Tahoma"/>
              <a:cs typeface="Tahoma"/>
            </a:endParaRPr>
          </a:p>
          <a:p>
            <a:pPr marL="836294" lvl="1" indent="-336550">
              <a:lnSpc>
                <a:spcPct val="100000"/>
              </a:lnSpc>
              <a:spcBef>
                <a:spcPts val="340"/>
              </a:spcBef>
              <a:buChar char="○"/>
              <a:tabLst>
                <a:tab pos="836294" algn="l"/>
                <a:tab pos="836930" algn="l"/>
              </a:tabLst>
            </a:pPr>
            <a:r>
              <a:rPr sz="1400" spc="30" dirty="0">
                <a:latin typeface="Tahoma"/>
                <a:cs typeface="Tahoma"/>
              </a:rPr>
              <a:t>Sikkerhetstiltak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80" dirty="0">
                <a:latin typeface="Tahoma"/>
                <a:cs typeface="Tahoma"/>
              </a:rPr>
              <a:t>som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bidrar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25" dirty="0">
                <a:latin typeface="Tahoma"/>
                <a:cs typeface="Tahoma"/>
              </a:rPr>
              <a:t>til</a:t>
            </a:r>
            <a:r>
              <a:rPr sz="1400" spc="-65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å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skape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autentisitet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i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en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digital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setting</a:t>
            </a:r>
            <a:endParaRPr sz="1400" dirty="0">
              <a:latin typeface="Tahoma"/>
              <a:cs typeface="Tahoma"/>
            </a:endParaRPr>
          </a:p>
          <a:p>
            <a:pPr marL="836294" lvl="1" indent="-336550">
              <a:lnSpc>
                <a:spcPct val="100000"/>
              </a:lnSpc>
              <a:spcBef>
                <a:spcPts val="254"/>
              </a:spcBef>
              <a:buChar char="○"/>
              <a:tabLst>
                <a:tab pos="836294" algn="l"/>
                <a:tab pos="836930" algn="l"/>
              </a:tabLst>
            </a:pPr>
            <a:r>
              <a:rPr sz="1400" spc="45" dirty="0">
                <a:latin typeface="Tahoma"/>
                <a:cs typeface="Tahoma"/>
              </a:rPr>
              <a:t>Å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bekrefte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en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hevdet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identitet</a:t>
            </a:r>
            <a:endParaRPr sz="1400" dirty="0">
              <a:latin typeface="Tahoma"/>
              <a:cs typeface="Tahoma"/>
            </a:endParaRPr>
          </a:p>
          <a:p>
            <a:pPr marL="1293495" lvl="2" indent="-336550">
              <a:lnSpc>
                <a:spcPct val="100000"/>
              </a:lnSpc>
              <a:spcBef>
                <a:spcPts val="250"/>
              </a:spcBef>
              <a:buChar char="■"/>
              <a:tabLst>
                <a:tab pos="1293495" algn="l"/>
                <a:tab pos="1294130" algn="l"/>
              </a:tabLst>
            </a:pPr>
            <a:r>
              <a:rPr sz="1400" spc="45" dirty="0">
                <a:latin typeface="Tahoma"/>
                <a:cs typeface="Tahoma"/>
              </a:rPr>
              <a:t>Ulike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65" dirty="0">
                <a:latin typeface="Tahoma"/>
                <a:cs typeface="Tahoma"/>
              </a:rPr>
              <a:t>former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for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autentisering</a:t>
            </a:r>
            <a:endParaRPr sz="1400" dirty="0">
              <a:latin typeface="Tahoma"/>
              <a:cs typeface="Tahoma"/>
            </a:endParaRPr>
          </a:p>
          <a:p>
            <a:pPr marL="1750695" lvl="3" indent="-336550">
              <a:lnSpc>
                <a:spcPct val="100000"/>
              </a:lnSpc>
              <a:spcBef>
                <a:spcPts val="250"/>
              </a:spcBef>
              <a:buChar char="●"/>
              <a:tabLst>
                <a:tab pos="1750695" algn="l"/>
                <a:tab pos="1751330" algn="l"/>
              </a:tabLst>
            </a:pPr>
            <a:r>
              <a:rPr sz="1400" spc="40" dirty="0">
                <a:latin typeface="Tahoma"/>
                <a:cs typeface="Tahoma"/>
              </a:rPr>
              <a:t>Organisasjonsautentisering</a:t>
            </a:r>
            <a:endParaRPr sz="1400" dirty="0">
              <a:latin typeface="Tahoma"/>
              <a:cs typeface="Tahoma"/>
            </a:endParaRPr>
          </a:p>
          <a:p>
            <a:pPr marL="1750695" lvl="3" indent="-336550">
              <a:lnSpc>
                <a:spcPct val="100000"/>
              </a:lnSpc>
              <a:spcBef>
                <a:spcPts val="254"/>
              </a:spcBef>
              <a:buChar char="●"/>
              <a:tabLst>
                <a:tab pos="1750695" algn="l"/>
                <a:tab pos="1751330" algn="l"/>
              </a:tabLst>
            </a:pPr>
            <a:r>
              <a:rPr sz="1400" spc="35" dirty="0">
                <a:latin typeface="Tahoma"/>
                <a:cs typeface="Tahoma"/>
              </a:rPr>
              <a:t>Systemautentisering</a:t>
            </a:r>
            <a:endParaRPr sz="1400" dirty="0">
              <a:latin typeface="Tahoma"/>
              <a:cs typeface="Tahoma"/>
            </a:endParaRPr>
          </a:p>
          <a:p>
            <a:pPr marL="1750695" lvl="3" indent="-336550">
              <a:lnSpc>
                <a:spcPct val="100000"/>
              </a:lnSpc>
              <a:spcBef>
                <a:spcPts val="250"/>
              </a:spcBef>
              <a:buChar char="●"/>
              <a:tabLst>
                <a:tab pos="1750695" algn="l"/>
                <a:tab pos="1751330" algn="l"/>
              </a:tabLst>
            </a:pPr>
            <a:r>
              <a:rPr sz="1400" spc="40" dirty="0">
                <a:latin typeface="Tahoma"/>
                <a:cs typeface="Tahoma"/>
              </a:rPr>
              <a:t>Autentisering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20" dirty="0">
                <a:latin typeface="Tahoma"/>
                <a:cs typeface="Tahoma"/>
              </a:rPr>
              <a:t>av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dataopprinnelse</a:t>
            </a:r>
            <a:endParaRPr sz="1400" dirty="0">
              <a:latin typeface="Tahoma"/>
              <a:cs typeface="Tahoma"/>
            </a:endParaRPr>
          </a:p>
          <a:p>
            <a:pPr marL="1750695" lvl="3" indent="-336550">
              <a:lnSpc>
                <a:spcPct val="100000"/>
              </a:lnSpc>
              <a:spcBef>
                <a:spcPts val="254"/>
              </a:spcBef>
              <a:buChar char="●"/>
              <a:tabLst>
                <a:tab pos="1750695" algn="l"/>
                <a:tab pos="1751330" algn="l"/>
              </a:tabLst>
            </a:pPr>
            <a:r>
              <a:rPr sz="1400" spc="45" dirty="0">
                <a:latin typeface="Tahoma"/>
                <a:cs typeface="Tahoma"/>
              </a:rPr>
              <a:t>Brukerautentisering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609600" y="438150"/>
            <a:ext cx="7543800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0" i="0">
                <a:solidFill>
                  <a:schemeClr val="tx1"/>
                </a:solidFill>
                <a:latin typeface="Microsoft Sans Serif"/>
                <a:ea typeface="+mj-ea"/>
                <a:cs typeface="Microsoft Sans Serif"/>
              </a:defRPr>
            </a:lvl1pPr>
          </a:lstStyle>
          <a:p>
            <a:r>
              <a:rPr lang="nb-NO" kern="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Autentisitet og autentisering</a:t>
            </a:r>
            <a:endParaRPr lang="en-US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75249" y="1233589"/>
            <a:ext cx="6300470" cy="1107354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79095" indent="-367030">
              <a:lnSpc>
                <a:spcPct val="100000"/>
              </a:lnSpc>
              <a:spcBef>
                <a:spcPts val="535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25" dirty="0">
                <a:latin typeface="Tahoma"/>
                <a:cs typeface="Tahoma"/>
              </a:rPr>
              <a:t>Tre</a:t>
            </a:r>
            <a:r>
              <a:rPr sz="1800" spc="-90" dirty="0">
                <a:latin typeface="Tahoma"/>
                <a:cs typeface="Tahoma"/>
              </a:rPr>
              <a:t> </a:t>
            </a:r>
            <a:r>
              <a:rPr sz="1800" spc="55" dirty="0">
                <a:latin typeface="Tahoma"/>
                <a:cs typeface="Tahoma"/>
              </a:rPr>
              <a:t>hovedkategorier</a:t>
            </a:r>
            <a:r>
              <a:rPr sz="1800" spc="-90" dirty="0">
                <a:latin typeface="Tahoma"/>
                <a:cs typeface="Tahoma"/>
              </a:rPr>
              <a:t> </a:t>
            </a:r>
            <a:r>
              <a:rPr sz="1800" spc="55" dirty="0">
                <a:latin typeface="Tahoma"/>
                <a:cs typeface="Tahoma"/>
              </a:rPr>
              <a:t>autentiseringsfaktorer</a:t>
            </a:r>
            <a:r>
              <a:rPr sz="1800" spc="-90" dirty="0">
                <a:latin typeface="Tahoma"/>
                <a:cs typeface="Tahoma"/>
              </a:rPr>
              <a:t> </a:t>
            </a:r>
            <a:r>
              <a:rPr sz="1800" spc="70" dirty="0">
                <a:latin typeface="Tahoma"/>
                <a:cs typeface="Tahoma"/>
              </a:rPr>
              <a:t>for</a:t>
            </a:r>
            <a:r>
              <a:rPr sz="1800" spc="-90" dirty="0">
                <a:latin typeface="Tahoma"/>
                <a:cs typeface="Tahoma"/>
              </a:rPr>
              <a:t> </a:t>
            </a:r>
            <a:r>
              <a:rPr sz="1800" spc="50" dirty="0">
                <a:latin typeface="Tahoma"/>
                <a:cs typeface="Tahoma"/>
              </a:rPr>
              <a:t>identitet</a:t>
            </a:r>
            <a:endParaRPr sz="1800" dirty="0">
              <a:latin typeface="Tahoma"/>
              <a:cs typeface="Tahoma"/>
            </a:endParaRPr>
          </a:p>
          <a:p>
            <a:pPr marL="836294" lvl="1" indent="-336550">
              <a:lnSpc>
                <a:spcPct val="100000"/>
              </a:lnSpc>
              <a:spcBef>
                <a:spcPts val="340"/>
              </a:spcBef>
              <a:buChar char="○"/>
              <a:tabLst>
                <a:tab pos="836294" algn="l"/>
                <a:tab pos="836930" algn="l"/>
              </a:tabLst>
            </a:pPr>
            <a:r>
              <a:rPr sz="1400" spc="80" dirty="0">
                <a:latin typeface="Tahoma"/>
                <a:cs typeface="Tahoma"/>
              </a:rPr>
              <a:t>Noe</a:t>
            </a:r>
            <a:r>
              <a:rPr sz="1400" spc="-110" dirty="0">
                <a:latin typeface="Tahoma"/>
                <a:cs typeface="Tahoma"/>
              </a:rPr>
              <a:t> </a:t>
            </a:r>
            <a:r>
              <a:rPr sz="1400" spc="75" dirty="0">
                <a:latin typeface="Tahoma"/>
                <a:cs typeface="Tahoma"/>
              </a:rPr>
              <a:t>du</a:t>
            </a:r>
            <a:r>
              <a:rPr sz="1400" spc="-105" dirty="0">
                <a:latin typeface="Tahoma"/>
                <a:cs typeface="Tahoma"/>
              </a:rPr>
              <a:t> </a:t>
            </a:r>
            <a:r>
              <a:rPr sz="1400" spc="20" dirty="0" smtClean="0">
                <a:latin typeface="Tahoma"/>
                <a:cs typeface="Tahoma"/>
              </a:rPr>
              <a:t>vet</a:t>
            </a:r>
            <a:endParaRPr sz="1400" dirty="0">
              <a:latin typeface="Tahoma"/>
              <a:cs typeface="Tahoma"/>
            </a:endParaRPr>
          </a:p>
          <a:p>
            <a:pPr marL="836294" lvl="1" indent="-336550">
              <a:lnSpc>
                <a:spcPct val="100000"/>
              </a:lnSpc>
              <a:spcBef>
                <a:spcPts val="254"/>
              </a:spcBef>
              <a:buChar char="○"/>
              <a:tabLst>
                <a:tab pos="836294" algn="l"/>
                <a:tab pos="836930" algn="l"/>
              </a:tabLst>
            </a:pPr>
            <a:r>
              <a:rPr sz="1400" spc="80" dirty="0">
                <a:latin typeface="Tahoma"/>
                <a:cs typeface="Tahoma"/>
              </a:rPr>
              <a:t>Noe</a:t>
            </a:r>
            <a:r>
              <a:rPr sz="1400" spc="-105" dirty="0">
                <a:latin typeface="Tahoma"/>
                <a:cs typeface="Tahoma"/>
              </a:rPr>
              <a:t> </a:t>
            </a:r>
            <a:r>
              <a:rPr sz="1400" spc="75" dirty="0">
                <a:latin typeface="Tahoma"/>
                <a:cs typeface="Tahoma"/>
              </a:rPr>
              <a:t>du</a:t>
            </a:r>
            <a:r>
              <a:rPr sz="1400" spc="-105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har</a:t>
            </a:r>
            <a:endParaRPr sz="1400" dirty="0">
              <a:latin typeface="Tahoma"/>
              <a:cs typeface="Tahoma"/>
            </a:endParaRPr>
          </a:p>
          <a:p>
            <a:pPr marL="836294" lvl="1" indent="-336550">
              <a:lnSpc>
                <a:spcPct val="100000"/>
              </a:lnSpc>
              <a:spcBef>
                <a:spcPts val="250"/>
              </a:spcBef>
              <a:buChar char="○"/>
              <a:tabLst>
                <a:tab pos="836294" algn="l"/>
                <a:tab pos="836930" algn="l"/>
              </a:tabLst>
            </a:pPr>
            <a:r>
              <a:rPr sz="1400" spc="80" dirty="0">
                <a:latin typeface="Tahoma"/>
                <a:cs typeface="Tahoma"/>
              </a:rPr>
              <a:t>Noe</a:t>
            </a:r>
            <a:r>
              <a:rPr sz="1400" spc="-105" dirty="0">
                <a:latin typeface="Tahoma"/>
                <a:cs typeface="Tahoma"/>
              </a:rPr>
              <a:t> </a:t>
            </a:r>
            <a:r>
              <a:rPr sz="1400" spc="75" dirty="0">
                <a:latin typeface="Tahoma"/>
                <a:cs typeface="Tahoma"/>
              </a:rPr>
              <a:t>du</a:t>
            </a:r>
            <a:r>
              <a:rPr sz="1400" spc="-105" dirty="0">
                <a:latin typeface="Tahoma"/>
                <a:cs typeface="Tahoma"/>
              </a:rPr>
              <a:t> </a:t>
            </a:r>
            <a:r>
              <a:rPr sz="1400" spc="55" dirty="0" err="1" smtClean="0">
                <a:latin typeface="Tahoma"/>
                <a:cs typeface="Tahoma"/>
              </a:rPr>
              <a:t>er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453988" y="361950"/>
            <a:ext cx="5448631" cy="646331"/>
          </a:xfrm>
        </p:spPr>
        <p:txBody>
          <a:bodyPr/>
          <a:lstStyle/>
          <a:p>
            <a:r>
              <a:rPr lang="nb-N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Autentiseringsfaktorer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75249" y="1247958"/>
            <a:ext cx="8111490" cy="1703543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379095" indent="-367030">
              <a:lnSpc>
                <a:spcPct val="100000"/>
              </a:lnSpc>
              <a:spcBef>
                <a:spcPts val="420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-20" dirty="0">
                <a:latin typeface="Tahoma"/>
                <a:cs typeface="Tahoma"/>
              </a:rPr>
              <a:t>“Å</a:t>
            </a:r>
            <a:r>
              <a:rPr sz="1800" spc="-105" dirty="0">
                <a:latin typeface="Tahoma"/>
                <a:cs typeface="Tahoma"/>
              </a:rPr>
              <a:t> </a:t>
            </a:r>
            <a:r>
              <a:rPr sz="1800" spc="65" dirty="0">
                <a:latin typeface="Tahoma"/>
                <a:cs typeface="Tahoma"/>
              </a:rPr>
              <a:t>autorisere</a:t>
            </a:r>
            <a:r>
              <a:rPr sz="1800" spc="-105" dirty="0">
                <a:latin typeface="Tahoma"/>
                <a:cs typeface="Tahoma"/>
              </a:rPr>
              <a:t> </a:t>
            </a:r>
            <a:r>
              <a:rPr sz="1800" spc="70" dirty="0">
                <a:latin typeface="Tahoma"/>
                <a:cs typeface="Tahoma"/>
              </a:rPr>
              <a:t>er</a:t>
            </a:r>
            <a:r>
              <a:rPr sz="1800" spc="-100" dirty="0">
                <a:latin typeface="Tahoma"/>
                <a:cs typeface="Tahoma"/>
              </a:rPr>
              <a:t> </a:t>
            </a:r>
            <a:r>
              <a:rPr sz="1800" spc="55" dirty="0">
                <a:latin typeface="Tahoma"/>
                <a:cs typeface="Tahoma"/>
              </a:rPr>
              <a:t>å</a:t>
            </a:r>
            <a:r>
              <a:rPr sz="1800" spc="-105" dirty="0">
                <a:latin typeface="Tahoma"/>
                <a:cs typeface="Tahoma"/>
              </a:rPr>
              <a:t> </a:t>
            </a:r>
            <a:r>
              <a:rPr sz="1800" spc="50" dirty="0">
                <a:latin typeface="Tahoma"/>
                <a:cs typeface="Tahoma"/>
              </a:rPr>
              <a:t>godkjenne</a:t>
            </a:r>
            <a:r>
              <a:rPr sz="1800" spc="-100" dirty="0">
                <a:latin typeface="Tahoma"/>
                <a:cs typeface="Tahoma"/>
              </a:rPr>
              <a:t> </a:t>
            </a:r>
            <a:r>
              <a:rPr sz="1800" spc="55" dirty="0">
                <a:latin typeface="Tahoma"/>
                <a:cs typeface="Tahoma"/>
              </a:rPr>
              <a:t>eller</a:t>
            </a:r>
            <a:r>
              <a:rPr sz="1800" spc="-105" dirty="0">
                <a:latin typeface="Tahoma"/>
                <a:cs typeface="Tahoma"/>
              </a:rPr>
              <a:t> </a:t>
            </a:r>
            <a:r>
              <a:rPr sz="1800" spc="15" dirty="0">
                <a:latin typeface="Tahoma"/>
                <a:cs typeface="Tahoma"/>
              </a:rPr>
              <a:t>gi</a:t>
            </a:r>
            <a:r>
              <a:rPr sz="1800" spc="-105" dirty="0">
                <a:latin typeface="Tahoma"/>
                <a:cs typeface="Tahoma"/>
              </a:rPr>
              <a:t> </a:t>
            </a:r>
            <a:r>
              <a:rPr sz="1800" spc="15" dirty="0">
                <a:latin typeface="Tahoma"/>
                <a:cs typeface="Tahoma"/>
              </a:rPr>
              <a:t>løyve”</a:t>
            </a:r>
            <a:endParaRPr sz="1800" dirty="0">
              <a:latin typeface="Tahoma"/>
              <a:cs typeface="Tahoma"/>
            </a:endParaRPr>
          </a:p>
          <a:p>
            <a:pPr marL="379095" indent="-367030">
              <a:lnSpc>
                <a:spcPct val="100000"/>
              </a:lnSpc>
              <a:spcBef>
                <a:spcPts val="325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55" dirty="0">
                <a:latin typeface="Tahoma"/>
                <a:cs typeface="Tahoma"/>
              </a:rPr>
              <a:t>Å</a:t>
            </a:r>
            <a:r>
              <a:rPr sz="1800" spc="-105" dirty="0">
                <a:latin typeface="Tahoma"/>
                <a:cs typeface="Tahoma"/>
              </a:rPr>
              <a:t> </a:t>
            </a:r>
            <a:r>
              <a:rPr sz="1800" spc="65" dirty="0">
                <a:latin typeface="Tahoma"/>
                <a:cs typeface="Tahoma"/>
              </a:rPr>
              <a:t>autorisere</a:t>
            </a:r>
            <a:r>
              <a:rPr sz="1800" spc="-105" dirty="0">
                <a:latin typeface="Tahoma"/>
                <a:cs typeface="Tahoma"/>
              </a:rPr>
              <a:t> </a:t>
            </a:r>
            <a:r>
              <a:rPr sz="1800" spc="70" dirty="0">
                <a:latin typeface="Tahoma"/>
                <a:cs typeface="Tahoma"/>
              </a:rPr>
              <a:t>er</a:t>
            </a:r>
            <a:r>
              <a:rPr sz="1800" spc="-100" dirty="0">
                <a:latin typeface="Tahoma"/>
                <a:cs typeface="Tahoma"/>
              </a:rPr>
              <a:t> </a:t>
            </a:r>
            <a:r>
              <a:rPr sz="1800" spc="55" dirty="0">
                <a:latin typeface="Tahoma"/>
                <a:cs typeface="Tahoma"/>
              </a:rPr>
              <a:t>å</a:t>
            </a:r>
            <a:r>
              <a:rPr sz="1800" spc="-105" dirty="0">
                <a:latin typeface="Tahoma"/>
                <a:cs typeface="Tahoma"/>
              </a:rPr>
              <a:t> </a:t>
            </a:r>
            <a:r>
              <a:rPr sz="1800" spc="65" dirty="0">
                <a:latin typeface="Tahoma"/>
                <a:cs typeface="Tahoma"/>
              </a:rPr>
              <a:t>spesiﬁsere</a:t>
            </a:r>
            <a:r>
              <a:rPr sz="1800" spc="-100" dirty="0">
                <a:latin typeface="Tahoma"/>
                <a:cs typeface="Tahoma"/>
              </a:rPr>
              <a:t> </a:t>
            </a:r>
            <a:r>
              <a:rPr sz="1800" spc="75" dirty="0">
                <a:latin typeface="Tahoma"/>
                <a:cs typeface="Tahoma"/>
              </a:rPr>
              <a:t>en</a:t>
            </a:r>
            <a:r>
              <a:rPr sz="1800" spc="-105" dirty="0">
                <a:latin typeface="Tahoma"/>
                <a:cs typeface="Tahoma"/>
              </a:rPr>
              <a:t> </a:t>
            </a:r>
            <a:r>
              <a:rPr sz="1800" spc="35" dirty="0">
                <a:latin typeface="Tahoma"/>
                <a:cs typeface="Tahoma"/>
              </a:rPr>
              <a:t>tilgangs-policy</a:t>
            </a:r>
            <a:endParaRPr sz="1800" dirty="0">
              <a:latin typeface="Tahoma"/>
              <a:cs typeface="Tahoma"/>
            </a:endParaRPr>
          </a:p>
          <a:p>
            <a:pPr marL="836294" lvl="1" indent="-336550">
              <a:lnSpc>
                <a:spcPct val="100000"/>
              </a:lnSpc>
              <a:spcBef>
                <a:spcPts val="340"/>
              </a:spcBef>
              <a:buChar char="○"/>
              <a:tabLst>
                <a:tab pos="836294" algn="l"/>
                <a:tab pos="836930" algn="l"/>
              </a:tabLst>
            </a:pPr>
            <a:r>
              <a:rPr lang="nb-NO" sz="1400" spc="-5" dirty="0" smtClean="0">
                <a:latin typeface="Tahoma"/>
                <a:cs typeface="Tahoma"/>
              </a:rPr>
              <a:t>Administrativ policy som sier noe om hvem som skal ha tilgang til hva</a:t>
            </a:r>
            <a:endParaRPr sz="1400" dirty="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buFont typeface="Tahoma"/>
              <a:buChar char="○"/>
            </a:pPr>
            <a:endParaRPr sz="1900" dirty="0">
              <a:latin typeface="Tahoma"/>
              <a:cs typeface="Tahoma"/>
            </a:endParaRPr>
          </a:p>
          <a:p>
            <a:pPr marL="12065" marR="5080">
              <a:lnSpc>
                <a:spcPct val="114999"/>
              </a:lnSpc>
              <a:spcBef>
                <a:spcPts val="1485"/>
              </a:spcBef>
              <a:tabLst>
                <a:tab pos="379095" algn="l"/>
                <a:tab pos="379730" algn="l"/>
              </a:tabLst>
            </a:pPr>
            <a:endParaRPr sz="1800" dirty="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6629" y="2876550"/>
            <a:ext cx="5443220" cy="8694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9095" indent="-367030">
              <a:lnSpc>
                <a:spcPct val="100000"/>
              </a:lnSpc>
              <a:spcBef>
                <a:spcPts val="100"/>
              </a:spcBef>
              <a:buChar char="●"/>
              <a:tabLst>
                <a:tab pos="379095" algn="l"/>
                <a:tab pos="379730" algn="l"/>
              </a:tabLst>
            </a:pPr>
            <a:r>
              <a:rPr lang="nb-NO" sz="1800" spc="45" dirty="0" smtClean="0">
                <a:latin typeface="Tahoma"/>
                <a:cs typeface="Tahoma"/>
              </a:rPr>
              <a:t>Tilgangskontroll</a:t>
            </a:r>
          </a:p>
          <a:p>
            <a:pPr marL="836295" lvl="1" indent="-367030">
              <a:spcBef>
                <a:spcPts val="100"/>
              </a:spcBef>
              <a:buChar char="●"/>
              <a:tabLst>
                <a:tab pos="379095" algn="l"/>
                <a:tab pos="379730" algn="l"/>
              </a:tabLst>
            </a:pPr>
            <a:r>
              <a:rPr lang="nb-NO" spc="45" dirty="0" smtClean="0">
                <a:latin typeface="Tahoma"/>
                <a:cs typeface="Tahoma"/>
              </a:rPr>
              <a:t>Håndheve autorisasjonspolicy</a:t>
            </a:r>
          </a:p>
          <a:p>
            <a:pPr marL="836295" lvl="1" indent="-367030">
              <a:spcBef>
                <a:spcPts val="100"/>
              </a:spcBef>
              <a:buChar char="●"/>
              <a:tabLst>
                <a:tab pos="379095" algn="l"/>
                <a:tab pos="379730" algn="l"/>
              </a:tabLst>
            </a:pPr>
            <a:r>
              <a:rPr lang="nb-NO" spc="45" dirty="0" smtClean="0">
                <a:latin typeface="Tahoma"/>
                <a:cs typeface="Tahoma"/>
              </a:rPr>
              <a:t>Krever autentisering og autorisasjon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62000" y="278476"/>
            <a:ext cx="8000999" cy="646331"/>
          </a:xfrm>
        </p:spPr>
        <p:txBody>
          <a:bodyPr/>
          <a:lstStyle/>
          <a:p>
            <a:r>
              <a:rPr lang="nb-N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Autorisering og tilgangskontroll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75249" y="1129433"/>
            <a:ext cx="6951980" cy="213995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379095" indent="-367030">
              <a:lnSpc>
                <a:spcPct val="100000"/>
              </a:lnSpc>
              <a:spcBef>
                <a:spcPts val="420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55" dirty="0">
                <a:latin typeface="Tahoma"/>
                <a:cs typeface="Tahoma"/>
              </a:rPr>
              <a:t>Datanettverk</a:t>
            </a:r>
            <a:r>
              <a:rPr sz="1800" spc="-110" dirty="0">
                <a:latin typeface="Tahoma"/>
                <a:cs typeface="Tahoma"/>
              </a:rPr>
              <a:t> </a:t>
            </a:r>
            <a:r>
              <a:rPr sz="1800" spc="75" dirty="0">
                <a:latin typeface="Tahoma"/>
                <a:cs typeface="Tahoma"/>
              </a:rPr>
              <a:t>handler</a:t>
            </a:r>
            <a:r>
              <a:rPr sz="1800" spc="-105" dirty="0">
                <a:latin typeface="Tahoma"/>
                <a:cs typeface="Tahoma"/>
              </a:rPr>
              <a:t> </a:t>
            </a:r>
            <a:r>
              <a:rPr sz="1800" spc="135" dirty="0">
                <a:latin typeface="Tahoma"/>
                <a:cs typeface="Tahoma"/>
              </a:rPr>
              <a:t>om</a:t>
            </a:r>
            <a:r>
              <a:rPr sz="1800" spc="-105" dirty="0">
                <a:latin typeface="Tahoma"/>
                <a:cs typeface="Tahoma"/>
              </a:rPr>
              <a:t> </a:t>
            </a:r>
            <a:r>
              <a:rPr sz="1800" spc="55" dirty="0">
                <a:latin typeface="Tahoma"/>
                <a:cs typeface="Tahoma"/>
              </a:rPr>
              <a:t>å</a:t>
            </a:r>
            <a:r>
              <a:rPr sz="1800" spc="-105" dirty="0">
                <a:latin typeface="Tahoma"/>
                <a:cs typeface="Tahoma"/>
              </a:rPr>
              <a:t> </a:t>
            </a:r>
            <a:r>
              <a:rPr sz="1800" spc="70" dirty="0">
                <a:latin typeface="Tahoma"/>
                <a:cs typeface="Tahoma"/>
              </a:rPr>
              <a:t>koble</a:t>
            </a:r>
            <a:r>
              <a:rPr sz="1800" spc="-105" dirty="0">
                <a:latin typeface="Tahoma"/>
                <a:cs typeface="Tahoma"/>
              </a:rPr>
              <a:t> </a:t>
            </a:r>
            <a:r>
              <a:rPr sz="1800" spc="75" dirty="0">
                <a:latin typeface="Tahoma"/>
                <a:cs typeface="Tahoma"/>
              </a:rPr>
              <a:t>ﬂere</a:t>
            </a:r>
            <a:r>
              <a:rPr sz="1800" spc="-105" dirty="0">
                <a:latin typeface="Tahoma"/>
                <a:cs typeface="Tahoma"/>
              </a:rPr>
              <a:t> </a:t>
            </a:r>
            <a:r>
              <a:rPr sz="1800" spc="65" dirty="0">
                <a:latin typeface="Tahoma"/>
                <a:cs typeface="Tahoma"/>
              </a:rPr>
              <a:t>datamaskiner</a:t>
            </a:r>
            <a:r>
              <a:rPr sz="1800" spc="-105" dirty="0">
                <a:latin typeface="Tahoma"/>
                <a:cs typeface="Tahoma"/>
              </a:rPr>
              <a:t> </a:t>
            </a:r>
            <a:r>
              <a:rPr sz="1800" spc="95" dirty="0">
                <a:latin typeface="Tahoma"/>
                <a:cs typeface="Tahoma"/>
              </a:rPr>
              <a:t>sammen</a:t>
            </a:r>
            <a:endParaRPr sz="1800" dirty="0">
              <a:latin typeface="Tahoma"/>
              <a:cs typeface="Tahoma"/>
            </a:endParaRPr>
          </a:p>
          <a:p>
            <a:pPr marL="379095" indent="-367030">
              <a:lnSpc>
                <a:spcPct val="100000"/>
              </a:lnSpc>
              <a:spcBef>
                <a:spcPts val="325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60" dirty="0">
                <a:latin typeface="Tahoma"/>
                <a:cs typeface="Tahoma"/>
              </a:rPr>
              <a:t>Nettbasert</a:t>
            </a:r>
            <a:r>
              <a:rPr sz="1800" spc="-110" dirty="0">
                <a:latin typeface="Tahoma"/>
                <a:cs typeface="Tahoma"/>
              </a:rPr>
              <a:t> </a:t>
            </a:r>
            <a:r>
              <a:rPr sz="1800" spc="65" dirty="0">
                <a:latin typeface="Tahoma"/>
                <a:cs typeface="Tahoma"/>
              </a:rPr>
              <a:t>programvare</a:t>
            </a:r>
            <a:endParaRPr sz="1800" dirty="0">
              <a:latin typeface="Tahoma"/>
              <a:cs typeface="Tahoma"/>
            </a:endParaRPr>
          </a:p>
          <a:p>
            <a:pPr marL="836294" lvl="1" indent="-336550">
              <a:lnSpc>
                <a:spcPct val="100000"/>
              </a:lnSpc>
              <a:spcBef>
                <a:spcPts val="340"/>
              </a:spcBef>
              <a:buChar char="○"/>
              <a:tabLst>
                <a:tab pos="836294" algn="l"/>
                <a:tab pos="836930" algn="l"/>
              </a:tabLst>
            </a:pPr>
            <a:r>
              <a:rPr sz="1400" spc="45" dirty="0">
                <a:latin typeface="Tahoma"/>
                <a:cs typeface="Tahoma"/>
              </a:rPr>
              <a:t>Videoer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på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Youtube</a:t>
            </a:r>
            <a:endParaRPr sz="1400" dirty="0">
              <a:latin typeface="Tahoma"/>
              <a:cs typeface="Tahoma"/>
            </a:endParaRPr>
          </a:p>
          <a:p>
            <a:pPr marL="836294" lvl="1" indent="-336550">
              <a:lnSpc>
                <a:spcPct val="100000"/>
              </a:lnSpc>
              <a:spcBef>
                <a:spcPts val="254"/>
              </a:spcBef>
              <a:buChar char="○"/>
              <a:tabLst>
                <a:tab pos="836294" algn="l"/>
                <a:tab pos="836930" algn="l"/>
              </a:tabLst>
            </a:pPr>
            <a:r>
              <a:rPr sz="1400" spc="-30" dirty="0">
                <a:latin typeface="Tahoma"/>
                <a:cs typeface="Tahoma"/>
              </a:rPr>
              <a:t>T</a:t>
            </a:r>
            <a:r>
              <a:rPr sz="1400" spc="-25" dirty="0">
                <a:latin typeface="Tahoma"/>
                <a:cs typeface="Tahoma"/>
              </a:rPr>
              <a:t>V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15" dirty="0">
                <a:latin typeface="Tahoma"/>
                <a:cs typeface="Tahoma"/>
              </a:rPr>
              <a:t>(Netﬂix</a:t>
            </a:r>
            <a:r>
              <a:rPr sz="1400" spc="10" dirty="0">
                <a:latin typeface="Tahoma"/>
                <a:cs typeface="Tahoma"/>
              </a:rPr>
              <a:t>,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NRK)</a:t>
            </a:r>
          </a:p>
          <a:p>
            <a:pPr marL="836294" lvl="1" indent="-336550">
              <a:lnSpc>
                <a:spcPct val="100000"/>
              </a:lnSpc>
              <a:spcBef>
                <a:spcPts val="250"/>
              </a:spcBef>
              <a:buChar char="○"/>
              <a:tabLst>
                <a:tab pos="836294" algn="l"/>
                <a:tab pos="836930" algn="l"/>
              </a:tabLst>
            </a:pPr>
            <a:r>
              <a:rPr sz="1400" spc="45" dirty="0">
                <a:latin typeface="Tahoma"/>
                <a:cs typeface="Tahoma"/>
              </a:rPr>
              <a:t>Shopping</a:t>
            </a:r>
            <a:r>
              <a:rPr sz="1400" spc="-1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(Finn.no)</a:t>
            </a:r>
          </a:p>
          <a:p>
            <a:pPr marL="836294" lvl="1" indent="-336550">
              <a:lnSpc>
                <a:spcPct val="100000"/>
              </a:lnSpc>
              <a:spcBef>
                <a:spcPts val="250"/>
              </a:spcBef>
              <a:buChar char="○"/>
              <a:tabLst>
                <a:tab pos="836294" algn="l"/>
                <a:tab pos="836930" algn="l"/>
              </a:tabLst>
            </a:pPr>
            <a:r>
              <a:rPr sz="1400" spc="35" dirty="0">
                <a:latin typeface="Tahoma"/>
                <a:cs typeface="Tahoma"/>
              </a:rPr>
              <a:t>Navigasjon</a:t>
            </a:r>
            <a:r>
              <a:rPr sz="1400" spc="-105" dirty="0">
                <a:latin typeface="Tahoma"/>
                <a:cs typeface="Tahoma"/>
              </a:rPr>
              <a:t> </a:t>
            </a:r>
            <a:r>
              <a:rPr sz="1400" spc="25" dirty="0">
                <a:latin typeface="Tahoma"/>
                <a:cs typeface="Tahoma"/>
              </a:rPr>
              <a:t>(Google</a:t>
            </a:r>
            <a:r>
              <a:rPr sz="1400" spc="-105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maps)</a:t>
            </a:r>
            <a:endParaRPr sz="1400" dirty="0">
              <a:latin typeface="Tahoma"/>
              <a:cs typeface="Tahoma"/>
            </a:endParaRPr>
          </a:p>
          <a:p>
            <a:pPr marL="836294" lvl="1" indent="-336550">
              <a:lnSpc>
                <a:spcPct val="100000"/>
              </a:lnSpc>
              <a:spcBef>
                <a:spcPts val="254"/>
              </a:spcBef>
              <a:buChar char="○"/>
              <a:tabLst>
                <a:tab pos="836294" algn="l"/>
                <a:tab pos="836930" algn="l"/>
              </a:tabLst>
            </a:pPr>
            <a:r>
              <a:rPr sz="1400" spc="55" dirty="0">
                <a:latin typeface="Tahoma"/>
                <a:cs typeface="Tahoma"/>
              </a:rPr>
              <a:t>Bank</a:t>
            </a:r>
            <a:r>
              <a:rPr sz="1400" spc="-110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(nettbank)</a:t>
            </a:r>
            <a:endParaRPr sz="1400" dirty="0">
              <a:latin typeface="Tahoma"/>
              <a:cs typeface="Tahoma"/>
            </a:endParaRPr>
          </a:p>
          <a:p>
            <a:pPr marL="836294" lvl="1" indent="-336550">
              <a:lnSpc>
                <a:spcPct val="100000"/>
              </a:lnSpc>
              <a:spcBef>
                <a:spcPts val="250"/>
              </a:spcBef>
              <a:buChar char="○"/>
              <a:tabLst>
                <a:tab pos="836294" algn="l"/>
                <a:tab pos="836930" algn="l"/>
              </a:tabLst>
            </a:pPr>
            <a:r>
              <a:rPr sz="1400" spc="75" dirty="0">
                <a:latin typeface="Tahoma"/>
                <a:cs typeface="Tahoma"/>
              </a:rPr>
              <a:t>Oﬃce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5" dirty="0">
                <a:latin typeface="Tahoma"/>
                <a:cs typeface="Tahoma"/>
              </a:rPr>
              <a:t>(Word,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5" dirty="0">
                <a:latin typeface="Tahoma"/>
                <a:cs typeface="Tahoma"/>
              </a:rPr>
              <a:t>Excel,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Google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15" dirty="0">
                <a:latin typeface="Tahoma"/>
                <a:cs typeface="Tahoma"/>
              </a:rPr>
              <a:t>docs)</a:t>
            </a:r>
            <a:endParaRPr sz="1400" dirty="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88231" y="3343225"/>
            <a:ext cx="3822955" cy="1496974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282481"/>
            <a:ext cx="8305799" cy="646331"/>
          </a:xfrm>
        </p:spPr>
        <p:txBody>
          <a:bodyPr/>
          <a:lstStyle/>
          <a:p>
            <a:r>
              <a:rPr lang="nb-N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Datamaskiner prater sammen...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" y="285750"/>
            <a:ext cx="8987875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Nettverkskomponenter i datanettverk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5249" y="1043763"/>
            <a:ext cx="8215630" cy="376682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79095" indent="-367030">
              <a:lnSpc>
                <a:spcPct val="100000"/>
              </a:lnSpc>
              <a:spcBef>
                <a:spcPts val="535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35" dirty="0">
                <a:latin typeface="Tahoma"/>
                <a:cs typeface="Tahoma"/>
              </a:rPr>
              <a:t>Tjenere/servere</a:t>
            </a:r>
            <a:endParaRPr sz="1800">
              <a:latin typeface="Tahoma"/>
              <a:cs typeface="Tahoma"/>
            </a:endParaRPr>
          </a:p>
          <a:p>
            <a:pPr marL="836294" lvl="1" indent="-336550">
              <a:lnSpc>
                <a:spcPct val="100000"/>
              </a:lnSpc>
              <a:spcBef>
                <a:spcPts val="340"/>
              </a:spcBef>
              <a:buChar char="○"/>
              <a:tabLst>
                <a:tab pos="836294" algn="l"/>
                <a:tab pos="836930" algn="l"/>
              </a:tabLst>
            </a:pPr>
            <a:r>
              <a:rPr sz="1400" spc="35" dirty="0">
                <a:latin typeface="Tahoma"/>
                <a:cs typeface="Tahoma"/>
              </a:rPr>
              <a:t>Stor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datamaskin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80" dirty="0">
                <a:latin typeface="Tahoma"/>
                <a:cs typeface="Tahoma"/>
              </a:rPr>
              <a:t>som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kjører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programvaren/tjenesten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15" dirty="0">
                <a:latin typeface="Tahoma"/>
                <a:cs typeface="Tahoma"/>
              </a:rPr>
              <a:t>vi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bruker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over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internett</a:t>
            </a:r>
            <a:endParaRPr sz="1400">
              <a:latin typeface="Tahoma"/>
              <a:cs typeface="Tahoma"/>
            </a:endParaRPr>
          </a:p>
          <a:p>
            <a:pPr marL="836294" lvl="1" indent="-336550">
              <a:lnSpc>
                <a:spcPct val="100000"/>
              </a:lnSpc>
              <a:spcBef>
                <a:spcPts val="254"/>
              </a:spcBef>
              <a:buChar char="○"/>
              <a:tabLst>
                <a:tab pos="836294" algn="l"/>
                <a:tab pos="836930" algn="l"/>
              </a:tabLst>
            </a:pPr>
            <a:r>
              <a:rPr sz="1400" spc="-135" dirty="0">
                <a:latin typeface="Tahoma"/>
                <a:cs typeface="Tahoma"/>
              </a:rPr>
              <a:t>I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stand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25" dirty="0">
                <a:latin typeface="Tahoma"/>
                <a:cs typeface="Tahoma"/>
              </a:rPr>
              <a:t>til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å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levere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en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tjeneste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25" dirty="0">
                <a:latin typeface="Tahoma"/>
                <a:cs typeface="Tahoma"/>
              </a:rPr>
              <a:t>til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15" dirty="0">
                <a:latin typeface="Tahoma"/>
                <a:cs typeface="Tahoma"/>
              </a:rPr>
              <a:t>svært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mange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5" dirty="0">
                <a:latin typeface="Tahoma"/>
                <a:cs typeface="Tahoma"/>
              </a:rPr>
              <a:t>(tusenvis)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20" dirty="0">
                <a:latin typeface="Tahoma"/>
                <a:cs typeface="Tahoma"/>
              </a:rPr>
              <a:t>av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brukere</a:t>
            </a:r>
            <a:endParaRPr sz="1400">
              <a:latin typeface="Tahoma"/>
              <a:cs typeface="Tahoma"/>
            </a:endParaRPr>
          </a:p>
          <a:p>
            <a:pPr marL="836294" lvl="1" indent="-336550">
              <a:lnSpc>
                <a:spcPct val="100000"/>
              </a:lnSpc>
              <a:spcBef>
                <a:spcPts val="250"/>
              </a:spcBef>
              <a:buChar char="○"/>
              <a:tabLst>
                <a:tab pos="836294" algn="l"/>
                <a:tab pos="836930" algn="l"/>
              </a:tabLst>
            </a:pPr>
            <a:r>
              <a:rPr sz="1400" spc="25" dirty="0">
                <a:latin typeface="Tahoma"/>
                <a:cs typeface="Tahoma"/>
              </a:rPr>
              <a:t>Kraftig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prosessor,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mye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25" dirty="0">
                <a:latin typeface="Tahoma"/>
                <a:cs typeface="Tahoma"/>
              </a:rPr>
              <a:t>lagring</a:t>
            </a:r>
            <a:endParaRPr sz="1400">
              <a:latin typeface="Tahoma"/>
              <a:cs typeface="Tahoma"/>
            </a:endParaRPr>
          </a:p>
          <a:p>
            <a:pPr marL="379095" indent="-367030">
              <a:lnSpc>
                <a:spcPct val="100000"/>
              </a:lnSpc>
              <a:spcBef>
                <a:spcPts val="235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55" dirty="0">
                <a:latin typeface="Tahoma"/>
                <a:cs typeface="Tahoma"/>
              </a:rPr>
              <a:t>Klienter</a:t>
            </a:r>
            <a:endParaRPr sz="1800">
              <a:latin typeface="Tahoma"/>
              <a:cs typeface="Tahoma"/>
            </a:endParaRPr>
          </a:p>
          <a:p>
            <a:pPr marL="836294" lvl="1" indent="-336550">
              <a:lnSpc>
                <a:spcPct val="100000"/>
              </a:lnSpc>
              <a:spcBef>
                <a:spcPts val="340"/>
              </a:spcBef>
              <a:buChar char="○"/>
              <a:tabLst>
                <a:tab pos="836294" algn="l"/>
                <a:tab pos="836930" algn="l"/>
              </a:tabLst>
            </a:pPr>
            <a:r>
              <a:rPr sz="1400" spc="45" dirty="0">
                <a:latin typeface="Tahoma"/>
                <a:cs typeface="Tahoma"/>
              </a:rPr>
              <a:t>Sluttbrukermaskiner/endebrukersystemene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15" dirty="0">
                <a:latin typeface="Tahoma"/>
                <a:cs typeface="Tahoma"/>
              </a:rPr>
              <a:t>vi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bruker</a:t>
            </a:r>
            <a:endParaRPr sz="1400">
              <a:latin typeface="Tahoma"/>
              <a:cs typeface="Tahoma"/>
            </a:endParaRPr>
          </a:p>
          <a:p>
            <a:pPr marL="836294" lvl="1" indent="-336550">
              <a:lnSpc>
                <a:spcPct val="100000"/>
              </a:lnSpc>
              <a:spcBef>
                <a:spcPts val="254"/>
              </a:spcBef>
              <a:buChar char="○"/>
              <a:tabLst>
                <a:tab pos="836294" algn="l"/>
                <a:tab pos="836930" algn="l"/>
              </a:tabLst>
            </a:pPr>
            <a:r>
              <a:rPr sz="1400" spc="30" dirty="0">
                <a:latin typeface="Tahoma"/>
                <a:cs typeface="Tahoma"/>
              </a:rPr>
              <a:t>Laptop,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mobiltelefon,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iPad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20" dirty="0">
                <a:latin typeface="Tahoma"/>
                <a:cs typeface="Tahoma"/>
              </a:rPr>
              <a:t>osv.</a:t>
            </a:r>
            <a:endParaRPr sz="1400">
              <a:latin typeface="Tahoma"/>
              <a:cs typeface="Tahoma"/>
            </a:endParaRPr>
          </a:p>
          <a:p>
            <a:pPr marL="379095" indent="-367030">
              <a:lnSpc>
                <a:spcPct val="100000"/>
              </a:lnSpc>
              <a:spcBef>
                <a:spcPts val="235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45" dirty="0">
                <a:latin typeface="Tahoma"/>
                <a:cs typeface="Tahoma"/>
              </a:rPr>
              <a:t>Switcher</a:t>
            </a:r>
            <a:endParaRPr sz="1800">
              <a:latin typeface="Tahoma"/>
              <a:cs typeface="Tahoma"/>
            </a:endParaRPr>
          </a:p>
          <a:p>
            <a:pPr marL="836294" marR="298450" lvl="1" indent="-336550">
              <a:lnSpc>
                <a:spcPct val="114999"/>
              </a:lnSpc>
              <a:spcBef>
                <a:spcPts val="85"/>
              </a:spcBef>
              <a:buChar char="○"/>
              <a:tabLst>
                <a:tab pos="836294" algn="l"/>
                <a:tab pos="836930" algn="l"/>
              </a:tabLst>
            </a:pPr>
            <a:r>
              <a:rPr sz="1400" spc="55" dirty="0">
                <a:latin typeface="Tahoma"/>
                <a:cs typeface="Tahoma"/>
              </a:rPr>
              <a:t>Bokser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80" dirty="0">
                <a:latin typeface="Tahoma"/>
                <a:cs typeface="Tahoma"/>
              </a:rPr>
              <a:t>som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tar</a:t>
            </a:r>
            <a:r>
              <a:rPr sz="1400" spc="-65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i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75" dirty="0">
                <a:latin typeface="Tahoma"/>
                <a:cs typeface="Tahoma"/>
              </a:rPr>
              <a:t>mot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datakabler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og</a:t>
            </a:r>
            <a:r>
              <a:rPr sz="1400" spc="-65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sender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datatraﬁkken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videre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25" dirty="0">
                <a:latin typeface="Tahoma"/>
                <a:cs typeface="Tahoma"/>
              </a:rPr>
              <a:t>til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en</a:t>
            </a:r>
            <a:r>
              <a:rPr sz="1400" spc="-65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naboboks/neste </a:t>
            </a:r>
            <a:r>
              <a:rPr sz="1400" spc="-425" dirty="0">
                <a:latin typeface="Tahoma"/>
                <a:cs typeface="Tahoma"/>
              </a:rPr>
              <a:t> </a:t>
            </a:r>
            <a:r>
              <a:rPr sz="1400" spc="75" dirty="0">
                <a:latin typeface="Tahoma"/>
                <a:cs typeface="Tahoma"/>
              </a:rPr>
              <a:t>hopp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i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kjeden</a:t>
            </a:r>
            <a:endParaRPr sz="1400">
              <a:latin typeface="Tahoma"/>
              <a:cs typeface="Tahoma"/>
            </a:endParaRPr>
          </a:p>
          <a:p>
            <a:pPr marL="836294" lvl="1" indent="-336550">
              <a:lnSpc>
                <a:spcPct val="100000"/>
              </a:lnSpc>
              <a:spcBef>
                <a:spcPts val="254"/>
              </a:spcBef>
              <a:buChar char="○"/>
              <a:tabLst>
                <a:tab pos="836294" algn="l"/>
                <a:tab pos="836930" algn="l"/>
              </a:tabLst>
            </a:pPr>
            <a:r>
              <a:rPr sz="1400" spc="20" dirty="0">
                <a:latin typeface="Tahoma"/>
                <a:cs typeface="Tahoma"/>
              </a:rPr>
              <a:t>Vet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ikke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hvor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pakken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skal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i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neste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skritt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(ut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på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internett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eller</a:t>
            </a:r>
            <a:r>
              <a:rPr sz="1400" spc="-65" dirty="0">
                <a:latin typeface="Tahoma"/>
                <a:cs typeface="Tahoma"/>
              </a:rPr>
              <a:t> </a:t>
            </a:r>
            <a:r>
              <a:rPr sz="1400" spc="-20" dirty="0">
                <a:latin typeface="Tahoma"/>
                <a:cs typeface="Tahoma"/>
              </a:rPr>
              <a:t>ikke?).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Bare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sender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65" dirty="0">
                <a:latin typeface="Tahoma"/>
                <a:cs typeface="Tahoma"/>
              </a:rPr>
              <a:t>den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videre</a:t>
            </a:r>
            <a:endParaRPr sz="1400">
              <a:latin typeface="Tahoma"/>
              <a:cs typeface="Tahoma"/>
            </a:endParaRPr>
          </a:p>
          <a:p>
            <a:pPr marL="379095" indent="-367030">
              <a:lnSpc>
                <a:spcPct val="100000"/>
              </a:lnSpc>
              <a:spcBef>
                <a:spcPts val="235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55" dirty="0">
                <a:latin typeface="Tahoma"/>
                <a:cs typeface="Tahoma"/>
              </a:rPr>
              <a:t>Routere</a:t>
            </a:r>
            <a:endParaRPr sz="1800">
              <a:latin typeface="Tahoma"/>
              <a:cs typeface="Tahoma"/>
            </a:endParaRPr>
          </a:p>
          <a:p>
            <a:pPr marL="836294" lvl="1" indent="-336550">
              <a:lnSpc>
                <a:spcPct val="100000"/>
              </a:lnSpc>
              <a:spcBef>
                <a:spcPts val="340"/>
              </a:spcBef>
              <a:buChar char="○"/>
              <a:tabLst>
                <a:tab pos="836294" algn="l"/>
                <a:tab pos="836930" algn="l"/>
              </a:tabLst>
            </a:pPr>
            <a:r>
              <a:rPr sz="1400" spc="55" dirty="0">
                <a:latin typeface="Tahoma"/>
                <a:cs typeface="Tahoma"/>
              </a:rPr>
              <a:t>Bokser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80" dirty="0">
                <a:latin typeface="Tahoma"/>
                <a:cs typeface="Tahoma"/>
              </a:rPr>
              <a:t>som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sender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datatraﬁkken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videre</a:t>
            </a:r>
            <a:endParaRPr sz="1400">
              <a:latin typeface="Tahoma"/>
              <a:cs typeface="Tahoma"/>
            </a:endParaRPr>
          </a:p>
          <a:p>
            <a:pPr marL="836294" lvl="1" indent="-336550">
              <a:lnSpc>
                <a:spcPct val="100000"/>
              </a:lnSpc>
              <a:spcBef>
                <a:spcPts val="250"/>
              </a:spcBef>
              <a:buChar char="○"/>
              <a:tabLst>
                <a:tab pos="836294" algn="l"/>
                <a:tab pos="836930" algn="l"/>
              </a:tabLst>
            </a:pPr>
            <a:r>
              <a:rPr sz="1400" spc="60" dirty="0">
                <a:latin typeface="Tahoma"/>
                <a:cs typeface="Tahoma"/>
              </a:rPr>
              <a:t>Har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en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forståelse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105" dirty="0">
                <a:latin typeface="Tahoma"/>
                <a:cs typeface="Tahoma"/>
              </a:rPr>
              <a:t>om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datatraﬁkken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skal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15" dirty="0">
                <a:latin typeface="Tahoma"/>
                <a:cs typeface="Tahoma"/>
              </a:rPr>
              <a:t>være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hjemme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65" dirty="0">
                <a:latin typeface="Tahoma"/>
                <a:cs typeface="Tahoma"/>
              </a:rPr>
              <a:t>hos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oss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eller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ut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på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internett</a:t>
            </a:r>
            <a:endParaRPr sz="140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6349" y="376946"/>
            <a:ext cx="8595360" cy="94000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Internett: stor samling av datanettverk som er koblet sammen</a:t>
            </a: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47800" y="1294060"/>
            <a:ext cx="5859623" cy="36104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387384"/>
            <a:ext cx="8683075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Aksessmodeller for datakommunikasjon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4274" y="1241708"/>
            <a:ext cx="6629400" cy="91313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379095" indent="-367030">
              <a:lnSpc>
                <a:spcPct val="100000"/>
              </a:lnSpc>
              <a:spcBef>
                <a:spcPts val="420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50" dirty="0">
                <a:latin typeface="Tahoma"/>
                <a:cs typeface="Tahoma"/>
              </a:rPr>
              <a:t>Aksessmodell:</a:t>
            </a:r>
            <a:r>
              <a:rPr sz="1800" spc="-105" dirty="0">
                <a:latin typeface="Tahoma"/>
                <a:cs typeface="Tahoma"/>
              </a:rPr>
              <a:t> </a:t>
            </a:r>
            <a:r>
              <a:rPr sz="1800" spc="75" dirty="0">
                <a:latin typeface="Tahoma"/>
                <a:cs typeface="Tahoma"/>
              </a:rPr>
              <a:t>en</a:t>
            </a:r>
            <a:r>
              <a:rPr sz="1800" spc="-105" dirty="0">
                <a:latin typeface="Tahoma"/>
                <a:cs typeface="Tahoma"/>
              </a:rPr>
              <a:t> </a:t>
            </a:r>
            <a:r>
              <a:rPr sz="1800" spc="70" dirty="0">
                <a:latin typeface="Tahoma"/>
                <a:cs typeface="Tahoma"/>
              </a:rPr>
              <a:t>måte</a:t>
            </a:r>
            <a:r>
              <a:rPr sz="1800" spc="-105" dirty="0">
                <a:latin typeface="Tahoma"/>
                <a:cs typeface="Tahoma"/>
              </a:rPr>
              <a:t> </a:t>
            </a:r>
            <a:r>
              <a:rPr sz="1800" spc="55" dirty="0">
                <a:latin typeface="Tahoma"/>
                <a:cs typeface="Tahoma"/>
              </a:rPr>
              <a:t>å</a:t>
            </a:r>
            <a:r>
              <a:rPr sz="1800" spc="-105" dirty="0">
                <a:latin typeface="Tahoma"/>
                <a:cs typeface="Tahoma"/>
              </a:rPr>
              <a:t> </a:t>
            </a:r>
            <a:r>
              <a:rPr sz="1800" spc="85" dirty="0">
                <a:latin typeface="Tahoma"/>
                <a:cs typeface="Tahoma"/>
              </a:rPr>
              <a:t>kommunisere</a:t>
            </a:r>
            <a:r>
              <a:rPr sz="1800" spc="-105" dirty="0">
                <a:latin typeface="Tahoma"/>
                <a:cs typeface="Tahoma"/>
              </a:rPr>
              <a:t> </a:t>
            </a:r>
            <a:r>
              <a:rPr sz="1800" spc="75" dirty="0">
                <a:latin typeface="Tahoma"/>
                <a:cs typeface="Tahoma"/>
              </a:rPr>
              <a:t>på</a:t>
            </a:r>
            <a:r>
              <a:rPr sz="1800" spc="-105" dirty="0">
                <a:latin typeface="Tahoma"/>
                <a:cs typeface="Tahoma"/>
              </a:rPr>
              <a:t> </a:t>
            </a:r>
            <a:r>
              <a:rPr sz="1800" spc="40" dirty="0">
                <a:latin typeface="Tahoma"/>
                <a:cs typeface="Tahoma"/>
              </a:rPr>
              <a:t>i</a:t>
            </a:r>
            <a:r>
              <a:rPr sz="1800" spc="-105" dirty="0">
                <a:latin typeface="Tahoma"/>
                <a:cs typeface="Tahoma"/>
              </a:rPr>
              <a:t> </a:t>
            </a:r>
            <a:r>
              <a:rPr sz="1800" spc="50" dirty="0">
                <a:latin typeface="Tahoma"/>
                <a:cs typeface="Tahoma"/>
              </a:rPr>
              <a:t>datanettverket</a:t>
            </a:r>
            <a:endParaRPr sz="1800">
              <a:latin typeface="Tahoma"/>
              <a:cs typeface="Tahoma"/>
            </a:endParaRPr>
          </a:p>
          <a:p>
            <a:pPr marL="379095" indent="-367030">
              <a:lnSpc>
                <a:spcPct val="100000"/>
              </a:lnSpc>
              <a:spcBef>
                <a:spcPts val="325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35" dirty="0">
                <a:latin typeface="Tahoma"/>
                <a:cs typeface="Tahoma"/>
              </a:rPr>
              <a:t>Klient-tjener</a:t>
            </a:r>
            <a:r>
              <a:rPr sz="1800" spc="-100" dirty="0">
                <a:latin typeface="Tahoma"/>
                <a:cs typeface="Tahoma"/>
              </a:rPr>
              <a:t> </a:t>
            </a:r>
            <a:r>
              <a:rPr sz="1800" spc="35" dirty="0">
                <a:latin typeface="Tahoma"/>
                <a:cs typeface="Tahoma"/>
              </a:rPr>
              <a:t>(brukes</a:t>
            </a:r>
            <a:r>
              <a:rPr sz="1800" spc="-100" dirty="0">
                <a:latin typeface="Tahoma"/>
                <a:cs typeface="Tahoma"/>
              </a:rPr>
              <a:t> </a:t>
            </a:r>
            <a:r>
              <a:rPr sz="1800" spc="70" dirty="0">
                <a:latin typeface="Tahoma"/>
                <a:cs typeface="Tahoma"/>
              </a:rPr>
              <a:t>mest</a:t>
            </a:r>
            <a:r>
              <a:rPr sz="1800" spc="-100" dirty="0">
                <a:latin typeface="Tahoma"/>
                <a:cs typeface="Tahoma"/>
              </a:rPr>
              <a:t> </a:t>
            </a:r>
            <a:r>
              <a:rPr sz="1800" spc="40" dirty="0">
                <a:latin typeface="Tahoma"/>
                <a:cs typeface="Tahoma"/>
              </a:rPr>
              <a:t>i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dag)</a:t>
            </a:r>
            <a:endParaRPr sz="1800">
              <a:latin typeface="Tahoma"/>
              <a:cs typeface="Tahoma"/>
            </a:endParaRPr>
          </a:p>
          <a:p>
            <a:pPr marL="836294" lvl="1" indent="-336550">
              <a:lnSpc>
                <a:spcPct val="100000"/>
              </a:lnSpc>
              <a:spcBef>
                <a:spcPts val="340"/>
              </a:spcBef>
              <a:buChar char="○"/>
              <a:tabLst>
                <a:tab pos="836294" algn="l"/>
                <a:tab pos="836930" algn="l"/>
              </a:tabLst>
            </a:pPr>
            <a:r>
              <a:rPr sz="1400" spc="40" dirty="0">
                <a:latin typeface="Tahoma"/>
                <a:cs typeface="Tahoma"/>
              </a:rPr>
              <a:t>Hvorfor?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15" dirty="0">
                <a:latin typeface="Tahoma"/>
                <a:cs typeface="Tahoma"/>
              </a:rPr>
              <a:t>Tydelig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hvor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eierskapet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er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4274" y="3247291"/>
            <a:ext cx="23323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9095" indent="-367030">
              <a:lnSpc>
                <a:spcPct val="100000"/>
              </a:lnSpc>
              <a:spcBef>
                <a:spcPts val="100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45" dirty="0">
                <a:latin typeface="Tahoma"/>
                <a:cs typeface="Tahoma"/>
              </a:rPr>
              <a:t>Peer-to-Pee</a:t>
            </a:r>
            <a:r>
              <a:rPr sz="1800" spc="35" dirty="0">
                <a:latin typeface="Tahoma"/>
                <a:cs typeface="Tahoma"/>
              </a:rPr>
              <a:t>r</a:t>
            </a:r>
            <a:r>
              <a:rPr sz="1800" spc="-100" dirty="0">
                <a:latin typeface="Tahoma"/>
                <a:cs typeface="Tahoma"/>
              </a:rPr>
              <a:t> </a:t>
            </a:r>
            <a:r>
              <a:rPr sz="1800" spc="-25" dirty="0">
                <a:latin typeface="Tahoma"/>
                <a:cs typeface="Tahoma"/>
              </a:rPr>
              <a:t>(P2P)</a:t>
            </a:r>
            <a:endParaRPr sz="18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62610" y="1752374"/>
            <a:ext cx="2263666" cy="126691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13226" y="3327523"/>
            <a:ext cx="1950218" cy="15869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387384"/>
            <a:ext cx="7616275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Content Delivery 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Network</a:t>
            </a:r>
            <a:r>
              <a:rPr lang="nb-NO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nb-N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CDN)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5249" y="1247958"/>
            <a:ext cx="4378325" cy="128778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379095" indent="-367030">
              <a:lnSpc>
                <a:spcPct val="100000"/>
              </a:lnSpc>
              <a:spcBef>
                <a:spcPts val="420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30" dirty="0">
                <a:latin typeface="Tahoma"/>
                <a:cs typeface="Tahoma"/>
              </a:rPr>
              <a:t>Vanlig</a:t>
            </a:r>
            <a:r>
              <a:rPr sz="1800" spc="-100" dirty="0">
                <a:latin typeface="Tahoma"/>
                <a:cs typeface="Tahoma"/>
              </a:rPr>
              <a:t> </a:t>
            </a:r>
            <a:r>
              <a:rPr sz="1800" spc="55" dirty="0">
                <a:latin typeface="Tahoma"/>
                <a:cs typeface="Tahoma"/>
              </a:rPr>
              <a:t>å</a:t>
            </a:r>
            <a:r>
              <a:rPr sz="1800" spc="-100" dirty="0">
                <a:latin typeface="Tahoma"/>
                <a:cs typeface="Tahoma"/>
              </a:rPr>
              <a:t> </a:t>
            </a:r>
            <a:r>
              <a:rPr sz="1800" spc="5" dirty="0">
                <a:latin typeface="Tahoma"/>
                <a:cs typeface="Tahoma"/>
              </a:rPr>
              <a:t>“cache”</a:t>
            </a:r>
            <a:r>
              <a:rPr sz="1800" spc="-100" dirty="0">
                <a:latin typeface="Tahoma"/>
                <a:cs typeface="Tahoma"/>
              </a:rPr>
              <a:t> </a:t>
            </a:r>
            <a:r>
              <a:rPr sz="1800" spc="60" dirty="0">
                <a:latin typeface="Tahoma"/>
                <a:cs typeface="Tahoma"/>
              </a:rPr>
              <a:t>populært</a:t>
            </a:r>
            <a:r>
              <a:rPr sz="1800" spc="-100" dirty="0">
                <a:latin typeface="Tahoma"/>
                <a:cs typeface="Tahoma"/>
              </a:rPr>
              <a:t> </a:t>
            </a:r>
            <a:r>
              <a:rPr sz="1800" spc="80" dirty="0">
                <a:latin typeface="Tahoma"/>
                <a:cs typeface="Tahoma"/>
              </a:rPr>
              <a:t>innhold</a:t>
            </a:r>
            <a:endParaRPr sz="1800" dirty="0">
              <a:latin typeface="Tahoma"/>
              <a:cs typeface="Tahoma"/>
            </a:endParaRPr>
          </a:p>
          <a:p>
            <a:pPr marL="379095" indent="-367030">
              <a:lnSpc>
                <a:spcPct val="100000"/>
              </a:lnSpc>
              <a:spcBef>
                <a:spcPts val="325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65" dirty="0">
                <a:latin typeface="Tahoma"/>
                <a:cs typeface="Tahoma"/>
              </a:rPr>
              <a:t>Blir</a:t>
            </a:r>
            <a:r>
              <a:rPr sz="1800" spc="-125" dirty="0">
                <a:latin typeface="Tahoma"/>
                <a:cs typeface="Tahoma"/>
              </a:rPr>
              <a:t> </a:t>
            </a:r>
            <a:r>
              <a:rPr sz="1800" spc="40" dirty="0">
                <a:latin typeface="Tahoma"/>
                <a:cs typeface="Tahoma"/>
              </a:rPr>
              <a:t>lagret</a:t>
            </a:r>
            <a:r>
              <a:rPr sz="1800" spc="-125" dirty="0">
                <a:latin typeface="Tahoma"/>
                <a:cs typeface="Tahoma"/>
              </a:rPr>
              <a:t> </a:t>
            </a:r>
            <a:r>
              <a:rPr sz="1800" spc="70" dirty="0">
                <a:latin typeface="Tahoma"/>
                <a:cs typeface="Tahoma"/>
              </a:rPr>
              <a:t>nærmere</a:t>
            </a:r>
            <a:r>
              <a:rPr sz="1800" spc="-125" dirty="0">
                <a:latin typeface="Tahoma"/>
                <a:cs typeface="Tahoma"/>
              </a:rPr>
              <a:t> </a:t>
            </a:r>
            <a:r>
              <a:rPr sz="1800" spc="65" dirty="0">
                <a:latin typeface="Tahoma"/>
                <a:cs typeface="Tahoma"/>
              </a:rPr>
              <a:t>sluttbrukerne</a:t>
            </a:r>
            <a:endParaRPr sz="1800" dirty="0">
              <a:latin typeface="Tahoma"/>
              <a:cs typeface="Tahoma"/>
            </a:endParaRPr>
          </a:p>
          <a:p>
            <a:pPr marL="379095" marR="5080" indent="-367030">
              <a:lnSpc>
                <a:spcPct val="114999"/>
              </a:lnSpc>
              <a:buChar char="●"/>
              <a:tabLst>
                <a:tab pos="379095" algn="l"/>
                <a:tab pos="379730" algn="l"/>
              </a:tabLst>
            </a:pPr>
            <a:r>
              <a:rPr sz="1800" spc="70" dirty="0">
                <a:latin typeface="Tahoma"/>
                <a:cs typeface="Tahoma"/>
              </a:rPr>
              <a:t>Brukes</a:t>
            </a:r>
            <a:r>
              <a:rPr sz="1800" spc="-114" dirty="0">
                <a:latin typeface="Tahoma"/>
                <a:cs typeface="Tahoma"/>
              </a:rPr>
              <a:t> </a:t>
            </a:r>
            <a:r>
              <a:rPr sz="1800" spc="75" dirty="0">
                <a:latin typeface="Tahoma"/>
                <a:cs typeface="Tahoma"/>
              </a:rPr>
              <a:t>mye</a:t>
            </a:r>
            <a:r>
              <a:rPr sz="1800" spc="-110" dirty="0">
                <a:latin typeface="Tahoma"/>
                <a:cs typeface="Tahoma"/>
              </a:rPr>
              <a:t> </a:t>
            </a:r>
            <a:r>
              <a:rPr sz="1800" spc="70" dirty="0">
                <a:latin typeface="Tahoma"/>
                <a:cs typeface="Tahoma"/>
              </a:rPr>
              <a:t>for</a:t>
            </a:r>
            <a:r>
              <a:rPr sz="1800" spc="-110" dirty="0">
                <a:latin typeface="Tahoma"/>
                <a:cs typeface="Tahoma"/>
              </a:rPr>
              <a:t> </a:t>
            </a:r>
            <a:r>
              <a:rPr sz="1800" spc="55" dirty="0">
                <a:latin typeface="Tahoma"/>
                <a:cs typeface="Tahoma"/>
              </a:rPr>
              <a:t>å</a:t>
            </a:r>
            <a:r>
              <a:rPr sz="1800" spc="-114" dirty="0">
                <a:latin typeface="Tahoma"/>
                <a:cs typeface="Tahoma"/>
              </a:rPr>
              <a:t> </a:t>
            </a:r>
            <a:r>
              <a:rPr sz="1800" spc="65" dirty="0">
                <a:latin typeface="Tahoma"/>
                <a:cs typeface="Tahoma"/>
              </a:rPr>
              <a:t>unngå</a:t>
            </a:r>
            <a:r>
              <a:rPr sz="1800" spc="-110" dirty="0">
                <a:latin typeface="Tahoma"/>
                <a:cs typeface="Tahoma"/>
              </a:rPr>
              <a:t> </a:t>
            </a:r>
            <a:r>
              <a:rPr sz="1800" spc="60" dirty="0">
                <a:latin typeface="Tahoma"/>
                <a:cs typeface="Tahoma"/>
              </a:rPr>
              <a:t>ﬂaskehalsker </a:t>
            </a:r>
            <a:r>
              <a:rPr sz="1800" spc="-54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40" dirty="0">
                <a:latin typeface="Tahoma"/>
                <a:cs typeface="Tahoma"/>
              </a:rPr>
              <a:t>i</a:t>
            </a:r>
            <a:r>
              <a:rPr sz="1800" spc="-105" dirty="0">
                <a:latin typeface="Tahoma"/>
                <a:cs typeface="Tahoma"/>
              </a:rPr>
              <a:t> </a:t>
            </a:r>
            <a:r>
              <a:rPr sz="1800" spc="50" dirty="0">
                <a:latin typeface="Tahoma"/>
                <a:cs typeface="Tahoma"/>
              </a:rPr>
              <a:t>klient-tjenermodellen</a:t>
            </a:r>
            <a:endParaRPr sz="1800" dirty="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75084" y="1075468"/>
            <a:ext cx="3388978" cy="37063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048" y="209550"/>
            <a:ext cx="8759275" cy="100155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Nettverkstopologier: måter å bygge opp datanettverk på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3400" y="1431645"/>
            <a:ext cx="6231890" cy="293606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79095" indent="-367030">
              <a:lnSpc>
                <a:spcPct val="100000"/>
              </a:lnSpc>
              <a:spcBef>
                <a:spcPts val="535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40" dirty="0">
                <a:latin typeface="Tahoma"/>
                <a:cs typeface="Tahoma"/>
              </a:rPr>
              <a:t>Punkt-til-punkt</a:t>
            </a:r>
            <a:endParaRPr sz="1800" dirty="0">
              <a:latin typeface="Tahoma"/>
              <a:cs typeface="Tahoma"/>
            </a:endParaRPr>
          </a:p>
          <a:p>
            <a:pPr marL="836294" lvl="1" indent="-336550">
              <a:lnSpc>
                <a:spcPct val="100000"/>
              </a:lnSpc>
              <a:spcBef>
                <a:spcPts val="340"/>
              </a:spcBef>
              <a:buChar char="○"/>
              <a:tabLst>
                <a:tab pos="836294" algn="l"/>
                <a:tab pos="836930" algn="l"/>
              </a:tabLst>
            </a:pPr>
            <a:r>
              <a:rPr sz="1400" spc="70" dirty="0">
                <a:latin typeface="Tahoma"/>
                <a:cs typeface="Tahoma"/>
              </a:rPr>
              <a:t>Mest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25" dirty="0">
                <a:latin typeface="Tahoma"/>
                <a:cs typeface="Tahoma"/>
              </a:rPr>
              <a:t>vanlig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i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kablet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nettverk</a:t>
            </a:r>
            <a:endParaRPr sz="1400" dirty="0">
              <a:latin typeface="Tahoma"/>
              <a:cs typeface="Tahoma"/>
            </a:endParaRPr>
          </a:p>
          <a:p>
            <a:pPr marL="836294" lvl="1" indent="-336550">
              <a:lnSpc>
                <a:spcPct val="100000"/>
              </a:lnSpc>
              <a:spcBef>
                <a:spcPts val="254"/>
              </a:spcBef>
              <a:buChar char="○"/>
              <a:tabLst>
                <a:tab pos="836294" algn="l"/>
                <a:tab pos="836930" algn="l"/>
              </a:tabLst>
            </a:pPr>
            <a:r>
              <a:rPr sz="1400" spc="45" dirty="0">
                <a:latin typeface="Tahoma"/>
                <a:cs typeface="Tahoma"/>
              </a:rPr>
              <a:t>Kabel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fra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et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punkt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25" dirty="0">
                <a:latin typeface="Tahoma"/>
                <a:cs typeface="Tahoma"/>
              </a:rPr>
              <a:t>til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et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annet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punkt</a:t>
            </a:r>
            <a:endParaRPr sz="1400" dirty="0">
              <a:latin typeface="Tahoma"/>
              <a:cs typeface="Tahoma"/>
            </a:endParaRPr>
          </a:p>
          <a:p>
            <a:pPr marL="836294" lvl="1" indent="-336550">
              <a:lnSpc>
                <a:spcPct val="100000"/>
              </a:lnSpc>
              <a:spcBef>
                <a:spcPts val="250"/>
              </a:spcBef>
              <a:buChar char="○"/>
              <a:tabLst>
                <a:tab pos="836294" algn="l"/>
                <a:tab pos="836930" algn="l"/>
              </a:tabLst>
            </a:pPr>
            <a:r>
              <a:rPr sz="1400" spc="15" dirty="0">
                <a:latin typeface="Tahoma"/>
                <a:cs typeface="Tahoma"/>
              </a:rPr>
              <a:t>Stjerne-</a:t>
            </a:r>
            <a:r>
              <a:rPr sz="1400" spc="-100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eller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tretopologi</a:t>
            </a:r>
            <a:endParaRPr sz="1400" dirty="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spcBef>
                <a:spcPts val="55"/>
              </a:spcBef>
              <a:buFont typeface="Tahoma"/>
              <a:buChar char="○"/>
            </a:pPr>
            <a:endParaRPr sz="1750" dirty="0">
              <a:latin typeface="Tahoma"/>
              <a:cs typeface="Tahoma"/>
            </a:endParaRPr>
          </a:p>
          <a:p>
            <a:pPr marL="379095" indent="-367030">
              <a:lnSpc>
                <a:spcPct val="100000"/>
              </a:lnSpc>
              <a:buChar char="●"/>
              <a:tabLst>
                <a:tab pos="379095" algn="l"/>
                <a:tab pos="379730" algn="l"/>
              </a:tabLst>
            </a:pPr>
            <a:r>
              <a:rPr sz="1800" spc="65" dirty="0">
                <a:latin typeface="Tahoma"/>
                <a:cs typeface="Tahoma"/>
              </a:rPr>
              <a:t>Broadcast</a:t>
            </a:r>
            <a:endParaRPr sz="1800" dirty="0">
              <a:latin typeface="Tahoma"/>
              <a:cs typeface="Tahoma"/>
            </a:endParaRPr>
          </a:p>
          <a:p>
            <a:pPr marL="836294" lvl="1" indent="-336550">
              <a:lnSpc>
                <a:spcPct val="100000"/>
              </a:lnSpc>
              <a:spcBef>
                <a:spcPts val="340"/>
              </a:spcBef>
              <a:buChar char="○"/>
              <a:tabLst>
                <a:tab pos="836294" algn="l"/>
                <a:tab pos="836930" algn="l"/>
              </a:tabLst>
            </a:pPr>
            <a:r>
              <a:rPr sz="1400" spc="35" dirty="0">
                <a:latin typeface="Tahoma"/>
                <a:cs typeface="Tahoma"/>
              </a:rPr>
              <a:t>Alle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kan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65" dirty="0">
                <a:latin typeface="Tahoma"/>
                <a:cs typeface="Tahoma"/>
              </a:rPr>
              <a:t>høre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alt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80" dirty="0">
                <a:latin typeface="Tahoma"/>
                <a:cs typeface="Tahoma"/>
              </a:rPr>
              <a:t>som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blir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kommunisert</a:t>
            </a:r>
            <a:endParaRPr sz="1400" dirty="0">
              <a:latin typeface="Tahoma"/>
              <a:cs typeface="Tahoma"/>
            </a:endParaRPr>
          </a:p>
          <a:p>
            <a:pPr marL="836294" lvl="1" indent="-336550">
              <a:lnSpc>
                <a:spcPct val="100000"/>
              </a:lnSpc>
              <a:spcBef>
                <a:spcPts val="250"/>
              </a:spcBef>
              <a:buChar char="○"/>
              <a:tabLst>
                <a:tab pos="836294" algn="l"/>
                <a:tab pos="836930" algn="l"/>
              </a:tabLst>
            </a:pPr>
            <a:r>
              <a:rPr sz="1400" spc="35" dirty="0">
                <a:latin typeface="Tahoma"/>
                <a:cs typeface="Tahoma"/>
              </a:rPr>
              <a:t>Sikkerhet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i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trådløse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15" dirty="0">
                <a:latin typeface="Tahoma"/>
                <a:cs typeface="Tahoma"/>
              </a:rPr>
              <a:t>nettverk:</a:t>
            </a:r>
            <a:endParaRPr sz="1400" dirty="0">
              <a:latin typeface="Tahoma"/>
              <a:cs typeface="Tahoma"/>
            </a:endParaRPr>
          </a:p>
          <a:p>
            <a:pPr marL="1293495" lvl="2" indent="-336550">
              <a:lnSpc>
                <a:spcPct val="100000"/>
              </a:lnSpc>
              <a:spcBef>
                <a:spcPts val="254"/>
              </a:spcBef>
              <a:buChar char="■"/>
              <a:tabLst>
                <a:tab pos="1293495" algn="l"/>
                <a:tab pos="1294130" algn="l"/>
              </a:tabLst>
            </a:pPr>
            <a:r>
              <a:rPr sz="1400" spc="30" dirty="0">
                <a:latin typeface="Tahoma"/>
                <a:cs typeface="Tahoma"/>
              </a:rPr>
              <a:t>All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traﬁkk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i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trådløse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nett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uten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passord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er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åpent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for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alle</a:t>
            </a:r>
            <a:endParaRPr sz="1400" dirty="0">
              <a:latin typeface="Tahoma"/>
              <a:cs typeface="Tahoma"/>
            </a:endParaRPr>
          </a:p>
          <a:p>
            <a:pPr marL="1293495" lvl="2" indent="-336550">
              <a:lnSpc>
                <a:spcPct val="100000"/>
              </a:lnSpc>
              <a:spcBef>
                <a:spcPts val="250"/>
              </a:spcBef>
              <a:buChar char="■"/>
              <a:tabLst>
                <a:tab pos="1293495" algn="l"/>
                <a:tab pos="1294130" algn="l"/>
              </a:tabLst>
            </a:pPr>
            <a:r>
              <a:rPr sz="1400" spc="25" dirty="0">
                <a:latin typeface="Tahoma"/>
                <a:cs typeface="Tahoma"/>
              </a:rPr>
              <a:t>Kryptering,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passord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på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det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trådløse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nettet</a:t>
            </a:r>
            <a:endParaRPr sz="1400" dirty="0">
              <a:latin typeface="Tahoma"/>
              <a:cs typeface="Tahoma"/>
            </a:endParaRPr>
          </a:p>
          <a:p>
            <a:pPr marL="836294" lvl="1" indent="-336550">
              <a:lnSpc>
                <a:spcPct val="100000"/>
              </a:lnSpc>
              <a:spcBef>
                <a:spcPts val="254"/>
              </a:spcBef>
              <a:buChar char="○"/>
              <a:tabLst>
                <a:tab pos="836294" algn="l"/>
                <a:tab pos="836930" algn="l"/>
              </a:tabLst>
            </a:pPr>
            <a:r>
              <a:rPr sz="1400" spc="45" dirty="0">
                <a:latin typeface="Tahoma"/>
                <a:cs typeface="Tahoma"/>
              </a:rPr>
              <a:t>Eksempler</a:t>
            </a:r>
            <a:r>
              <a:rPr sz="1400" spc="-65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på</a:t>
            </a:r>
            <a:r>
              <a:rPr sz="1400" spc="-60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broadcastsystemer:</a:t>
            </a:r>
            <a:r>
              <a:rPr sz="1400" spc="-65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trådløse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routere,</a:t>
            </a:r>
            <a:r>
              <a:rPr sz="1400" spc="-60" dirty="0">
                <a:latin typeface="Tahoma"/>
                <a:cs typeface="Tahoma"/>
              </a:rPr>
              <a:t> </a:t>
            </a:r>
            <a:r>
              <a:rPr lang="nb-NO" sz="1400" spc="50" dirty="0" smtClean="0">
                <a:latin typeface="Tahoma"/>
                <a:cs typeface="Tahoma"/>
              </a:rPr>
              <a:t>4G</a:t>
            </a:r>
            <a:endParaRPr sz="1400" dirty="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387384"/>
            <a:ext cx="6320875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Protokoller og lagdeling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5249" y="1233589"/>
            <a:ext cx="7548880" cy="264541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79095" indent="-367030">
              <a:lnSpc>
                <a:spcPct val="100000"/>
              </a:lnSpc>
              <a:spcBef>
                <a:spcPts val="535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60" dirty="0">
                <a:latin typeface="Tahoma"/>
                <a:cs typeface="Tahoma"/>
              </a:rPr>
              <a:t>Nettverksprotokoller</a:t>
            </a:r>
            <a:endParaRPr sz="1800">
              <a:latin typeface="Tahoma"/>
              <a:cs typeface="Tahoma"/>
            </a:endParaRPr>
          </a:p>
          <a:p>
            <a:pPr marL="836294" lvl="1" indent="-336550">
              <a:lnSpc>
                <a:spcPct val="100000"/>
              </a:lnSpc>
              <a:spcBef>
                <a:spcPts val="340"/>
              </a:spcBef>
              <a:buChar char="○"/>
              <a:tabLst>
                <a:tab pos="836294" algn="l"/>
                <a:tab pos="836930" algn="l"/>
              </a:tabLst>
            </a:pPr>
            <a:r>
              <a:rPr sz="1400" spc="40" dirty="0">
                <a:latin typeface="Tahoma"/>
                <a:cs typeface="Tahoma"/>
              </a:rPr>
              <a:t>Beskriver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hvordan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datakommunikasjonen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skal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foregå</a:t>
            </a:r>
            <a:endParaRPr sz="1400">
              <a:latin typeface="Tahoma"/>
              <a:cs typeface="Tahoma"/>
            </a:endParaRPr>
          </a:p>
          <a:p>
            <a:pPr marL="1293495" lvl="2" indent="-336550">
              <a:lnSpc>
                <a:spcPct val="100000"/>
              </a:lnSpc>
              <a:spcBef>
                <a:spcPts val="254"/>
              </a:spcBef>
              <a:buChar char="■"/>
              <a:tabLst>
                <a:tab pos="1293495" algn="l"/>
                <a:tab pos="1294130" algn="l"/>
              </a:tabLst>
            </a:pPr>
            <a:r>
              <a:rPr sz="1400" spc="60" dirty="0">
                <a:latin typeface="Tahoma"/>
                <a:cs typeface="Tahoma"/>
              </a:rPr>
              <a:t>bestemme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felles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språk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å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65" dirty="0">
                <a:latin typeface="Tahoma"/>
                <a:cs typeface="Tahoma"/>
              </a:rPr>
              <a:t>kommunisere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på</a:t>
            </a:r>
            <a:endParaRPr sz="1400">
              <a:latin typeface="Tahoma"/>
              <a:cs typeface="Tahoma"/>
            </a:endParaRPr>
          </a:p>
          <a:p>
            <a:pPr marL="1293495" lvl="2" indent="-336550">
              <a:lnSpc>
                <a:spcPct val="100000"/>
              </a:lnSpc>
              <a:spcBef>
                <a:spcPts val="250"/>
              </a:spcBef>
              <a:buChar char="■"/>
              <a:tabLst>
                <a:tab pos="1293495" algn="l"/>
                <a:tab pos="1294130" algn="l"/>
              </a:tabLst>
            </a:pPr>
            <a:r>
              <a:rPr sz="1400" spc="55" dirty="0">
                <a:latin typeface="Tahoma"/>
                <a:cs typeface="Tahoma"/>
              </a:rPr>
              <a:t>hvordan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etablere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en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tilkobling</a:t>
            </a:r>
            <a:endParaRPr sz="1400">
              <a:latin typeface="Tahoma"/>
              <a:cs typeface="Tahoma"/>
            </a:endParaRPr>
          </a:p>
          <a:p>
            <a:pPr marL="1293495" lvl="2" indent="-336550">
              <a:lnSpc>
                <a:spcPct val="100000"/>
              </a:lnSpc>
              <a:spcBef>
                <a:spcPts val="250"/>
              </a:spcBef>
              <a:buChar char="■"/>
              <a:tabLst>
                <a:tab pos="1293495" algn="l"/>
                <a:tab pos="1294130" algn="l"/>
              </a:tabLst>
            </a:pPr>
            <a:r>
              <a:rPr sz="1400" spc="65" dirty="0">
                <a:latin typeface="Tahoma"/>
                <a:cs typeface="Tahoma"/>
              </a:rPr>
              <a:t>ﬁnne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ut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hvor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dataen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skal</a:t>
            </a:r>
            <a:endParaRPr sz="1400">
              <a:latin typeface="Tahoma"/>
              <a:cs typeface="Tahoma"/>
            </a:endParaRPr>
          </a:p>
          <a:p>
            <a:pPr marL="1293495" lvl="2" indent="-336550">
              <a:lnSpc>
                <a:spcPct val="100000"/>
              </a:lnSpc>
              <a:spcBef>
                <a:spcPts val="254"/>
              </a:spcBef>
              <a:buChar char="■"/>
              <a:tabLst>
                <a:tab pos="1293495" algn="l"/>
                <a:tab pos="1294130" algn="l"/>
              </a:tabLst>
            </a:pPr>
            <a:r>
              <a:rPr sz="1400" spc="60" dirty="0">
                <a:latin typeface="Tahoma"/>
                <a:cs typeface="Tahoma"/>
              </a:rPr>
              <a:t>bestemme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fart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for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overføring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20" dirty="0">
                <a:latin typeface="Tahoma"/>
                <a:cs typeface="Tahoma"/>
              </a:rPr>
              <a:t>av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data</a:t>
            </a:r>
            <a:endParaRPr sz="1400">
              <a:latin typeface="Tahoma"/>
              <a:cs typeface="Tahoma"/>
            </a:endParaRPr>
          </a:p>
          <a:p>
            <a:pPr marL="1293495" lvl="2" indent="-336550">
              <a:lnSpc>
                <a:spcPct val="100000"/>
              </a:lnSpc>
              <a:spcBef>
                <a:spcPts val="250"/>
              </a:spcBef>
              <a:buChar char="■"/>
              <a:tabLst>
                <a:tab pos="1293495" algn="l"/>
                <a:tab pos="1294130" algn="l"/>
              </a:tabLst>
            </a:pPr>
            <a:r>
              <a:rPr sz="1400" spc="20" dirty="0">
                <a:latin typeface="Tahoma"/>
                <a:cs typeface="Tahoma"/>
              </a:rPr>
              <a:t>osv.</a:t>
            </a:r>
            <a:endParaRPr sz="1400">
              <a:latin typeface="Tahoma"/>
              <a:cs typeface="Tahoma"/>
            </a:endParaRPr>
          </a:p>
          <a:p>
            <a:pPr lvl="2">
              <a:lnSpc>
                <a:spcPct val="100000"/>
              </a:lnSpc>
              <a:spcBef>
                <a:spcPts val="55"/>
              </a:spcBef>
              <a:buFont typeface="Tahoma"/>
              <a:buChar char="■"/>
            </a:pPr>
            <a:endParaRPr sz="1750">
              <a:latin typeface="Tahoma"/>
              <a:cs typeface="Tahoma"/>
            </a:endParaRPr>
          </a:p>
          <a:p>
            <a:pPr marL="379095" indent="-367030">
              <a:lnSpc>
                <a:spcPct val="100000"/>
              </a:lnSpc>
              <a:buChar char="●"/>
              <a:tabLst>
                <a:tab pos="379095" algn="l"/>
                <a:tab pos="379730" algn="l"/>
              </a:tabLst>
            </a:pPr>
            <a:r>
              <a:rPr sz="1800" spc="15" dirty="0">
                <a:latin typeface="Tahoma"/>
                <a:cs typeface="Tahoma"/>
              </a:rPr>
              <a:t>Vi</a:t>
            </a:r>
            <a:r>
              <a:rPr sz="1800" spc="-100" dirty="0">
                <a:latin typeface="Tahoma"/>
                <a:cs typeface="Tahoma"/>
              </a:rPr>
              <a:t> </a:t>
            </a:r>
            <a:r>
              <a:rPr sz="1800" spc="75" dirty="0">
                <a:latin typeface="Tahoma"/>
                <a:cs typeface="Tahoma"/>
              </a:rPr>
              <a:t>har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75" dirty="0">
                <a:latin typeface="Tahoma"/>
                <a:cs typeface="Tahoma"/>
              </a:rPr>
              <a:t>ﬂere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25" dirty="0">
                <a:latin typeface="Tahoma"/>
                <a:cs typeface="Tahoma"/>
              </a:rPr>
              <a:t>lag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40" dirty="0">
                <a:latin typeface="Tahoma"/>
                <a:cs typeface="Tahoma"/>
              </a:rPr>
              <a:t>i</a:t>
            </a:r>
            <a:r>
              <a:rPr sz="1800" spc="-100" dirty="0">
                <a:latin typeface="Tahoma"/>
                <a:cs typeface="Tahoma"/>
              </a:rPr>
              <a:t> </a:t>
            </a:r>
            <a:r>
              <a:rPr sz="1800" spc="70" dirty="0">
                <a:latin typeface="Tahoma"/>
                <a:cs typeface="Tahoma"/>
              </a:rPr>
              <a:t>datakommunikasjonen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105" dirty="0">
                <a:latin typeface="Tahoma"/>
                <a:cs typeface="Tahoma"/>
              </a:rPr>
              <a:t>som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65" dirty="0">
                <a:latin typeface="Tahoma"/>
                <a:cs typeface="Tahoma"/>
              </a:rPr>
              <a:t>løser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60" dirty="0">
                <a:latin typeface="Tahoma"/>
                <a:cs typeface="Tahoma"/>
              </a:rPr>
              <a:t>disse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50" dirty="0">
                <a:latin typeface="Tahoma"/>
                <a:cs typeface="Tahoma"/>
              </a:rPr>
              <a:t>oppgavene.</a:t>
            </a:r>
            <a:endParaRPr sz="1800">
              <a:latin typeface="Tahoma"/>
              <a:cs typeface="Tahoma"/>
            </a:endParaRPr>
          </a:p>
          <a:p>
            <a:pPr marL="836294" lvl="1" indent="-336550">
              <a:lnSpc>
                <a:spcPct val="100000"/>
              </a:lnSpc>
              <a:spcBef>
                <a:spcPts val="340"/>
              </a:spcBef>
              <a:buChar char="○"/>
              <a:tabLst>
                <a:tab pos="836294" algn="l"/>
                <a:tab pos="836930" algn="l"/>
              </a:tabLst>
            </a:pPr>
            <a:r>
              <a:rPr sz="1400" spc="30" dirty="0">
                <a:latin typeface="Tahoma"/>
                <a:cs typeface="Tahoma"/>
              </a:rPr>
              <a:t>Lagene/de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25" dirty="0">
                <a:latin typeface="Tahoma"/>
                <a:cs typeface="Tahoma"/>
              </a:rPr>
              <a:t>forskjellige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komponentene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skal</a:t>
            </a:r>
            <a:r>
              <a:rPr sz="1400" spc="-65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kunne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enkelt</a:t>
            </a:r>
            <a:r>
              <a:rPr sz="1400" spc="-65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byttes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ut</a:t>
            </a:r>
            <a:endParaRPr sz="140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387384"/>
            <a:ext cx="7948930" cy="10900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Fem-lags referansemodellen - TCP/IP-modellen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0" y="1504950"/>
            <a:ext cx="7541068" cy="32859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387384"/>
            <a:ext cx="6092275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“Targeted Advertising”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5249" y="1247958"/>
            <a:ext cx="7955915" cy="656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9095" marR="5080" indent="-367030">
              <a:lnSpc>
                <a:spcPct val="114999"/>
              </a:lnSpc>
              <a:spcBef>
                <a:spcPts val="100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35" dirty="0">
                <a:latin typeface="Tahoma"/>
                <a:cs typeface="Tahoma"/>
              </a:rPr>
              <a:t>Er</a:t>
            </a:r>
            <a:r>
              <a:rPr sz="1800" spc="-100" dirty="0">
                <a:latin typeface="Tahoma"/>
                <a:cs typeface="Tahoma"/>
              </a:rPr>
              <a:t> </a:t>
            </a:r>
            <a:r>
              <a:rPr sz="1800" spc="60" dirty="0">
                <a:latin typeface="Tahoma"/>
                <a:cs typeface="Tahoma"/>
              </a:rPr>
              <a:t>det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85" dirty="0">
                <a:latin typeface="Tahoma"/>
                <a:cs typeface="Tahoma"/>
              </a:rPr>
              <a:t>noen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105" dirty="0">
                <a:latin typeface="Tahoma"/>
                <a:cs typeface="Tahoma"/>
              </a:rPr>
              <a:t>som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75" dirty="0">
                <a:latin typeface="Tahoma"/>
                <a:cs typeface="Tahoma"/>
              </a:rPr>
              <a:t>har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75" dirty="0">
                <a:latin typeface="Tahoma"/>
                <a:cs typeface="Tahoma"/>
              </a:rPr>
              <a:t>opplevd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40" dirty="0">
                <a:latin typeface="Tahoma"/>
                <a:cs typeface="Tahoma"/>
              </a:rPr>
              <a:t>at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60" dirty="0">
                <a:latin typeface="Tahoma"/>
                <a:cs typeface="Tahoma"/>
              </a:rPr>
              <a:t>det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50" dirty="0">
                <a:latin typeface="Tahoma"/>
                <a:cs typeface="Tahoma"/>
              </a:rPr>
              <a:t>virker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105" dirty="0">
                <a:latin typeface="Tahoma"/>
                <a:cs typeface="Tahoma"/>
              </a:rPr>
              <a:t>som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135" dirty="0">
                <a:latin typeface="Tahoma"/>
                <a:cs typeface="Tahoma"/>
              </a:rPr>
              <a:t>om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70" dirty="0">
                <a:latin typeface="Tahoma"/>
                <a:cs typeface="Tahoma"/>
              </a:rPr>
              <a:t>mobiltelefonen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50" dirty="0">
                <a:latin typeface="Tahoma"/>
                <a:cs typeface="Tahoma"/>
              </a:rPr>
              <a:t>eller </a:t>
            </a:r>
            <a:r>
              <a:rPr sz="1800" spc="-545" dirty="0">
                <a:latin typeface="Tahoma"/>
                <a:cs typeface="Tahoma"/>
              </a:rPr>
              <a:t> </a:t>
            </a:r>
            <a:r>
              <a:rPr sz="1800" spc="40" dirty="0">
                <a:latin typeface="Tahoma"/>
                <a:cs typeface="Tahoma"/>
              </a:rPr>
              <a:t>pc’en</a:t>
            </a:r>
            <a:r>
              <a:rPr sz="1800" spc="-105" dirty="0">
                <a:latin typeface="Tahoma"/>
                <a:cs typeface="Tahoma"/>
              </a:rPr>
              <a:t> </a:t>
            </a:r>
            <a:r>
              <a:rPr sz="1800" spc="85" dirty="0">
                <a:latin typeface="Tahoma"/>
                <a:cs typeface="Tahoma"/>
              </a:rPr>
              <a:t>hører</a:t>
            </a:r>
            <a:r>
              <a:rPr sz="1800" spc="-100" dirty="0">
                <a:latin typeface="Tahoma"/>
                <a:cs typeface="Tahoma"/>
              </a:rPr>
              <a:t> </a:t>
            </a:r>
            <a:r>
              <a:rPr sz="1800" spc="75" dirty="0">
                <a:latin typeface="Tahoma"/>
                <a:cs typeface="Tahoma"/>
              </a:rPr>
              <a:t>på</a:t>
            </a:r>
            <a:r>
              <a:rPr sz="1800" spc="-100" dirty="0">
                <a:latin typeface="Tahoma"/>
                <a:cs typeface="Tahoma"/>
              </a:rPr>
              <a:t> </a:t>
            </a:r>
            <a:r>
              <a:rPr sz="1800" spc="65" dirty="0">
                <a:latin typeface="Tahoma"/>
                <a:cs typeface="Tahoma"/>
              </a:rPr>
              <a:t>samtalene</a:t>
            </a:r>
            <a:r>
              <a:rPr sz="1800" spc="-100" dirty="0">
                <a:latin typeface="Tahoma"/>
                <a:cs typeface="Tahoma"/>
              </a:rPr>
              <a:t> </a:t>
            </a:r>
            <a:r>
              <a:rPr sz="1800" spc="40" dirty="0">
                <a:latin typeface="Tahoma"/>
                <a:cs typeface="Tahoma"/>
              </a:rPr>
              <a:t>dine?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85750"/>
            <a:ext cx="5029200" cy="1292662"/>
          </a:xfrm>
        </p:spPr>
        <p:txBody>
          <a:bodyPr/>
          <a:lstStyle/>
          <a:p>
            <a:r>
              <a:rPr lang="nb-N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Oblig – Praktisk info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885950"/>
            <a:ext cx="8193500" cy="166199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Filtype: PDF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Navn og UiO brukernavn i filen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Selvstending arbeid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Utsettelse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Ikke viktig med nøyaktig 1000 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Innleveringsfrist: 15.09 23:59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642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387384"/>
            <a:ext cx="5254075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Ukesoppgaver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og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eller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oblig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3028950"/>
            <a:ext cx="5942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Spør dersom det er noe du trenger hjelp med eller lurer på </a:t>
            </a:r>
            <a:r>
              <a:rPr lang="nb-NO" dirty="0" smtClean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387384"/>
            <a:ext cx="3653875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Mentimeter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387384"/>
            <a:ext cx="4187275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Takk for i dag!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5249" y="1247958"/>
            <a:ext cx="7853680" cy="299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9095" marR="5080" indent="-367030">
              <a:lnSpc>
                <a:spcPct val="114999"/>
              </a:lnSpc>
              <a:spcBef>
                <a:spcPts val="100"/>
              </a:spcBef>
              <a:buChar char="●"/>
              <a:tabLst>
                <a:tab pos="379095" algn="l"/>
                <a:tab pos="379730" algn="l"/>
              </a:tabLst>
            </a:pPr>
            <a:r>
              <a:rPr sz="1800" spc="50" dirty="0">
                <a:latin typeface="Tahoma"/>
                <a:cs typeface="Tahoma"/>
              </a:rPr>
              <a:t>Spørsmål?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Ta</a:t>
            </a:r>
            <a:r>
              <a:rPr sz="1800" spc="-90" dirty="0">
                <a:latin typeface="Tahoma"/>
                <a:cs typeface="Tahoma"/>
              </a:rPr>
              <a:t> </a:t>
            </a:r>
            <a:r>
              <a:rPr sz="1800" spc="35" dirty="0">
                <a:latin typeface="Tahoma"/>
                <a:cs typeface="Tahoma"/>
              </a:rPr>
              <a:t>gjerne</a:t>
            </a:r>
            <a:r>
              <a:rPr sz="1800" spc="-90" dirty="0">
                <a:latin typeface="Tahoma"/>
                <a:cs typeface="Tahoma"/>
              </a:rPr>
              <a:t> </a:t>
            </a:r>
            <a:r>
              <a:rPr sz="1800" spc="55" dirty="0">
                <a:latin typeface="Tahoma"/>
                <a:cs typeface="Tahoma"/>
              </a:rPr>
              <a:t>kontakt</a:t>
            </a:r>
            <a:r>
              <a:rPr sz="1800" spc="-90" dirty="0">
                <a:latin typeface="Tahoma"/>
                <a:cs typeface="Tahoma"/>
              </a:rPr>
              <a:t> </a:t>
            </a:r>
            <a:r>
              <a:rPr sz="1800" spc="105" dirty="0">
                <a:latin typeface="Tahoma"/>
                <a:cs typeface="Tahoma"/>
              </a:rPr>
              <a:t>med</a:t>
            </a:r>
            <a:r>
              <a:rPr sz="1800" spc="-90" dirty="0">
                <a:latin typeface="Tahoma"/>
                <a:cs typeface="Tahoma"/>
              </a:rPr>
              <a:t> </a:t>
            </a:r>
            <a:r>
              <a:rPr sz="1800" spc="65" dirty="0">
                <a:latin typeface="Tahoma"/>
                <a:cs typeface="Tahoma"/>
              </a:rPr>
              <a:t>meg</a:t>
            </a:r>
            <a:r>
              <a:rPr sz="1800" spc="-90" dirty="0">
                <a:latin typeface="Tahoma"/>
                <a:cs typeface="Tahoma"/>
              </a:rPr>
              <a:t> </a:t>
            </a:r>
            <a:r>
              <a:rPr sz="1800" spc="40" dirty="0" smtClean="0">
                <a:latin typeface="Tahoma"/>
                <a:cs typeface="Tahoma"/>
              </a:rPr>
              <a:t>e-post</a:t>
            </a:r>
            <a:r>
              <a:rPr sz="1800" spc="-105" dirty="0" smtClean="0">
                <a:latin typeface="Tahoma"/>
                <a:cs typeface="Tahoma"/>
              </a:rPr>
              <a:t> </a:t>
            </a:r>
            <a:r>
              <a:rPr sz="1800" spc="35" dirty="0" smtClean="0">
                <a:latin typeface="Tahoma"/>
                <a:cs typeface="Tahoma"/>
              </a:rPr>
              <a:t>(</a:t>
            </a:r>
            <a:r>
              <a:rPr lang="nb-NO" sz="1800" spc="35" dirty="0" smtClean="0">
                <a:latin typeface="Tahoma"/>
                <a:cs typeface="Tahoma"/>
              </a:rPr>
              <a:t>baldert</a:t>
            </a:r>
            <a:r>
              <a:rPr sz="1800" spc="35" dirty="0" smtClean="0">
                <a:latin typeface="Tahoma"/>
                <a:cs typeface="Tahoma"/>
              </a:rPr>
              <a:t>@uio.no</a:t>
            </a:r>
            <a:r>
              <a:rPr lang="nb-NO" sz="1800" spc="35" dirty="0" smtClean="0">
                <a:latin typeface="Tahoma"/>
                <a:cs typeface="Tahoma"/>
              </a:rPr>
              <a:t>)</a:t>
            </a:r>
            <a:endParaRPr sz="1800" dirty="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581</TotalTime>
  <Words>699</Words>
  <Application>Microsoft Office PowerPoint</Application>
  <PresentationFormat>On-screen Show (16:9)</PresentationFormat>
  <Paragraphs>127</Paragraphs>
  <Slides>19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Microsoft Sans Serif</vt:lpstr>
      <vt:lpstr>Tahoma</vt:lpstr>
      <vt:lpstr>Wingdings</vt:lpstr>
      <vt:lpstr>Office Theme</vt:lpstr>
      <vt:lpstr>Gruppetime IN1020 Uke 3</vt:lpstr>
      <vt:lpstr>Plan for timen</vt:lpstr>
      <vt:lpstr>Autentisitet og autentisering</vt:lpstr>
      <vt:lpstr>PowerPoint Presentation</vt:lpstr>
      <vt:lpstr>Autentiseringsfaktorer</vt:lpstr>
      <vt:lpstr>Autorisering og tilgangskontroll</vt:lpstr>
      <vt:lpstr>Datamaskiner prater sammen...</vt:lpstr>
      <vt:lpstr>Nettverkskomponenter i datanettverk</vt:lpstr>
      <vt:lpstr>Internett: stor samling av datanettverk som er koblet sammen</vt:lpstr>
      <vt:lpstr>Aksessmodeller for datakommunikasjon</vt:lpstr>
      <vt:lpstr>Content Delivery Network(CDN)</vt:lpstr>
      <vt:lpstr>Nettverkstopologier: måter å bygge opp datanettverk på</vt:lpstr>
      <vt:lpstr>Protokoller og lagdeling</vt:lpstr>
      <vt:lpstr>Fem-lags referansemodellen - TCP/IP-modellen</vt:lpstr>
      <vt:lpstr>“Targeted Advertising”</vt:lpstr>
      <vt:lpstr>Oblig – Praktisk info</vt:lpstr>
      <vt:lpstr>Ukesoppgaver og/eller oblig</vt:lpstr>
      <vt:lpstr>Mentimeter</vt:lpstr>
      <vt:lpstr>Takk for i dag!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uke-2</dc:title>
  <cp:lastModifiedBy>Balder Tokvam</cp:lastModifiedBy>
  <cp:revision>12</cp:revision>
  <dcterms:created xsi:type="dcterms:W3CDTF">2021-09-06T20:02:32Z</dcterms:created>
  <dcterms:modified xsi:type="dcterms:W3CDTF">2021-09-08T11:57:08Z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