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3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715000" type="screen16x10"/>
  <p:notesSz cx="9144000" cy="571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324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090" y="169926"/>
            <a:ext cx="3552444" cy="3825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57149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836039" y="3721989"/>
            <a:ext cx="4824730" cy="1077595"/>
          </a:xfrm>
          <a:custGeom>
            <a:avLst/>
            <a:gdLst/>
            <a:ahLst/>
            <a:cxnLst/>
            <a:rect l="l" t="t" r="r" b="b"/>
            <a:pathLst>
              <a:path w="4824730" h="1077595">
                <a:moveTo>
                  <a:pt x="4824222" y="0"/>
                </a:moveTo>
                <a:lnTo>
                  <a:pt x="0" y="0"/>
                </a:lnTo>
                <a:lnTo>
                  <a:pt x="0" y="1077468"/>
                </a:lnTo>
                <a:lnTo>
                  <a:pt x="4824222" y="1077468"/>
                </a:lnTo>
                <a:lnTo>
                  <a:pt x="48242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836039" y="3721989"/>
            <a:ext cx="4824730" cy="1077595"/>
          </a:xfrm>
          <a:custGeom>
            <a:avLst/>
            <a:gdLst/>
            <a:ahLst/>
            <a:cxnLst/>
            <a:rect l="l" t="t" r="r" b="b"/>
            <a:pathLst>
              <a:path w="4824730" h="1077595">
                <a:moveTo>
                  <a:pt x="0" y="1077468"/>
                </a:moveTo>
                <a:lnTo>
                  <a:pt x="4824222" y="1077468"/>
                </a:lnTo>
                <a:lnTo>
                  <a:pt x="4824222" y="0"/>
                </a:lnTo>
                <a:lnTo>
                  <a:pt x="0" y="0"/>
                </a:lnTo>
                <a:lnTo>
                  <a:pt x="0" y="1077468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9090" y="169926"/>
            <a:ext cx="3552444" cy="3825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4832" y="892302"/>
            <a:ext cx="751433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2197" y="2003603"/>
            <a:ext cx="6779259" cy="163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22197" y="5364035"/>
            <a:ext cx="472440" cy="125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4521" y="5364035"/>
            <a:ext cx="175895" cy="125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8763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yvinda@ifi.uio.no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terhigginson.co.uk/lmc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3000" y="3771900"/>
            <a:ext cx="58839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b-NO" sz="1600" b="1" spc="-5" dirty="0" smtClean="0">
                <a:latin typeface="Arial"/>
                <a:cs typeface="Arial"/>
              </a:rPr>
              <a:t>Balder Tokvam</a:t>
            </a:r>
            <a:r>
              <a:rPr sz="1600" b="1" spc="-5" dirty="0" smtClean="0">
                <a:latin typeface="Arial"/>
                <a:cs typeface="Arial"/>
              </a:rPr>
              <a:t>(</a:t>
            </a:r>
            <a:r>
              <a:rPr lang="nb-NO" sz="1600" b="1" u="sng" spc="-5" dirty="0" smtClean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baldert</a:t>
            </a:r>
            <a:r>
              <a:rPr sz="1600" b="1" u="sng" spc="-5" dirty="0" smtClean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@ifi.uio.no</a:t>
            </a:r>
            <a:r>
              <a:rPr sz="1600" b="1" spc="-5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Foiler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er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basert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på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tidligere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materiale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laget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av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Dag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Langmyhr</a:t>
            </a:r>
            <a:r>
              <a:rPr lang="nb-NO" sz="1600" b="1" spc="-5" dirty="0" smtClean="0">
                <a:latin typeface="Arial"/>
                <a:cs typeface="Arial"/>
              </a:rPr>
              <a:t> og Eyvind W. Axelsen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2095500"/>
            <a:ext cx="55441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b-NO" sz="4400" b="0" dirty="0" smtClean="0">
                <a:latin typeface="Arial MT"/>
                <a:cs typeface="Arial MT"/>
              </a:rPr>
              <a:t>IN1020 Uke 4</a:t>
            </a:r>
            <a:endParaRPr sz="44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832" y="892302"/>
            <a:ext cx="7514335" cy="276999"/>
          </a:xfrm>
        </p:spPr>
        <p:txBody>
          <a:bodyPr/>
          <a:lstStyle/>
          <a:p>
            <a:r>
              <a:rPr lang="nb-NO" dirty="0" smtClean="0"/>
              <a:t>Plan for timen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197" y="2003603"/>
            <a:ext cx="6779259" cy="135421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Repetisjon fra forelesning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Ukesoppgaver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Gjennomgang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Jobbe med oblig</a:t>
            </a:r>
          </a:p>
        </p:txBody>
      </p:sp>
    </p:spTree>
    <p:extLst>
      <p:ext uri="{BB962C8B-B14F-4D97-AF65-F5344CB8AC3E}">
        <p14:creationId xmlns:p14="http://schemas.microsoft.com/office/powerpoint/2010/main" val="30947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414020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LMC</a:t>
            </a:r>
            <a:r>
              <a:rPr sz="2500" spc="-25" dirty="0"/>
              <a:t> </a:t>
            </a:r>
            <a:r>
              <a:rPr sz="2500" dirty="0"/>
              <a:t>–</a:t>
            </a:r>
            <a:r>
              <a:rPr sz="2500" spc="-20" dirty="0"/>
              <a:t> </a:t>
            </a:r>
            <a:r>
              <a:rPr sz="2500" dirty="0"/>
              <a:t>Little</a:t>
            </a:r>
            <a:r>
              <a:rPr sz="2500" spc="-10" dirty="0"/>
              <a:t> </a:t>
            </a:r>
            <a:r>
              <a:rPr sz="2500" dirty="0"/>
              <a:t>Man</a:t>
            </a:r>
            <a:r>
              <a:rPr sz="2500" spc="-20" dirty="0"/>
              <a:t> </a:t>
            </a:r>
            <a:r>
              <a:rPr sz="2500" spc="-5" dirty="0"/>
              <a:t>Computer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632460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Arial MT"/>
                <a:cs typeface="Arial MT"/>
              </a:rPr>
              <a:t>En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meget </a:t>
            </a:r>
            <a:r>
              <a:rPr sz="2200" spc="-5" dirty="0">
                <a:latin typeface="Arial MT"/>
                <a:cs typeface="Arial MT"/>
              </a:rPr>
              <a:t>enkel,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men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teoretisk </a:t>
            </a:r>
            <a:r>
              <a:rPr sz="2200" spc="-5" dirty="0">
                <a:latin typeface="Arial MT"/>
                <a:cs typeface="Arial MT"/>
              </a:rPr>
              <a:t>korrekt,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datamaskin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4897" y="5376735"/>
            <a:ext cx="447040" cy="99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5"/>
              </a:lnSpc>
            </a:pPr>
            <a:r>
              <a:rPr sz="700" dirty="0">
                <a:solidFill>
                  <a:srgbClr val="808080"/>
                </a:solidFill>
                <a:latin typeface="Arial MT"/>
                <a:cs typeface="Arial MT"/>
              </a:rPr>
              <a:t>13.09.2021</a:t>
            </a:r>
            <a:endParaRPr sz="7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527" y="2138172"/>
            <a:ext cx="5577840" cy="341604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76568" y="2602738"/>
            <a:ext cx="2207895" cy="1069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68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Vi skal </a:t>
            </a:r>
            <a:r>
              <a:rPr sz="1800" spc="-5" dirty="0">
                <a:latin typeface="Arial MT"/>
                <a:cs typeface="Arial MT"/>
              </a:rPr>
              <a:t>bruke en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simulator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laget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av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Peter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Higginson,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u="sng" spc="-5" dirty="0">
                <a:solidFill>
                  <a:srgbClr val="99CC00"/>
                </a:solidFill>
                <a:uFill>
                  <a:solidFill>
                    <a:srgbClr val="99CC00"/>
                  </a:solidFill>
                </a:uFill>
                <a:latin typeface="Arial MT"/>
                <a:cs typeface="Arial MT"/>
                <a:hlinkClick r:id="rId3"/>
              </a:rPr>
              <a:t>https://peterhigginson.co.uk/lmc/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16243" y="4586096"/>
            <a:ext cx="2484120" cy="853440"/>
          </a:xfrm>
          <a:custGeom>
            <a:avLst/>
            <a:gdLst/>
            <a:ahLst/>
            <a:cxnLst/>
            <a:rect l="l" t="t" r="r" b="b"/>
            <a:pathLst>
              <a:path w="2484120" h="853439">
                <a:moveTo>
                  <a:pt x="2484120" y="0"/>
                </a:moveTo>
                <a:lnTo>
                  <a:pt x="0" y="0"/>
                </a:lnTo>
                <a:lnTo>
                  <a:pt x="0" y="853439"/>
                </a:lnTo>
                <a:lnTo>
                  <a:pt x="2484120" y="853439"/>
                </a:lnTo>
                <a:lnTo>
                  <a:pt x="24841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16243" y="4586096"/>
            <a:ext cx="2484120" cy="853440"/>
          </a:xfrm>
          <a:prstGeom prst="rect">
            <a:avLst/>
          </a:prstGeom>
          <a:ln w="25400">
            <a:solidFill>
              <a:srgbClr val="BADFE2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149225">
              <a:lnSpc>
                <a:spcPct val="100000"/>
              </a:lnSpc>
              <a:spcBef>
                <a:spcPts val="315"/>
              </a:spcBef>
            </a:pPr>
            <a:r>
              <a:rPr sz="1600" spc="-5" dirty="0">
                <a:latin typeface="Arial MT"/>
                <a:cs typeface="Arial MT"/>
              </a:rPr>
              <a:t>NB: LMC-simulatoren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bruker desimaltall, og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ikke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binær/heksadesimal</a:t>
            </a:r>
            <a:endParaRPr sz="1600">
              <a:latin typeface="Arial MT"/>
              <a:cs typeface="Arial MT"/>
            </a:endParaRPr>
          </a:p>
          <a:p>
            <a:pPr marR="360680" algn="r">
              <a:lnSpc>
                <a:spcPts val="560"/>
              </a:lnSpc>
              <a:spcBef>
                <a:spcPts val="85"/>
              </a:spcBef>
            </a:pPr>
            <a:r>
              <a:rPr sz="700" dirty="0">
                <a:solidFill>
                  <a:srgbClr val="808080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197" y="973074"/>
            <a:ext cx="214312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latin typeface="Arial"/>
                <a:cs typeface="Arial"/>
              </a:rPr>
              <a:t>Data</a:t>
            </a:r>
            <a:r>
              <a:rPr sz="2500" b="1" spc="-3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inn</a:t>
            </a:r>
            <a:r>
              <a:rPr sz="2500" b="1" spc="-3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og</a:t>
            </a:r>
            <a:r>
              <a:rPr sz="2500" b="1" spc="-3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ut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9831" y="1626107"/>
            <a:ext cx="8387080" cy="3416300"/>
            <a:chOff x="179831" y="1626107"/>
            <a:chExt cx="8387080" cy="3416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7802" y="1626107"/>
              <a:ext cx="5578602" cy="34160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904" y="3766539"/>
              <a:ext cx="1828111" cy="11772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831" y="3757422"/>
              <a:ext cx="1617726" cy="123371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51459" y="3793235"/>
            <a:ext cx="1728470" cy="1077595"/>
          </a:xfrm>
          <a:prstGeom prst="rect">
            <a:avLst/>
          </a:prstGeom>
          <a:solidFill>
            <a:srgbClr val="333399"/>
          </a:solidFill>
          <a:ln w="38100">
            <a:solidFill>
              <a:srgbClr val="FFFFF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805" marR="38608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LMC</a:t>
            </a:r>
            <a:r>
              <a:rPr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kan</a:t>
            </a:r>
            <a:r>
              <a:rPr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lese </a:t>
            </a:r>
            <a:r>
              <a:rPr sz="1600" spc="-4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tall som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brukeren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(vi) </a:t>
            </a:r>
            <a:r>
              <a:rPr sz="16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skriver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inn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9831" y="1669503"/>
            <a:ext cx="4896485" cy="3170555"/>
            <a:chOff x="179831" y="1669503"/>
            <a:chExt cx="4896485" cy="3170555"/>
          </a:xfrm>
        </p:grpSpPr>
        <p:sp>
          <p:nvSpPr>
            <p:cNvPr id="9" name="object 9"/>
            <p:cNvSpPr/>
            <p:nvPr/>
          </p:nvSpPr>
          <p:spPr>
            <a:xfrm>
              <a:off x="1976627" y="4278883"/>
              <a:ext cx="3099435" cy="561340"/>
            </a:xfrm>
            <a:custGeom>
              <a:avLst/>
              <a:gdLst/>
              <a:ahLst/>
              <a:cxnLst/>
              <a:rect l="l" t="t" r="r" b="b"/>
              <a:pathLst>
                <a:path w="3099435" h="561339">
                  <a:moveTo>
                    <a:pt x="2983525" y="523298"/>
                  </a:moveTo>
                  <a:lnTo>
                    <a:pt x="2977388" y="560895"/>
                  </a:lnTo>
                  <a:lnTo>
                    <a:pt x="3088191" y="526351"/>
                  </a:lnTo>
                  <a:lnTo>
                    <a:pt x="3002280" y="526351"/>
                  </a:lnTo>
                  <a:lnTo>
                    <a:pt x="2983525" y="523298"/>
                  </a:lnTo>
                  <a:close/>
                </a:path>
                <a:path w="3099435" h="561339">
                  <a:moveTo>
                    <a:pt x="2989665" y="485680"/>
                  </a:moveTo>
                  <a:lnTo>
                    <a:pt x="2983525" y="523298"/>
                  </a:lnTo>
                  <a:lnTo>
                    <a:pt x="3002280" y="526351"/>
                  </a:lnTo>
                  <a:lnTo>
                    <a:pt x="3008503" y="488746"/>
                  </a:lnTo>
                  <a:lnTo>
                    <a:pt x="2989665" y="485680"/>
                  </a:lnTo>
                  <a:close/>
                </a:path>
                <a:path w="3099435" h="561339">
                  <a:moveTo>
                    <a:pt x="2995803" y="448081"/>
                  </a:moveTo>
                  <a:lnTo>
                    <a:pt x="2989665" y="485680"/>
                  </a:lnTo>
                  <a:lnTo>
                    <a:pt x="3008503" y="488746"/>
                  </a:lnTo>
                  <a:lnTo>
                    <a:pt x="3002280" y="526351"/>
                  </a:lnTo>
                  <a:lnTo>
                    <a:pt x="3088191" y="526351"/>
                  </a:lnTo>
                  <a:lnTo>
                    <a:pt x="3099435" y="522846"/>
                  </a:lnTo>
                  <a:lnTo>
                    <a:pt x="2995803" y="448081"/>
                  </a:lnTo>
                  <a:close/>
                </a:path>
                <a:path w="3099435" h="561339">
                  <a:moveTo>
                    <a:pt x="6096" y="0"/>
                  </a:moveTo>
                  <a:lnTo>
                    <a:pt x="0" y="37591"/>
                  </a:lnTo>
                  <a:lnTo>
                    <a:pt x="2983525" y="523298"/>
                  </a:lnTo>
                  <a:lnTo>
                    <a:pt x="2989665" y="48568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2E2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904" y="1679446"/>
              <a:ext cx="1828111" cy="1177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831" y="1669503"/>
              <a:ext cx="1780032" cy="123371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1459" y="1706118"/>
              <a:ext cx="1728470" cy="1077595"/>
            </a:xfrm>
            <a:custGeom>
              <a:avLst/>
              <a:gdLst/>
              <a:ahLst/>
              <a:cxnLst/>
              <a:rect l="l" t="t" r="r" b="b"/>
              <a:pathLst>
                <a:path w="1728470" h="1077595">
                  <a:moveTo>
                    <a:pt x="1728216" y="0"/>
                  </a:moveTo>
                  <a:lnTo>
                    <a:pt x="0" y="0"/>
                  </a:lnTo>
                  <a:lnTo>
                    <a:pt x="0" y="1077467"/>
                  </a:lnTo>
                  <a:lnTo>
                    <a:pt x="1728216" y="1077467"/>
                  </a:lnTo>
                  <a:lnTo>
                    <a:pt x="1728216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459" y="1706117"/>
            <a:ext cx="1728470" cy="107759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225425">
              <a:lnSpc>
                <a:spcPct val="100000"/>
              </a:lnSpc>
              <a:spcBef>
                <a:spcPts val="31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Resultatet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kommer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ut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som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tall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som LMC </a:t>
            </a:r>
            <a:r>
              <a:rPr sz="16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skriver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ut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07032" y="2073910"/>
            <a:ext cx="3169920" cy="232410"/>
          </a:xfrm>
          <a:custGeom>
            <a:avLst/>
            <a:gdLst/>
            <a:ahLst/>
            <a:cxnLst/>
            <a:rect l="l" t="t" r="r" b="b"/>
            <a:pathLst>
              <a:path w="3169920" h="232410">
                <a:moveTo>
                  <a:pt x="3054265" y="38055"/>
                </a:moveTo>
                <a:lnTo>
                  <a:pt x="0" y="194182"/>
                </a:lnTo>
                <a:lnTo>
                  <a:pt x="2031" y="232155"/>
                </a:lnTo>
                <a:lnTo>
                  <a:pt x="3056214" y="76152"/>
                </a:lnTo>
                <a:lnTo>
                  <a:pt x="3054265" y="38055"/>
                </a:lnTo>
                <a:close/>
              </a:path>
              <a:path w="3169920" h="232410">
                <a:moveTo>
                  <a:pt x="3136950" y="37084"/>
                </a:moveTo>
                <a:lnTo>
                  <a:pt x="3073272" y="37084"/>
                </a:lnTo>
                <a:lnTo>
                  <a:pt x="3075178" y="75184"/>
                </a:lnTo>
                <a:lnTo>
                  <a:pt x="3056214" y="76152"/>
                </a:lnTo>
                <a:lnTo>
                  <a:pt x="3058160" y="114173"/>
                </a:lnTo>
                <a:lnTo>
                  <a:pt x="3169412" y="51307"/>
                </a:lnTo>
                <a:lnTo>
                  <a:pt x="3136950" y="37084"/>
                </a:lnTo>
                <a:close/>
              </a:path>
              <a:path w="3169920" h="232410">
                <a:moveTo>
                  <a:pt x="3073272" y="37084"/>
                </a:moveTo>
                <a:lnTo>
                  <a:pt x="3054265" y="38055"/>
                </a:lnTo>
                <a:lnTo>
                  <a:pt x="3056214" y="76152"/>
                </a:lnTo>
                <a:lnTo>
                  <a:pt x="3075178" y="75184"/>
                </a:lnTo>
                <a:lnTo>
                  <a:pt x="3073272" y="37084"/>
                </a:lnTo>
                <a:close/>
              </a:path>
              <a:path w="3169920" h="232410">
                <a:moveTo>
                  <a:pt x="3052318" y="0"/>
                </a:moveTo>
                <a:lnTo>
                  <a:pt x="3054265" y="38055"/>
                </a:lnTo>
                <a:lnTo>
                  <a:pt x="3073272" y="37084"/>
                </a:lnTo>
                <a:lnTo>
                  <a:pt x="3136950" y="37084"/>
                </a:lnTo>
                <a:lnTo>
                  <a:pt x="3052318" y="0"/>
                </a:lnTo>
                <a:close/>
              </a:path>
            </a:pathLst>
          </a:custGeom>
          <a:solidFill>
            <a:srgbClr val="2E2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4284726" y="175221"/>
            <a:ext cx="4647565" cy="1233805"/>
            <a:chOff x="4284726" y="175221"/>
            <a:chExt cx="4647565" cy="123380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0634" y="199633"/>
              <a:ext cx="4621529" cy="11491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4726" y="175221"/>
              <a:ext cx="4097273" cy="123371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6735" y="212216"/>
              <a:ext cx="4536186" cy="1077467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356734" y="212216"/>
            <a:ext cx="4536440" cy="1077595"/>
          </a:xfrm>
          <a:prstGeom prst="rect">
            <a:avLst/>
          </a:prstGeom>
          <a:ln w="9525">
            <a:solidFill>
              <a:srgbClr val="2E2E97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716280">
              <a:lnSpc>
                <a:spcPct val="100000"/>
              </a:lnSpc>
              <a:spcBef>
                <a:spcPts val="310"/>
              </a:spcBef>
            </a:pPr>
            <a:r>
              <a:rPr sz="1600" b="0" dirty="0">
                <a:latin typeface="Arial MT"/>
                <a:cs typeface="Arial MT"/>
              </a:rPr>
              <a:t>For </a:t>
            </a:r>
            <a:r>
              <a:rPr sz="1600" b="0" spc="-5" dirty="0">
                <a:latin typeface="Arial MT"/>
                <a:cs typeface="Arial MT"/>
              </a:rPr>
              <a:t>«ordentlige» datamaskiner </a:t>
            </a:r>
            <a:r>
              <a:rPr sz="1600" b="0" dirty="0">
                <a:latin typeface="Arial MT"/>
                <a:cs typeface="Arial MT"/>
              </a:rPr>
              <a:t>kan </a:t>
            </a:r>
            <a:r>
              <a:rPr sz="1600" b="0" spc="-10" dirty="0">
                <a:latin typeface="Arial MT"/>
                <a:cs typeface="Arial MT"/>
              </a:rPr>
              <a:t>input </a:t>
            </a:r>
            <a:r>
              <a:rPr sz="1600" b="0" spc="-5" dirty="0">
                <a:latin typeface="Arial MT"/>
                <a:cs typeface="Arial MT"/>
              </a:rPr>
              <a:t> </a:t>
            </a:r>
            <a:r>
              <a:rPr sz="1600" b="0" dirty="0">
                <a:latin typeface="Arial MT"/>
                <a:cs typeface="Arial MT"/>
              </a:rPr>
              <a:t>komme</a:t>
            </a:r>
            <a:r>
              <a:rPr sz="1600" b="0" spc="-5" dirty="0">
                <a:latin typeface="Arial MT"/>
                <a:cs typeface="Arial MT"/>
              </a:rPr>
              <a:t> </a:t>
            </a:r>
            <a:r>
              <a:rPr sz="1600" b="0" dirty="0">
                <a:latin typeface="Arial MT"/>
                <a:cs typeface="Arial MT"/>
              </a:rPr>
              <a:t>fra</a:t>
            </a:r>
            <a:r>
              <a:rPr sz="1600" b="0" spc="5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mus,</a:t>
            </a:r>
            <a:r>
              <a:rPr sz="1600" b="0" spc="5" dirty="0">
                <a:latin typeface="Arial MT"/>
                <a:cs typeface="Arial MT"/>
              </a:rPr>
              <a:t> </a:t>
            </a:r>
            <a:r>
              <a:rPr sz="1600" b="0" dirty="0">
                <a:latin typeface="Arial MT"/>
                <a:cs typeface="Arial MT"/>
              </a:rPr>
              <a:t>tastatur,</a:t>
            </a:r>
            <a:r>
              <a:rPr sz="1600" b="0" spc="1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pen,</a:t>
            </a:r>
            <a:r>
              <a:rPr sz="1600" b="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berøring, </a:t>
            </a:r>
            <a:r>
              <a:rPr sz="1600" b="0" dirty="0">
                <a:latin typeface="Arial MT"/>
                <a:cs typeface="Arial MT"/>
              </a:rPr>
              <a:t> sensorer, </a:t>
            </a:r>
            <a:r>
              <a:rPr sz="1600" b="0" spc="-5" dirty="0">
                <a:latin typeface="Arial MT"/>
                <a:cs typeface="Arial MT"/>
              </a:rPr>
              <a:t>etc; og output </a:t>
            </a:r>
            <a:r>
              <a:rPr sz="1600" b="0" dirty="0">
                <a:latin typeface="Arial MT"/>
                <a:cs typeface="Arial MT"/>
              </a:rPr>
              <a:t>kan </a:t>
            </a:r>
            <a:r>
              <a:rPr sz="1600" b="0" spc="-5" dirty="0">
                <a:latin typeface="Arial MT"/>
                <a:cs typeface="Arial MT"/>
              </a:rPr>
              <a:t>gå </a:t>
            </a:r>
            <a:r>
              <a:rPr sz="1600" b="0" dirty="0">
                <a:latin typeface="Arial MT"/>
                <a:cs typeface="Arial MT"/>
              </a:rPr>
              <a:t>til skjerm, </a:t>
            </a:r>
            <a:r>
              <a:rPr sz="1600" b="0" spc="-43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høyttaler,</a:t>
            </a:r>
            <a:r>
              <a:rPr sz="1600" b="0" spc="5" dirty="0">
                <a:latin typeface="Arial MT"/>
                <a:cs typeface="Arial MT"/>
              </a:rPr>
              <a:t> </a:t>
            </a:r>
            <a:r>
              <a:rPr sz="1600" b="0" dirty="0">
                <a:latin typeface="Arial MT"/>
                <a:cs typeface="Arial MT"/>
              </a:rPr>
              <a:t>skriver, </a:t>
            </a:r>
            <a:r>
              <a:rPr sz="1600" b="0" spc="-5" dirty="0">
                <a:latin typeface="Arial MT"/>
                <a:cs typeface="Arial MT"/>
              </a:rPr>
              <a:t>etc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5"/>
              </a:spcBef>
            </a:pPr>
            <a:r>
              <a:rPr dirty="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Minnet </a:t>
            </a:r>
            <a:r>
              <a:rPr dirty="0"/>
              <a:t>i</a:t>
            </a:r>
            <a:r>
              <a:rPr spc="5" dirty="0"/>
              <a:t> </a:t>
            </a:r>
            <a:r>
              <a:rPr dirty="0"/>
              <a:t>LMC </a:t>
            </a:r>
            <a:r>
              <a:rPr spc="-5" dirty="0"/>
              <a:t>kan sees</a:t>
            </a:r>
            <a:r>
              <a:rPr spc="-10" dirty="0"/>
              <a:t> </a:t>
            </a:r>
            <a:r>
              <a:rPr dirty="0"/>
              <a:t>på </a:t>
            </a:r>
            <a:r>
              <a:rPr spc="-5" dirty="0"/>
              <a:t>som en posthylle</a:t>
            </a:r>
            <a:r>
              <a:rPr dirty="0"/>
              <a:t> </a:t>
            </a:r>
            <a:r>
              <a:rPr spc="-5" dirty="0"/>
              <a:t>nummerert </a:t>
            </a:r>
            <a:r>
              <a:rPr dirty="0"/>
              <a:t>fra</a:t>
            </a:r>
            <a:r>
              <a:rPr spc="-5" dirty="0"/>
              <a:t> </a:t>
            </a:r>
            <a:r>
              <a:rPr dirty="0"/>
              <a:t>0-99. </a:t>
            </a:r>
            <a:r>
              <a:rPr spc="-5" dirty="0"/>
              <a:t>Hver</a:t>
            </a:r>
          </a:p>
          <a:p>
            <a:pPr marL="19685">
              <a:lnSpc>
                <a:spcPct val="100000"/>
              </a:lnSpc>
            </a:pPr>
            <a:r>
              <a:rPr spc="-5" dirty="0"/>
              <a:t>«hylle»</a:t>
            </a:r>
            <a:r>
              <a:rPr spc="-25" dirty="0"/>
              <a:t> </a:t>
            </a:r>
            <a:r>
              <a:rPr spc="-5" dirty="0"/>
              <a:t>kan</a:t>
            </a:r>
            <a:r>
              <a:rPr spc="-25" dirty="0"/>
              <a:t> </a:t>
            </a:r>
            <a:r>
              <a:rPr dirty="0"/>
              <a:t>lagre</a:t>
            </a:r>
            <a:r>
              <a:rPr spc="-15" dirty="0"/>
              <a:t> </a:t>
            </a:r>
            <a:r>
              <a:rPr spc="-5" dirty="0"/>
              <a:t>ett</a:t>
            </a:r>
            <a:r>
              <a:rPr spc="-25" dirty="0"/>
              <a:t> </a:t>
            </a:r>
            <a:r>
              <a:rPr dirty="0"/>
              <a:t>tall.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632966"/>
            <a:ext cx="3098292" cy="236829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276344" y="1581150"/>
            <a:ext cx="4037329" cy="2472055"/>
            <a:chOff x="4276344" y="1581150"/>
            <a:chExt cx="4037329" cy="24720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6344" y="1581150"/>
              <a:ext cx="4037076" cy="24719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00597" y="1778127"/>
              <a:ext cx="1944370" cy="2015489"/>
            </a:xfrm>
            <a:custGeom>
              <a:avLst/>
              <a:gdLst/>
              <a:ahLst/>
              <a:cxnLst/>
              <a:rect l="l" t="t" r="r" b="b"/>
              <a:pathLst>
                <a:path w="1944370" h="2015489">
                  <a:moveTo>
                    <a:pt x="0" y="2015490"/>
                  </a:moveTo>
                  <a:lnTo>
                    <a:pt x="1943862" y="2015490"/>
                  </a:lnTo>
                  <a:lnTo>
                    <a:pt x="1943862" y="0"/>
                  </a:lnTo>
                  <a:lnTo>
                    <a:pt x="0" y="0"/>
                  </a:lnTo>
                  <a:lnTo>
                    <a:pt x="0" y="201549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0994" y="4449317"/>
            <a:ext cx="5530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Ekte</a:t>
            </a:r>
            <a:r>
              <a:rPr sz="1600" spc="-5" dirty="0">
                <a:latin typeface="Arial MT"/>
                <a:cs typeface="Arial MT"/>
              </a:rPr>
              <a:t> datamaskiner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typisk </a:t>
            </a:r>
            <a:r>
              <a:rPr sz="1600" spc="-5" dirty="0">
                <a:latin typeface="Arial MT"/>
                <a:cs typeface="Arial MT"/>
              </a:rPr>
              <a:t>et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minne </a:t>
            </a:r>
            <a:r>
              <a:rPr sz="1600" dirty="0">
                <a:latin typeface="Arial MT"/>
                <a:cs typeface="Arial MT"/>
              </a:rPr>
              <a:t>på 4-32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GB (gigabyte)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(1 GB = 1 073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741 824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byte)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/>
              <a:t>13.09.2021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5"/>
              </a:spcBef>
            </a:pPr>
            <a:r>
              <a:rPr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591565"/>
            <a:ext cx="729742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500" spc="-5" dirty="0"/>
              <a:t>CPU </a:t>
            </a:r>
            <a:r>
              <a:rPr sz="2500" dirty="0"/>
              <a:t>(«Central </a:t>
            </a:r>
            <a:r>
              <a:rPr sz="2500" spc="-5" dirty="0"/>
              <a:t>Processing Unit») er </a:t>
            </a:r>
            <a:r>
              <a:rPr sz="2500" dirty="0"/>
              <a:t>den </a:t>
            </a:r>
            <a:r>
              <a:rPr sz="2500" spc="-5" dirty="0"/>
              <a:t>sentrale </a:t>
            </a:r>
            <a:r>
              <a:rPr sz="2500" spc="-680" dirty="0"/>
              <a:t> </a:t>
            </a:r>
            <a:r>
              <a:rPr sz="2500" dirty="0"/>
              <a:t>delen</a:t>
            </a:r>
            <a:r>
              <a:rPr sz="2500" spc="-5" dirty="0"/>
              <a:t> </a:t>
            </a:r>
            <a:r>
              <a:rPr sz="2500" dirty="0"/>
              <a:t>i</a:t>
            </a:r>
            <a:r>
              <a:rPr sz="2500" spc="-5" dirty="0"/>
              <a:t> en</a:t>
            </a:r>
            <a:r>
              <a:rPr sz="2500" spc="5" dirty="0"/>
              <a:t> </a:t>
            </a:r>
            <a:r>
              <a:rPr sz="2500" dirty="0"/>
              <a:t>datamaskin.</a:t>
            </a:r>
            <a:r>
              <a:rPr sz="2500" spc="-5" dirty="0"/>
              <a:t> Den</a:t>
            </a:r>
            <a:r>
              <a:rPr sz="2500" spc="-20" dirty="0"/>
              <a:t> </a:t>
            </a:r>
            <a:r>
              <a:rPr sz="2500" dirty="0"/>
              <a:t>inneholder: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834897" y="5376735"/>
            <a:ext cx="447040" cy="99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5"/>
              </a:lnSpc>
            </a:pPr>
            <a:r>
              <a:rPr sz="700" spc="-5" dirty="0">
                <a:solidFill>
                  <a:srgbClr val="808080"/>
                </a:solidFill>
                <a:latin typeface="Arial MT"/>
                <a:cs typeface="Arial MT"/>
              </a:rPr>
              <a:t>13</a:t>
            </a:r>
            <a:r>
              <a:rPr sz="700" dirty="0">
                <a:solidFill>
                  <a:srgbClr val="808080"/>
                </a:solidFill>
                <a:latin typeface="Arial MT"/>
                <a:cs typeface="Arial MT"/>
              </a:rPr>
              <a:t>.</a:t>
            </a:r>
            <a:r>
              <a:rPr sz="700" spc="-5" dirty="0">
                <a:solidFill>
                  <a:srgbClr val="808080"/>
                </a:solidFill>
                <a:latin typeface="Arial MT"/>
                <a:cs typeface="Arial MT"/>
              </a:rPr>
              <a:t>09</a:t>
            </a:r>
            <a:r>
              <a:rPr sz="700" dirty="0">
                <a:solidFill>
                  <a:srgbClr val="808080"/>
                </a:solidFill>
                <a:latin typeface="Arial MT"/>
                <a:cs typeface="Arial MT"/>
              </a:rPr>
              <a:t>.</a:t>
            </a:r>
            <a:r>
              <a:rPr sz="700" spc="-5" dirty="0">
                <a:solidFill>
                  <a:srgbClr val="808080"/>
                </a:solidFill>
                <a:latin typeface="Arial MT"/>
                <a:cs typeface="Arial MT"/>
              </a:rPr>
              <a:t>2021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69452" y="5355590"/>
            <a:ext cx="75565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808080"/>
                </a:solidFill>
                <a:latin typeface="Arial MT"/>
                <a:cs typeface="Arial MT"/>
              </a:rPr>
              <a:t>8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84479" y="1980469"/>
            <a:ext cx="7774940" cy="3577590"/>
            <a:chOff x="784479" y="1980469"/>
            <a:chExt cx="7774940" cy="35775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7298" y="1980469"/>
              <a:ext cx="4321862" cy="22419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84479" y="3987927"/>
              <a:ext cx="4559300" cy="1569720"/>
            </a:xfrm>
            <a:custGeom>
              <a:avLst/>
              <a:gdLst/>
              <a:ahLst/>
              <a:cxnLst/>
              <a:rect l="l" t="t" r="r" b="b"/>
              <a:pathLst>
                <a:path w="4559300" h="1569720">
                  <a:moveTo>
                    <a:pt x="4559046" y="0"/>
                  </a:moveTo>
                  <a:lnTo>
                    <a:pt x="0" y="0"/>
                  </a:lnTo>
                  <a:lnTo>
                    <a:pt x="0" y="1569720"/>
                  </a:lnTo>
                  <a:lnTo>
                    <a:pt x="4559046" y="1569720"/>
                  </a:lnTo>
                  <a:lnTo>
                    <a:pt x="4559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22197" y="1703577"/>
            <a:ext cx="2973705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  <a:buChar char="•"/>
              <a:tabLst>
                <a:tab pos="285115" algn="l"/>
                <a:tab pos="285750" algn="l"/>
              </a:tabLst>
            </a:pP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ALU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(«Arithmetic Logic Unit»)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til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aritmetiske og logiske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beregninger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buChar char="•"/>
              <a:tabLst>
                <a:tab pos="285115" algn="l"/>
                <a:tab pos="285750" algn="l"/>
              </a:tabLst>
            </a:pP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Registre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 marL="285115" marR="558165" indent="-273050">
              <a:lnSpc>
                <a:spcPct val="100000"/>
              </a:lnSpc>
              <a:buChar char="•"/>
              <a:tabLst>
                <a:tab pos="285115" algn="l"/>
                <a:tab pos="285750" algn="l"/>
              </a:tabLst>
            </a:pP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Kontrollogikk til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å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utføre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instruksjonene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4479" y="3987927"/>
            <a:ext cx="4559300" cy="1569720"/>
          </a:xfrm>
          <a:prstGeom prst="rect">
            <a:avLst/>
          </a:prstGeom>
          <a:ln w="25400">
            <a:solidFill>
              <a:srgbClr val="BADFE2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382905">
              <a:lnSpc>
                <a:spcPct val="100000"/>
              </a:lnSpc>
              <a:spcBef>
                <a:spcPts val="315"/>
              </a:spcBef>
            </a:pPr>
            <a:r>
              <a:rPr sz="1600" spc="-5" dirty="0">
                <a:latin typeface="Arial MT"/>
                <a:cs typeface="Arial MT"/>
              </a:rPr>
              <a:t>ALU-en (regneenheten) </a:t>
            </a:r>
            <a:r>
              <a:rPr sz="1600" dirty="0">
                <a:latin typeface="Arial MT"/>
                <a:cs typeface="Arial MT"/>
              </a:rPr>
              <a:t>i </a:t>
            </a:r>
            <a:r>
              <a:rPr sz="1600" spc="-5" dirty="0">
                <a:latin typeface="Arial MT"/>
                <a:cs typeface="Arial MT"/>
              </a:rPr>
              <a:t>LMC kan addere og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subtrahere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heltall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 MT"/>
              <a:cs typeface="Arial MT"/>
            </a:endParaRPr>
          </a:p>
          <a:p>
            <a:pPr marL="90805" marR="305435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ALU-en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moderne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datamaskin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kan</a:t>
            </a:r>
            <a:r>
              <a:rPr sz="1600" spc="-10" dirty="0">
                <a:latin typeface="Arial MT"/>
                <a:cs typeface="Arial MT"/>
              </a:rPr>
              <a:t> alle </a:t>
            </a:r>
            <a:r>
              <a:rPr sz="1600" spc="-5" dirty="0">
                <a:latin typeface="Arial MT"/>
                <a:cs typeface="Arial MT"/>
              </a:rPr>
              <a:t> vanlige regnearter </a:t>
            </a:r>
            <a:r>
              <a:rPr sz="1600" dirty="0">
                <a:latin typeface="Arial MT"/>
                <a:cs typeface="Arial MT"/>
              </a:rPr>
              <a:t>for </a:t>
            </a:r>
            <a:r>
              <a:rPr sz="1600" spc="-5" dirty="0">
                <a:latin typeface="Arial MT"/>
                <a:cs typeface="Arial MT"/>
              </a:rPr>
              <a:t>heltall av ulik lengde, og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flyt-tall.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129667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Registre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39020"/>
            <a:ext cx="6235065" cy="318135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500" spc="-5" dirty="0">
                <a:latin typeface="Arial MT"/>
                <a:cs typeface="Arial MT"/>
              </a:rPr>
              <a:t>Inne</a:t>
            </a:r>
            <a:r>
              <a:rPr sz="1500" dirty="0">
                <a:latin typeface="Arial MT"/>
                <a:cs typeface="Arial MT"/>
              </a:rPr>
              <a:t> i </a:t>
            </a:r>
            <a:r>
              <a:rPr sz="1500" spc="-5" dirty="0">
                <a:latin typeface="Arial MT"/>
                <a:cs typeface="Arial MT"/>
              </a:rPr>
              <a:t>CPU-en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finnes</a:t>
            </a:r>
            <a:r>
              <a:rPr sz="1500" spc="-5" dirty="0">
                <a:latin typeface="Arial MT"/>
                <a:cs typeface="Arial MT"/>
              </a:rPr>
              <a:t> noen</a:t>
            </a:r>
            <a:r>
              <a:rPr sz="1500" spc="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få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lagerceller</a:t>
            </a:r>
            <a:r>
              <a:rPr sz="1500" spc="1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for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data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som </a:t>
            </a:r>
            <a:r>
              <a:rPr sz="1500" spc="-5" dirty="0">
                <a:latin typeface="Arial MT"/>
                <a:cs typeface="Arial MT"/>
              </a:rPr>
              <a:t>CPU-en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trenger</a:t>
            </a: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500" spc="-5" dirty="0">
                <a:latin typeface="Arial MT"/>
                <a:cs typeface="Arial MT"/>
              </a:rPr>
              <a:t>hurtig </a:t>
            </a:r>
            <a:r>
              <a:rPr sz="1500" dirty="0">
                <a:latin typeface="Arial MT"/>
                <a:cs typeface="Arial MT"/>
              </a:rPr>
              <a:t>tilgang til.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Disse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kalles </a:t>
            </a:r>
            <a:r>
              <a:rPr sz="1500" b="1" spc="-5" dirty="0">
                <a:latin typeface="Arial"/>
                <a:cs typeface="Arial"/>
              </a:rPr>
              <a:t>registre</a:t>
            </a:r>
            <a:r>
              <a:rPr sz="1500" spc="-5" dirty="0"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Arial MT"/>
                <a:cs typeface="Arial MT"/>
              </a:rPr>
              <a:t>LMC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har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fire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registre:</a:t>
            </a:r>
            <a:endParaRPr sz="15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285115" algn="l"/>
                <a:tab pos="285750" algn="l"/>
              </a:tabLst>
            </a:pPr>
            <a:r>
              <a:rPr sz="1500" i="1" dirty="0">
                <a:latin typeface="Arial"/>
                <a:cs typeface="Arial"/>
              </a:rPr>
              <a:t>Accumulator</a:t>
            </a:r>
            <a:r>
              <a:rPr sz="1500" i="1" spc="-10" dirty="0">
                <a:latin typeface="Arial"/>
                <a:cs typeface="Arial"/>
              </a:rPr>
              <a:t> </a:t>
            </a:r>
            <a:r>
              <a:rPr sz="1500" spc="-5" dirty="0">
                <a:latin typeface="Arial MT"/>
                <a:cs typeface="Arial MT"/>
              </a:rPr>
              <a:t>er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til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beregninger;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svaret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kommer</a:t>
            </a:r>
            <a:r>
              <a:rPr sz="1500" spc="-5" dirty="0">
                <a:latin typeface="Arial MT"/>
                <a:cs typeface="Arial MT"/>
              </a:rPr>
              <a:t> hit.</a:t>
            </a:r>
            <a:endParaRPr sz="15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285115" algn="l"/>
                <a:tab pos="285750" algn="l"/>
              </a:tabLst>
            </a:pPr>
            <a:r>
              <a:rPr sz="1500" i="1" spc="-5" dirty="0">
                <a:latin typeface="Arial"/>
                <a:cs typeface="Arial"/>
              </a:rPr>
              <a:t>Program</a:t>
            </a:r>
            <a:r>
              <a:rPr sz="1500" i="1" dirty="0">
                <a:latin typeface="Arial"/>
                <a:cs typeface="Arial"/>
              </a:rPr>
              <a:t> </a:t>
            </a:r>
            <a:r>
              <a:rPr sz="1500" i="1" spc="-5" dirty="0">
                <a:latin typeface="Arial"/>
                <a:cs typeface="Arial"/>
              </a:rPr>
              <a:t>counter</a:t>
            </a:r>
            <a:r>
              <a:rPr sz="1500" i="1" spc="10" dirty="0">
                <a:latin typeface="Arial"/>
                <a:cs typeface="Arial"/>
              </a:rPr>
              <a:t> </a:t>
            </a:r>
            <a:r>
              <a:rPr sz="1500" dirty="0">
                <a:latin typeface="Arial MT"/>
                <a:cs typeface="Arial MT"/>
              </a:rPr>
              <a:t>(alias</a:t>
            </a:r>
            <a:r>
              <a:rPr sz="1500" spc="10" dirty="0">
                <a:latin typeface="Arial MT"/>
                <a:cs typeface="Arial MT"/>
              </a:rPr>
              <a:t> </a:t>
            </a:r>
            <a:r>
              <a:rPr sz="1500" i="1" spc="-5" dirty="0">
                <a:latin typeface="Arial"/>
                <a:cs typeface="Arial"/>
              </a:rPr>
              <a:t>location</a:t>
            </a:r>
            <a:r>
              <a:rPr sz="1500" i="1" spc="10" dirty="0">
                <a:latin typeface="Arial"/>
                <a:cs typeface="Arial"/>
              </a:rPr>
              <a:t> </a:t>
            </a:r>
            <a:r>
              <a:rPr sz="1500" i="1" spc="-5" dirty="0">
                <a:latin typeface="Arial"/>
                <a:cs typeface="Arial"/>
              </a:rPr>
              <a:t>counter</a:t>
            </a:r>
            <a:r>
              <a:rPr sz="1500" spc="-5" dirty="0">
                <a:latin typeface="Arial MT"/>
                <a:cs typeface="Arial MT"/>
              </a:rPr>
              <a:t>)</a:t>
            </a:r>
            <a:r>
              <a:rPr sz="1500" spc="1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angir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hvilken</a:t>
            </a:r>
            <a:r>
              <a:rPr sz="1500" spc="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instruksjon</a:t>
            </a:r>
            <a:r>
              <a:rPr sz="1500" spc="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</a:t>
            </a:r>
            <a:endParaRPr sz="1500">
              <a:latin typeface="Arial MT"/>
              <a:cs typeface="Arial MT"/>
            </a:endParaRPr>
          </a:p>
          <a:p>
            <a:pPr marL="285115">
              <a:lnSpc>
                <a:spcPct val="100000"/>
              </a:lnSpc>
              <a:spcBef>
                <a:spcPts val="540"/>
              </a:spcBef>
            </a:pPr>
            <a:r>
              <a:rPr sz="1500" dirty="0">
                <a:latin typeface="Arial MT"/>
                <a:cs typeface="Arial MT"/>
              </a:rPr>
              <a:t>minnet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som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neste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gang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skal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utføres.</a:t>
            </a:r>
            <a:endParaRPr sz="15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285115" algn="l"/>
                <a:tab pos="285750" algn="l"/>
              </a:tabLst>
            </a:pPr>
            <a:r>
              <a:rPr sz="1500" i="1" spc="-5" dirty="0">
                <a:latin typeface="Arial"/>
                <a:cs typeface="Arial"/>
              </a:rPr>
              <a:t>Instruction</a:t>
            </a:r>
            <a:r>
              <a:rPr sz="1500" i="1" dirty="0">
                <a:latin typeface="Arial"/>
                <a:cs typeface="Arial"/>
              </a:rPr>
              <a:t> register </a:t>
            </a:r>
            <a:r>
              <a:rPr sz="1500" spc="-5" dirty="0">
                <a:latin typeface="Arial MT"/>
                <a:cs typeface="Arial MT"/>
              </a:rPr>
              <a:t>inneholder</a:t>
            </a:r>
            <a:r>
              <a:rPr sz="1500" spc="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koden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til</a:t>
            </a:r>
            <a:r>
              <a:rPr sz="1500" spc="-5" dirty="0">
                <a:latin typeface="Arial MT"/>
                <a:cs typeface="Arial MT"/>
              </a:rPr>
              <a:t> den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instruksjonen</a:t>
            </a:r>
            <a:r>
              <a:rPr sz="1500" spc="2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som</a:t>
            </a:r>
            <a:r>
              <a:rPr sz="1500" spc="-5" dirty="0">
                <a:latin typeface="Arial MT"/>
                <a:cs typeface="Arial MT"/>
              </a:rPr>
              <a:t> utføres.</a:t>
            </a:r>
            <a:endParaRPr sz="1500">
              <a:latin typeface="Arial MT"/>
              <a:cs typeface="Arial MT"/>
            </a:endParaRPr>
          </a:p>
          <a:p>
            <a:pPr marL="285115" marR="192405" indent="-273050">
              <a:lnSpc>
                <a:spcPct val="130000"/>
              </a:lnSpc>
              <a:spcBef>
                <a:spcPts val="360"/>
              </a:spcBef>
              <a:buFont typeface="Arial MT"/>
              <a:buChar char="•"/>
              <a:tabLst>
                <a:tab pos="285115" algn="l"/>
                <a:tab pos="285750" algn="l"/>
              </a:tabLst>
            </a:pPr>
            <a:r>
              <a:rPr sz="1500" i="1" dirty="0">
                <a:latin typeface="Arial"/>
                <a:cs typeface="Arial"/>
              </a:rPr>
              <a:t>Address</a:t>
            </a:r>
            <a:r>
              <a:rPr sz="1500" i="1" spc="-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register</a:t>
            </a:r>
            <a:r>
              <a:rPr sz="1500" i="1" spc="-5" dirty="0">
                <a:latin typeface="Arial"/>
                <a:cs typeface="Arial"/>
              </a:rPr>
              <a:t> </a:t>
            </a:r>
            <a:r>
              <a:rPr sz="1500" spc="-5" dirty="0">
                <a:latin typeface="Arial MT"/>
                <a:cs typeface="Arial MT"/>
              </a:rPr>
              <a:t>inneholder</a:t>
            </a:r>
            <a:r>
              <a:rPr sz="1500" spc="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adressedelen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av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den instruksjonen</a:t>
            </a:r>
            <a:r>
              <a:rPr sz="1500" spc="1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som </a:t>
            </a:r>
            <a:r>
              <a:rPr sz="1500" spc="-4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utføres.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2419" y="4749927"/>
            <a:ext cx="4572000" cy="584835"/>
          </a:xfrm>
          <a:prstGeom prst="rect">
            <a:avLst/>
          </a:prstGeom>
          <a:ln w="25400">
            <a:solidFill>
              <a:srgbClr val="BADFE2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 marR="443230">
              <a:lnSpc>
                <a:spcPct val="100600"/>
              </a:lnSpc>
              <a:spcBef>
                <a:spcPts val="250"/>
              </a:spcBef>
            </a:pPr>
            <a:r>
              <a:rPr sz="1600" dirty="0">
                <a:latin typeface="Calibri"/>
                <a:cs typeface="Calibri"/>
              </a:rPr>
              <a:t>Moderne</a:t>
            </a:r>
            <a:r>
              <a:rPr sz="1600" spc="-5" dirty="0">
                <a:latin typeface="Calibri"/>
                <a:cs typeface="Calibri"/>
              </a:rPr>
              <a:t> prosessorer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fra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 til</a:t>
            </a:r>
            <a:r>
              <a:rPr sz="1600" dirty="0">
                <a:latin typeface="Calibri"/>
                <a:cs typeface="Calibri"/>
              </a:rPr>
              <a:t> et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hundre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registre.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203962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Instruksjo</a:t>
            </a:r>
            <a:r>
              <a:rPr sz="2500" spc="5" dirty="0"/>
              <a:t>n</a:t>
            </a:r>
            <a:r>
              <a:rPr sz="2500" dirty="0"/>
              <a:t>er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7660005" cy="2977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Arial MT"/>
                <a:cs typeface="Arial MT"/>
              </a:rPr>
              <a:t>Programmet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lagres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på numerisk</a:t>
            </a:r>
            <a:r>
              <a:rPr sz="2200" dirty="0">
                <a:latin typeface="Arial MT"/>
                <a:cs typeface="Arial MT"/>
              </a:rPr>
              <a:t> form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minnet,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som </a:t>
            </a:r>
            <a:r>
              <a:rPr sz="2200" spc="-5" dirty="0">
                <a:latin typeface="Arial MT"/>
                <a:cs typeface="Arial MT"/>
              </a:rPr>
              <a:t>en </a:t>
            </a:r>
            <a:r>
              <a:rPr sz="2200" dirty="0">
                <a:latin typeface="Arial MT"/>
                <a:cs typeface="Arial MT"/>
              </a:rPr>
              <a:t> sekvens</a:t>
            </a:r>
            <a:r>
              <a:rPr sz="2200" spc="-5" dirty="0">
                <a:latin typeface="Arial MT"/>
                <a:cs typeface="Arial MT"/>
              </a:rPr>
              <a:t> av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instruksjoner. Hver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instruksjon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er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et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tall</a:t>
            </a:r>
            <a:r>
              <a:rPr sz="2200" spc="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0–999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der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530"/>
              </a:spcBef>
              <a:buChar char="•"/>
              <a:tabLst>
                <a:tab pos="285115" algn="l"/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1. </a:t>
            </a:r>
            <a:r>
              <a:rPr sz="2200" dirty="0">
                <a:latin typeface="Arial MT"/>
                <a:cs typeface="Arial MT"/>
              </a:rPr>
              <a:t>siffer </a:t>
            </a:r>
            <a:r>
              <a:rPr sz="2200" spc="-5" dirty="0">
                <a:latin typeface="Arial MT"/>
                <a:cs typeface="Arial MT"/>
              </a:rPr>
              <a:t>angir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instruksjonskoden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og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525"/>
              </a:spcBef>
              <a:buChar char="•"/>
              <a:tabLst>
                <a:tab pos="285115" algn="l"/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2. og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3.</a:t>
            </a:r>
            <a:r>
              <a:rPr sz="2200" dirty="0">
                <a:latin typeface="Arial MT"/>
                <a:cs typeface="Arial MT"/>
              </a:rPr>
              <a:t> siffer </a:t>
            </a:r>
            <a:r>
              <a:rPr sz="2200" spc="-5" dirty="0">
                <a:latin typeface="Arial MT"/>
                <a:cs typeface="Arial MT"/>
              </a:rPr>
              <a:t>angir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en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adresse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minnet (om </a:t>
            </a:r>
            <a:r>
              <a:rPr sz="2200" spc="-5" dirty="0">
                <a:latin typeface="Arial MT"/>
                <a:cs typeface="Arial MT"/>
              </a:rPr>
              <a:t>det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aktuelt).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200">
              <a:latin typeface="Arial MT"/>
              <a:cs typeface="Arial MT"/>
            </a:endParaRPr>
          </a:p>
          <a:p>
            <a:pPr marL="285115" marR="244475" indent="-273050">
              <a:lnSpc>
                <a:spcPct val="100000"/>
              </a:lnSpc>
              <a:buFont typeface="Arial MT"/>
              <a:buChar char="•"/>
              <a:tabLst>
                <a:tab pos="285115" algn="l"/>
                <a:tab pos="285750" algn="l"/>
              </a:tabLst>
            </a:pPr>
            <a:r>
              <a:rPr sz="2200" b="1" dirty="0">
                <a:latin typeface="Arial"/>
                <a:cs typeface="Arial"/>
              </a:rPr>
              <a:t>Eksempel:</a:t>
            </a:r>
            <a:r>
              <a:rPr sz="2200" b="1" spc="-5" dirty="0">
                <a:latin typeface="Arial"/>
                <a:cs typeface="Arial"/>
              </a:rPr>
              <a:t> 599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spc="-5" dirty="0">
                <a:latin typeface="Arial MT"/>
                <a:cs typeface="Arial MT"/>
              </a:rPr>
              <a:t>betyr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i="1" spc="-5" dirty="0">
                <a:latin typeface="Arial"/>
                <a:cs typeface="Arial"/>
              </a:rPr>
              <a:t>«Hent</a:t>
            </a:r>
            <a:r>
              <a:rPr sz="2200" i="1" dirty="0">
                <a:latin typeface="Arial"/>
                <a:cs typeface="Arial"/>
              </a:rPr>
              <a:t> verdien i </a:t>
            </a:r>
            <a:r>
              <a:rPr sz="2200" i="1" spc="-5" dirty="0">
                <a:latin typeface="Arial"/>
                <a:cs typeface="Arial"/>
              </a:rPr>
              <a:t>adresse</a:t>
            </a:r>
            <a:r>
              <a:rPr sz="2200" i="1" spc="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99</a:t>
            </a:r>
            <a:r>
              <a:rPr sz="2200" b="1" i="1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i </a:t>
            </a:r>
            <a:r>
              <a:rPr sz="2200" i="1" spc="-5" dirty="0">
                <a:latin typeface="Arial"/>
                <a:cs typeface="Arial"/>
              </a:rPr>
              <a:t>minnet </a:t>
            </a:r>
            <a:r>
              <a:rPr sz="2200" i="1" spc="-600" dirty="0">
                <a:latin typeface="Arial"/>
                <a:cs typeface="Arial"/>
              </a:rPr>
              <a:t> </a:t>
            </a:r>
            <a:r>
              <a:rPr sz="2200" i="1" spc="-5" dirty="0">
                <a:latin typeface="Arial"/>
                <a:cs typeface="Arial"/>
              </a:rPr>
              <a:t>og legg</a:t>
            </a:r>
            <a:r>
              <a:rPr sz="2200" i="1" dirty="0">
                <a:latin typeface="Arial"/>
                <a:cs typeface="Arial"/>
              </a:rPr>
              <a:t> </a:t>
            </a:r>
            <a:r>
              <a:rPr sz="2200" i="1" spc="-5" dirty="0">
                <a:latin typeface="Arial"/>
                <a:cs typeface="Arial"/>
              </a:rPr>
              <a:t>den</a:t>
            </a:r>
            <a:r>
              <a:rPr sz="2200" i="1" dirty="0">
                <a:latin typeface="Arial"/>
                <a:cs typeface="Arial"/>
              </a:rPr>
              <a:t> i </a:t>
            </a:r>
            <a:r>
              <a:rPr sz="2200" i="1" spc="-5" dirty="0">
                <a:latin typeface="Arial"/>
                <a:cs typeface="Arial"/>
              </a:rPr>
              <a:t>akkumulatorregisteret.»</a:t>
            </a:r>
            <a:endParaRPr sz="2200">
              <a:latin typeface="Arial"/>
              <a:cs typeface="Arial"/>
            </a:endParaRPr>
          </a:p>
          <a:p>
            <a:pPr marL="285115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(Kode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/>
                <a:cs typeface="Arial"/>
              </a:rPr>
              <a:t>5 </a:t>
            </a:r>
            <a:r>
              <a:rPr sz="2200" spc="-5" dirty="0">
                <a:latin typeface="Arial MT"/>
                <a:cs typeface="Arial MT"/>
              </a:rPr>
              <a:t>angir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at prosessoren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skal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hente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noe </a:t>
            </a:r>
            <a:r>
              <a:rPr sz="2200" dirty="0">
                <a:latin typeface="Arial MT"/>
                <a:cs typeface="Arial MT"/>
              </a:rPr>
              <a:t>i minnet.)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524891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Eksekvering av programmer</a:t>
            </a:r>
            <a:r>
              <a:rPr sz="2500" spc="-20" dirty="0"/>
              <a:t> </a:t>
            </a:r>
            <a:r>
              <a:rPr sz="2500" dirty="0"/>
              <a:t>i</a:t>
            </a:r>
            <a:r>
              <a:rPr sz="2500" spc="-5" dirty="0"/>
              <a:t> </a:t>
            </a:r>
            <a:r>
              <a:rPr sz="2500" dirty="0"/>
              <a:t>LMC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7665720" cy="2586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200" dirty="0">
                <a:latin typeface="Arial MT"/>
                <a:cs typeface="Arial MT"/>
              </a:rPr>
              <a:t>Bruk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verdien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/>
                <a:cs typeface="Arial"/>
              </a:rPr>
              <a:t>programtelleren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som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adresse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til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minnet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og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hent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neste instruksjon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der.</a:t>
            </a:r>
            <a:endParaRPr sz="2200">
              <a:latin typeface="Arial MT"/>
              <a:cs typeface="Arial MT"/>
            </a:endParaRPr>
          </a:p>
          <a:p>
            <a:pPr marL="330200">
              <a:lnSpc>
                <a:spcPct val="100000"/>
              </a:lnSpc>
              <a:spcBef>
                <a:spcPts val="459"/>
              </a:spcBef>
              <a:tabLst>
                <a:tab pos="787400" algn="l"/>
              </a:tabLst>
            </a:pPr>
            <a:r>
              <a:rPr sz="1900" dirty="0">
                <a:latin typeface="Arial MT"/>
                <a:cs typeface="Arial MT"/>
              </a:rPr>
              <a:t>–	Øk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samtidig programtelleren</a:t>
            </a:r>
            <a:r>
              <a:rPr sz="1900" spc="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med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1</a:t>
            </a:r>
            <a:endParaRPr sz="19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52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2200" dirty="0">
                <a:latin typeface="Arial MT"/>
                <a:cs typeface="Arial MT"/>
              </a:rPr>
              <a:t>Splitt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instruksjonen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og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legg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delene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</a:t>
            </a:r>
            <a:endParaRPr sz="22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</a:pPr>
            <a:r>
              <a:rPr sz="2200" b="1" dirty="0">
                <a:latin typeface="Arial"/>
                <a:cs typeface="Arial"/>
              </a:rPr>
              <a:t>instruksjonsregisteret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spc="-5" dirty="0">
                <a:latin typeface="Arial MT"/>
                <a:cs typeface="Arial MT"/>
              </a:rPr>
              <a:t>og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/>
                <a:cs typeface="Arial"/>
              </a:rPr>
              <a:t>adresseregisteret</a:t>
            </a:r>
            <a:r>
              <a:rPr sz="2200" dirty="0">
                <a:latin typeface="Arial MT"/>
                <a:cs typeface="Arial MT"/>
              </a:rPr>
              <a:t>.</a:t>
            </a:r>
            <a:endParaRPr sz="22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53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200" dirty="0">
                <a:latin typeface="Arial MT"/>
                <a:cs typeface="Arial MT"/>
              </a:rPr>
              <a:t>Utfør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som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instruksjonsregisteret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angir.</a:t>
            </a:r>
            <a:endParaRPr sz="22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525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200" dirty="0">
                <a:latin typeface="Arial MT"/>
                <a:cs typeface="Arial MT"/>
              </a:rPr>
              <a:t>Gjenta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fra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punkt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1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281495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Instruksjonen</a:t>
            </a:r>
            <a:r>
              <a:rPr sz="2500" spc="-80" dirty="0"/>
              <a:t> </a:t>
            </a:r>
            <a:r>
              <a:rPr sz="2500" dirty="0"/>
              <a:t>HLT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7620634" cy="1904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Arial MT"/>
                <a:cs typeface="Arial MT"/>
              </a:rPr>
              <a:t>Instruksjonen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b="1" spc="-5" dirty="0">
                <a:latin typeface="Arial"/>
                <a:cs typeface="Arial"/>
              </a:rPr>
              <a:t>HLT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(«Halt», </a:t>
            </a:r>
            <a:r>
              <a:rPr sz="2200" spc="-5" dirty="0">
                <a:latin typeface="Arial MT"/>
                <a:cs typeface="Arial MT"/>
              </a:rPr>
              <a:t>også</a:t>
            </a:r>
            <a:r>
              <a:rPr sz="2200" dirty="0">
                <a:latin typeface="Arial MT"/>
                <a:cs typeface="Arial MT"/>
              </a:rPr>
              <a:t> kalt</a:t>
            </a:r>
            <a:r>
              <a:rPr sz="2200" spc="-5" dirty="0">
                <a:latin typeface="Arial MT"/>
                <a:cs typeface="Arial MT"/>
              </a:rPr>
              <a:t> COB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= </a:t>
            </a:r>
            <a:r>
              <a:rPr sz="2200" spc="-5" dirty="0">
                <a:latin typeface="Arial MT"/>
                <a:cs typeface="Arial MT"/>
              </a:rPr>
              <a:t>«Coffee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break»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boka) har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kode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b="1" spc="-5" dirty="0">
                <a:latin typeface="Arial"/>
                <a:cs typeface="Arial"/>
              </a:rPr>
              <a:t>000</a:t>
            </a:r>
            <a:r>
              <a:rPr sz="2200" spc="-5" dirty="0">
                <a:latin typeface="Arial MT"/>
                <a:cs typeface="Arial MT"/>
              </a:rPr>
              <a:t>.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Den</a:t>
            </a:r>
            <a:r>
              <a:rPr sz="2200" dirty="0">
                <a:latin typeface="Arial MT"/>
                <a:cs typeface="Arial MT"/>
              </a:rPr>
              <a:t> stopper kjøringen.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200" b="1" dirty="0">
                <a:latin typeface="Arial"/>
                <a:cs typeface="Arial"/>
              </a:rPr>
              <a:t>Eksempel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Arial MT"/>
                <a:cs typeface="Arial MT"/>
              </a:rPr>
              <a:t>Dette</a:t>
            </a:r>
            <a:r>
              <a:rPr sz="2200" dirty="0">
                <a:latin typeface="Arial MT"/>
                <a:cs typeface="Arial MT"/>
              </a:rPr>
              <a:t> minimale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programmet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gjør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ingen</a:t>
            </a:r>
            <a:r>
              <a:rPr sz="2200" dirty="0">
                <a:latin typeface="Arial MT"/>
                <a:cs typeface="Arial MT"/>
              </a:rPr>
              <a:t> ting,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bare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stopper: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7532" y="3720846"/>
            <a:ext cx="525780" cy="33909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solidFill>
                  <a:srgbClr val="00AF50"/>
                </a:solidFill>
                <a:latin typeface="Arial MT"/>
                <a:cs typeface="Arial MT"/>
              </a:rPr>
              <a:t>000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413702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Instruksjonene</a:t>
            </a:r>
            <a:r>
              <a:rPr sz="2500" spc="-45" dirty="0"/>
              <a:t> </a:t>
            </a:r>
            <a:r>
              <a:rPr sz="2500" dirty="0"/>
              <a:t>INP</a:t>
            </a:r>
            <a:r>
              <a:rPr sz="2500" spc="-25" dirty="0"/>
              <a:t> </a:t>
            </a:r>
            <a:r>
              <a:rPr sz="2500" dirty="0"/>
              <a:t>og</a:t>
            </a:r>
            <a:r>
              <a:rPr sz="2500" spc="-25" dirty="0"/>
              <a:t> </a:t>
            </a:r>
            <a:r>
              <a:rPr sz="2500" dirty="0"/>
              <a:t>OUT</a:t>
            </a:r>
            <a:endParaRPr sz="2500"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07311"/>
            <a:ext cx="7707630" cy="234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000" spc="-5" dirty="0">
                <a:latin typeface="Arial MT"/>
                <a:cs typeface="Arial MT"/>
              </a:rPr>
              <a:t>Instruksjonen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INP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(«Input»,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kalt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</a:t>
            </a:r>
            <a:r>
              <a:rPr sz="2000" spc="-5" dirty="0">
                <a:latin typeface="Arial MT"/>
                <a:cs typeface="Arial MT"/>
              </a:rPr>
              <a:t> boka)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kode </a:t>
            </a:r>
            <a:r>
              <a:rPr sz="2000" b="1" spc="-5" dirty="0">
                <a:latin typeface="Arial"/>
                <a:cs typeface="Arial"/>
              </a:rPr>
              <a:t>901</a:t>
            </a:r>
            <a:r>
              <a:rPr sz="2000" spc="-5" dirty="0">
                <a:latin typeface="Arial MT"/>
                <a:cs typeface="Arial MT"/>
              </a:rPr>
              <a:t>.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ber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160"/>
              </a:lnSpc>
            </a:pPr>
            <a:r>
              <a:rPr sz="2000" spc="-10" dirty="0">
                <a:latin typeface="Arial MT"/>
                <a:cs typeface="Arial MT"/>
              </a:rPr>
              <a:t>brukeren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skrive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tall,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og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dette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tallet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legges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akkumulatorregisteret.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 MT"/>
              <a:cs typeface="Arial MT"/>
            </a:endParaRPr>
          </a:p>
          <a:p>
            <a:pPr marL="12700" marR="5080">
              <a:lnSpc>
                <a:spcPct val="80000"/>
              </a:lnSpc>
            </a:pPr>
            <a:r>
              <a:rPr sz="2000" spc="-5" dirty="0">
                <a:latin typeface="Arial MT"/>
                <a:cs typeface="Arial MT"/>
              </a:rPr>
              <a:t>Instruksjonen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b="1" spc="-5" dirty="0">
                <a:latin typeface="Arial"/>
                <a:cs typeface="Arial"/>
              </a:rPr>
              <a:t>OUT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 MT"/>
                <a:cs typeface="Arial MT"/>
              </a:rPr>
              <a:t>(«Output»)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har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kode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b="1" spc="-5" dirty="0">
                <a:latin typeface="Arial"/>
                <a:cs typeface="Arial"/>
              </a:rPr>
              <a:t>902</a:t>
            </a:r>
            <a:r>
              <a:rPr sz="2000" spc="-5" dirty="0">
                <a:latin typeface="Arial MT"/>
                <a:cs typeface="Arial MT"/>
              </a:rPr>
              <a:t>. Den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skriver ut verdien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akkumulatoren.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Arial"/>
                <a:cs typeface="Arial"/>
              </a:rPr>
              <a:t>Eksempel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Dette lille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programmet</a:t>
            </a:r>
            <a:r>
              <a:rPr sz="2000" spc="-5" dirty="0">
                <a:latin typeface="Arial MT"/>
                <a:cs typeface="Arial MT"/>
              </a:rPr>
              <a:t> leser et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tall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og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skriver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det ut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igjen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før</a:t>
            </a:r>
            <a:r>
              <a:rPr sz="2000" spc="-10" dirty="0">
                <a:latin typeface="Arial MT"/>
                <a:cs typeface="Arial MT"/>
              </a:rPr>
              <a:t> det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2197" y="3863594"/>
            <a:ext cx="9423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stopper: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5657" y="4022597"/>
            <a:ext cx="584200" cy="8318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solidFill>
                  <a:srgbClr val="00AF50"/>
                </a:solidFill>
                <a:latin typeface="Arial MT"/>
                <a:cs typeface="Arial MT"/>
              </a:rPr>
              <a:t>901</a:t>
            </a:r>
            <a:endParaRPr sz="16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</a:pPr>
            <a:r>
              <a:rPr sz="1600" spc="-5" dirty="0">
                <a:solidFill>
                  <a:srgbClr val="00AF50"/>
                </a:solidFill>
                <a:latin typeface="Arial MT"/>
                <a:cs typeface="Arial MT"/>
              </a:rPr>
              <a:t>902</a:t>
            </a:r>
            <a:endParaRPr sz="16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</a:pPr>
            <a:r>
              <a:rPr sz="1600" spc="-5" dirty="0">
                <a:solidFill>
                  <a:srgbClr val="00AF50"/>
                </a:solidFill>
                <a:latin typeface="Arial MT"/>
                <a:cs typeface="Arial MT"/>
              </a:rPr>
              <a:t>000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7688" y="4858003"/>
            <a:ext cx="26111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oss prøve det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ut </a:t>
            </a:r>
            <a:r>
              <a:rPr sz="1600" dirty="0">
                <a:latin typeface="Arial MT"/>
                <a:cs typeface="Arial MT"/>
              </a:rPr>
              <a:t>i</a:t>
            </a:r>
            <a:r>
              <a:rPr sz="1600" spc="-5" dirty="0">
                <a:latin typeface="Arial MT"/>
                <a:cs typeface="Arial MT"/>
              </a:rPr>
              <a:t> LMC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422402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Instruksjonene</a:t>
            </a:r>
            <a:r>
              <a:rPr sz="2500" spc="-30" dirty="0"/>
              <a:t> </a:t>
            </a:r>
            <a:r>
              <a:rPr sz="2500" dirty="0"/>
              <a:t>STA</a:t>
            </a:r>
            <a:r>
              <a:rPr sz="2500" spc="-20" dirty="0"/>
              <a:t> </a:t>
            </a:r>
            <a:r>
              <a:rPr sz="2500" dirty="0"/>
              <a:t>og</a:t>
            </a:r>
            <a:r>
              <a:rPr sz="2500" spc="-5" dirty="0"/>
              <a:t> </a:t>
            </a:r>
            <a:r>
              <a:rPr sz="2500" dirty="0"/>
              <a:t>LDA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7799070" cy="2172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468245" algn="l"/>
              </a:tabLst>
            </a:pPr>
            <a:r>
              <a:rPr sz="2200" dirty="0">
                <a:latin typeface="Arial MT"/>
                <a:cs typeface="Arial MT"/>
              </a:rPr>
              <a:t>Instruksjonen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/>
                <a:cs typeface="Arial"/>
              </a:rPr>
              <a:t>STA	</a:t>
            </a:r>
            <a:r>
              <a:rPr sz="2200" dirty="0">
                <a:latin typeface="Arial MT"/>
                <a:cs typeface="Arial MT"/>
              </a:rPr>
              <a:t>(«Store </a:t>
            </a:r>
            <a:r>
              <a:rPr sz="2200" spc="-5" dirty="0">
                <a:latin typeface="Arial MT"/>
                <a:cs typeface="Arial MT"/>
              </a:rPr>
              <a:t>accumulator», </a:t>
            </a:r>
            <a:r>
              <a:rPr sz="2200" dirty="0">
                <a:latin typeface="Arial MT"/>
                <a:cs typeface="Arial MT"/>
              </a:rPr>
              <a:t>kalt STO i </a:t>
            </a:r>
            <a:r>
              <a:rPr sz="2200" spc="-5" dirty="0">
                <a:latin typeface="Arial MT"/>
                <a:cs typeface="Arial MT"/>
              </a:rPr>
              <a:t>boka) har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kode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b="1" spc="-5" dirty="0">
                <a:latin typeface="Arial"/>
                <a:cs typeface="Arial"/>
              </a:rPr>
              <a:t>3xx</a:t>
            </a:r>
            <a:r>
              <a:rPr sz="2200" spc="-5" dirty="0">
                <a:latin typeface="Arial MT"/>
                <a:cs typeface="Arial MT"/>
              </a:rPr>
              <a:t>,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og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den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kopierer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verdien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akkumulatoren</a:t>
            </a:r>
            <a:r>
              <a:rPr sz="2200" dirty="0">
                <a:latin typeface="Arial MT"/>
                <a:cs typeface="Arial MT"/>
              </a:rPr>
              <a:t> til </a:t>
            </a:r>
            <a:r>
              <a:rPr sz="2200" spc="-5" dirty="0">
                <a:latin typeface="Arial MT"/>
                <a:cs typeface="Arial MT"/>
              </a:rPr>
              <a:t>adresse </a:t>
            </a:r>
            <a:r>
              <a:rPr sz="2200" dirty="0">
                <a:latin typeface="Arial MT"/>
                <a:cs typeface="Arial MT"/>
              </a:rPr>
              <a:t> xx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minnet.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Arial MT"/>
              <a:cs typeface="Arial MT"/>
            </a:endParaRPr>
          </a:p>
          <a:p>
            <a:pPr marL="12700" marR="483234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Instruksjonen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/>
                <a:cs typeface="Arial"/>
              </a:rPr>
              <a:t>LDA </a:t>
            </a:r>
            <a:r>
              <a:rPr sz="2200" spc="-5" dirty="0">
                <a:latin typeface="Arial MT"/>
                <a:cs typeface="Arial MT"/>
              </a:rPr>
              <a:t>(«Load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accumulator»)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har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kode </a:t>
            </a:r>
            <a:r>
              <a:rPr sz="2200" b="1" spc="-5" dirty="0">
                <a:latin typeface="Arial"/>
                <a:cs typeface="Arial"/>
              </a:rPr>
              <a:t>5xx</a:t>
            </a:r>
            <a:r>
              <a:rPr sz="2200" spc="-5" dirty="0">
                <a:latin typeface="Arial MT"/>
                <a:cs typeface="Arial MT"/>
              </a:rPr>
              <a:t>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og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den kopierer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verdien</a:t>
            </a:r>
            <a:r>
              <a:rPr sz="2200" dirty="0">
                <a:latin typeface="Arial MT"/>
                <a:cs typeface="Arial MT"/>
              </a:rPr>
              <a:t> i </a:t>
            </a:r>
            <a:r>
              <a:rPr sz="2200" spc="-5" dirty="0">
                <a:latin typeface="Arial MT"/>
                <a:cs typeface="Arial MT"/>
              </a:rPr>
              <a:t>lokasjon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xx til </a:t>
            </a:r>
            <a:r>
              <a:rPr sz="2200" spc="-5" dirty="0">
                <a:latin typeface="Arial MT"/>
                <a:cs typeface="Arial MT"/>
              </a:rPr>
              <a:t>akkumulatoren.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429387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Instruksjonene</a:t>
            </a:r>
            <a:r>
              <a:rPr sz="2500" spc="-25" dirty="0"/>
              <a:t> </a:t>
            </a:r>
            <a:r>
              <a:rPr sz="2500" spc="-5" dirty="0"/>
              <a:t>ADD</a:t>
            </a:r>
            <a:r>
              <a:rPr sz="2500" spc="-20" dirty="0"/>
              <a:t> </a:t>
            </a:r>
            <a:r>
              <a:rPr sz="2500" dirty="0"/>
              <a:t>og</a:t>
            </a:r>
            <a:r>
              <a:rPr sz="2500" spc="-5" dirty="0"/>
              <a:t> </a:t>
            </a:r>
            <a:r>
              <a:rPr sz="2500" dirty="0"/>
              <a:t>SUB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00494"/>
            <a:ext cx="7629525" cy="1971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83615">
              <a:lnSpc>
                <a:spcPct val="1201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Instruksjonen </a:t>
            </a:r>
            <a:r>
              <a:rPr sz="2200" b="1" spc="-5" dirty="0">
                <a:latin typeface="Arial"/>
                <a:cs typeface="Arial"/>
              </a:rPr>
              <a:t>ADD </a:t>
            </a:r>
            <a:r>
              <a:rPr sz="2200" dirty="0">
                <a:latin typeface="Arial MT"/>
                <a:cs typeface="Arial MT"/>
              </a:rPr>
              <a:t>har kode </a:t>
            </a:r>
            <a:r>
              <a:rPr sz="2200" b="1" spc="-5" dirty="0">
                <a:latin typeface="Arial"/>
                <a:cs typeface="Arial"/>
              </a:rPr>
              <a:t>1xx </a:t>
            </a:r>
            <a:r>
              <a:rPr sz="2200" dirty="0">
                <a:latin typeface="Arial MT"/>
                <a:cs typeface="Arial MT"/>
              </a:rPr>
              <a:t>og adderer verdien i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adresse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xx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minnet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til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akkumulatoren.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Instruksjonen </a:t>
            </a:r>
            <a:r>
              <a:rPr sz="2200" b="1" dirty="0">
                <a:latin typeface="Arial"/>
                <a:cs typeface="Arial"/>
              </a:rPr>
              <a:t>SUB </a:t>
            </a:r>
            <a:r>
              <a:rPr sz="2200" dirty="0">
                <a:latin typeface="Arial MT"/>
                <a:cs typeface="Arial MT"/>
              </a:rPr>
              <a:t>(«Subtract») har kode </a:t>
            </a:r>
            <a:r>
              <a:rPr sz="2200" b="1" spc="-5" dirty="0">
                <a:latin typeface="Arial"/>
                <a:cs typeface="Arial"/>
              </a:rPr>
              <a:t>2xx</a:t>
            </a:r>
            <a:r>
              <a:rPr sz="2200" spc="-5" dirty="0">
                <a:latin typeface="Arial MT"/>
                <a:cs typeface="Arial MT"/>
              </a:rPr>
              <a:t>, </a:t>
            </a:r>
            <a:r>
              <a:rPr sz="2200" dirty="0">
                <a:latin typeface="Arial MT"/>
                <a:cs typeface="Arial MT"/>
              </a:rPr>
              <a:t>og den trekker </a:t>
            </a:r>
            <a:r>
              <a:rPr sz="2200" spc="-60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verdien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adresse xx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minnet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fra akkumulatoren.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188023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Et</a:t>
            </a:r>
            <a:r>
              <a:rPr sz="2500" spc="-75" dirty="0"/>
              <a:t> </a:t>
            </a:r>
            <a:r>
              <a:rPr sz="2500" spc="-5" dirty="0"/>
              <a:t>eksempel</a:t>
            </a:r>
            <a:endParaRPr sz="2500"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668274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Arial MT"/>
                <a:cs typeface="Arial MT"/>
              </a:rPr>
              <a:t>Dette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lille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programmet</a:t>
            </a:r>
            <a:r>
              <a:rPr sz="2200" spc="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[står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også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 </a:t>
            </a:r>
            <a:r>
              <a:rPr sz="2200" spc="-5" dirty="0">
                <a:latin typeface="Arial MT"/>
                <a:cs typeface="Arial MT"/>
              </a:rPr>
              <a:t>Englander-boka]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vil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pc="-5" dirty="0"/>
              <a:t>lese inn</a:t>
            </a:r>
            <a:r>
              <a:rPr dirty="0"/>
              <a:t> </a:t>
            </a:r>
            <a:r>
              <a:rPr spc="-5" dirty="0"/>
              <a:t>et </a:t>
            </a:r>
            <a:r>
              <a:rPr dirty="0"/>
              <a:t>tall</a:t>
            </a:r>
            <a:r>
              <a:rPr spc="5" dirty="0"/>
              <a:t> </a:t>
            </a:r>
            <a:r>
              <a:rPr spc="-5" dirty="0"/>
              <a:t>og</a:t>
            </a:r>
            <a:r>
              <a:rPr spc="-10" dirty="0"/>
              <a:t> </a:t>
            </a:r>
            <a:r>
              <a:rPr spc="-5" dirty="0"/>
              <a:t>legge det</a:t>
            </a:r>
            <a:r>
              <a:rPr dirty="0"/>
              <a:t> i </a:t>
            </a:r>
            <a:r>
              <a:rPr spc="-5" dirty="0"/>
              <a:t>adresse</a:t>
            </a:r>
            <a:r>
              <a:rPr spc="10" dirty="0"/>
              <a:t> </a:t>
            </a:r>
            <a:r>
              <a:rPr spc="-5" dirty="0"/>
              <a:t>99</a:t>
            </a:r>
            <a:r>
              <a:rPr spc="5" dirty="0"/>
              <a:t> </a:t>
            </a:r>
            <a:r>
              <a:rPr dirty="0"/>
              <a:t>i</a:t>
            </a:r>
            <a:r>
              <a:rPr spc="-5" dirty="0"/>
              <a:t> </a:t>
            </a:r>
            <a:r>
              <a:rPr dirty="0"/>
              <a:t>minnet,</a:t>
            </a:r>
          </a:p>
          <a:p>
            <a:pPr marL="469900" indent="-4572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pc="-5" dirty="0"/>
              <a:t>lese</a:t>
            </a:r>
            <a:r>
              <a:rPr spc="-20" dirty="0"/>
              <a:t> </a:t>
            </a:r>
            <a:r>
              <a:rPr spc="-5" dirty="0"/>
              <a:t>et</a:t>
            </a:r>
            <a:r>
              <a:rPr spc="-20" dirty="0"/>
              <a:t> </a:t>
            </a:r>
            <a:r>
              <a:rPr dirty="0"/>
              <a:t>tall</a:t>
            </a:r>
            <a:r>
              <a:rPr spc="-20" dirty="0"/>
              <a:t> </a:t>
            </a:r>
            <a:r>
              <a:rPr dirty="0"/>
              <a:t>til,</a:t>
            </a:r>
          </a:p>
          <a:p>
            <a:pPr marL="469900" indent="-45720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pc="-5" dirty="0"/>
              <a:t>legge</a:t>
            </a:r>
            <a:r>
              <a:rPr dirty="0"/>
              <a:t> </a:t>
            </a:r>
            <a:r>
              <a:rPr spc="-5" dirty="0"/>
              <a:t>tallet</a:t>
            </a:r>
            <a:r>
              <a:rPr spc="-10" dirty="0"/>
              <a:t> </a:t>
            </a:r>
            <a:r>
              <a:rPr dirty="0"/>
              <a:t>i </a:t>
            </a:r>
            <a:r>
              <a:rPr spc="-5" dirty="0"/>
              <a:t>adresse</a:t>
            </a:r>
            <a:r>
              <a:rPr spc="15" dirty="0"/>
              <a:t> </a:t>
            </a:r>
            <a:r>
              <a:rPr spc="-5" dirty="0"/>
              <a:t>99</a:t>
            </a:r>
            <a:r>
              <a:rPr dirty="0"/>
              <a:t> til</a:t>
            </a:r>
            <a:r>
              <a:rPr spc="5" dirty="0"/>
              <a:t> </a:t>
            </a:r>
            <a:r>
              <a:rPr spc="-5" dirty="0"/>
              <a:t>det</a:t>
            </a:r>
            <a:r>
              <a:rPr dirty="0"/>
              <a:t> sist</a:t>
            </a:r>
            <a:r>
              <a:rPr spc="-15" dirty="0"/>
              <a:t> </a:t>
            </a:r>
            <a:r>
              <a:rPr spc="-5" dirty="0"/>
              <a:t>innleste </a:t>
            </a:r>
            <a:r>
              <a:rPr dirty="0"/>
              <a:t>tallet </a:t>
            </a:r>
            <a:r>
              <a:rPr spc="-5" dirty="0"/>
              <a:t>og</a:t>
            </a:r>
          </a:p>
          <a:p>
            <a:pPr marL="469900" indent="-4572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/>
              <a:t>skrive</a:t>
            </a:r>
            <a:r>
              <a:rPr spc="-35" dirty="0"/>
              <a:t> </a:t>
            </a:r>
            <a:r>
              <a:rPr spc="-5" dirty="0"/>
              <a:t>ut</a:t>
            </a:r>
            <a:r>
              <a:rPr spc="-20" dirty="0"/>
              <a:t> </a:t>
            </a:r>
            <a:r>
              <a:rPr dirty="0"/>
              <a:t>svaret.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55770" y="3393185"/>
            <a:ext cx="632460" cy="193865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984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34"/>
              </a:spcBef>
            </a:pPr>
            <a:r>
              <a:rPr sz="2000" spc="-5" dirty="0">
                <a:solidFill>
                  <a:srgbClr val="00AF50"/>
                </a:solidFill>
                <a:latin typeface="Calibri"/>
                <a:cs typeface="Calibri"/>
              </a:rPr>
              <a:t>901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2000" spc="-5" dirty="0">
                <a:solidFill>
                  <a:srgbClr val="00AF50"/>
                </a:solidFill>
                <a:latin typeface="Calibri"/>
                <a:cs typeface="Calibri"/>
              </a:rPr>
              <a:t>399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2000" dirty="0">
                <a:solidFill>
                  <a:srgbClr val="00AF50"/>
                </a:solidFill>
                <a:latin typeface="Calibri"/>
                <a:cs typeface="Calibri"/>
              </a:rPr>
              <a:t>901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2000" spc="-5" dirty="0">
                <a:solidFill>
                  <a:srgbClr val="00AF50"/>
                </a:solidFill>
                <a:latin typeface="Calibri"/>
                <a:cs typeface="Calibri"/>
              </a:rPr>
              <a:t>199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2000" spc="-5" dirty="0">
                <a:solidFill>
                  <a:srgbClr val="00AF50"/>
                </a:solidFill>
                <a:latin typeface="Calibri"/>
                <a:cs typeface="Calibri"/>
              </a:rPr>
              <a:t>902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20"/>
              </a:spcBef>
            </a:pPr>
            <a:r>
              <a:rPr sz="2000" spc="-5" dirty="0">
                <a:solidFill>
                  <a:srgbClr val="00AF50"/>
                </a:solidFill>
                <a:latin typeface="Calibri"/>
                <a:cs typeface="Calibri"/>
              </a:rPr>
              <a:t>000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7688" y="4858003"/>
            <a:ext cx="26111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La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oss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prøve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LMC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197" y="973074"/>
            <a:ext cx="1650364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Assembler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822197" y="1667510"/>
            <a:ext cx="7658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Arial MT"/>
                <a:cs typeface="Arial MT"/>
              </a:rPr>
              <a:t>Det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er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litt</a:t>
            </a:r>
            <a:r>
              <a:rPr sz="2200" dirty="0">
                <a:latin typeface="Arial MT"/>
                <a:cs typeface="Arial MT"/>
              </a:rPr>
              <a:t> klønete å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huske/skrive/lese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numeriske</a:t>
            </a:r>
            <a:r>
              <a:rPr sz="2200" dirty="0">
                <a:latin typeface="Arial MT"/>
                <a:cs typeface="Arial MT"/>
              </a:rPr>
              <a:t> koder. </a:t>
            </a:r>
            <a:r>
              <a:rPr sz="2200" spc="-5" dirty="0">
                <a:latin typeface="Arial MT"/>
                <a:cs typeface="Arial MT"/>
              </a:rPr>
              <a:t>Det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er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bedre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om</a:t>
            </a:r>
            <a:r>
              <a:rPr sz="2200" dirty="0">
                <a:latin typeface="Arial MT"/>
                <a:cs typeface="Arial MT"/>
              </a:rPr>
              <a:t> vi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kan </a:t>
            </a:r>
            <a:r>
              <a:rPr sz="2200" spc="-5" dirty="0">
                <a:latin typeface="Arial MT"/>
                <a:cs typeface="Arial MT"/>
              </a:rPr>
              <a:t>navngi instruksjonene.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2197" y="4417567"/>
            <a:ext cx="545147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 MT"/>
                <a:cs typeface="Arial MT"/>
              </a:rPr>
              <a:t>Denne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typen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kode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kalles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«assemblerkode».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86305" y="2608326"/>
            <a:ext cx="5478145" cy="1569720"/>
          </a:xfrm>
          <a:custGeom>
            <a:avLst/>
            <a:gdLst/>
            <a:ahLst/>
            <a:cxnLst/>
            <a:rect l="l" t="t" r="r" b="b"/>
            <a:pathLst>
              <a:path w="5478145" h="1569720">
                <a:moveTo>
                  <a:pt x="5478018" y="0"/>
                </a:moveTo>
                <a:lnTo>
                  <a:pt x="0" y="0"/>
                </a:lnTo>
                <a:lnTo>
                  <a:pt x="0" y="1569720"/>
                </a:lnTo>
                <a:lnTo>
                  <a:pt x="5478018" y="1569720"/>
                </a:lnTo>
                <a:lnTo>
                  <a:pt x="5478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00276" y="2608326"/>
          <a:ext cx="5364480" cy="10181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745"/>
                <a:gridCol w="549910"/>
                <a:gridCol w="427990"/>
                <a:gridCol w="1466850"/>
                <a:gridCol w="2292985"/>
              </a:tblGrid>
              <a:tr h="293330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INP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222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222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Les</a:t>
                      </a:r>
                      <a:r>
                        <a:rPr sz="1600" b="1" spc="-2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et</a:t>
                      </a:r>
                      <a:r>
                        <a:rPr sz="1600" b="1" spc="-3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tall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222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marL="76835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STA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99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og</a:t>
                      </a:r>
                      <a:r>
                        <a:rPr sz="1600" b="1" spc="-3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legg</a:t>
                      </a:r>
                      <a:r>
                        <a:rPr sz="1600" b="1" spc="-2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det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1705"/>
                        </a:lnSpc>
                      </a:pPr>
                      <a:r>
                        <a:rPr sz="1600" b="1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r>
                        <a:rPr sz="1600" b="1" spc="-3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celle</a:t>
                      </a:r>
                      <a:r>
                        <a:rPr sz="1600" b="1" spc="-2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99.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76835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INP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Les</a:t>
                      </a:r>
                      <a:r>
                        <a:rPr sz="1600" b="1" spc="-2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et</a:t>
                      </a:r>
                      <a:r>
                        <a:rPr sz="1600" b="1" spc="-3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tall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til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</a:tr>
              <a:tr h="237157">
                <a:tc>
                  <a:txBody>
                    <a:bodyPr/>
                    <a:lstStyle/>
                    <a:p>
                      <a:pPr marL="76835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ADD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99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og</a:t>
                      </a:r>
                      <a:r>
                        <a:rPr sz="1600" b="1" spc="-3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legg</a:t>
                      </a:r>
                      <a:r>
                        <a:rPr sz="1600" b="1" spc="-2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til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1705"/>
                        </a:lnSpc>
                      </a:pP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tallet</a:t>
                      </a:r>
                      <a:r>
                        <a:rPr sz="1600" b="1" spc="-2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r>
                        <a:rPr sz="1600" b="1" spc="-10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celle</a:t>
                      </a:r>
                      <a:r>
                        <a:rPr sz="1600" b="1" spc="-1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AF50"/>
                          </a:solidFill>
                          <a:latin typeface="Courier New"/>
                          <a:cs typeface="Courier New"/>
                        </a:rPr>
                        <a:t>99.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13.09.2021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/>
              <a:t>17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65045" y="3592829"/>
            <a:ext cx="39243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OUT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HLT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3539" y="3592829"/>
            <a:ext cx="241300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//</a:t>
            </a:r>
            <a:r>
              <a:rPr sz="1600" b="1" spc="-10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Skriv</a:t>
            </a:r>
            <a:r>
              <a:rPr sz="1600" b="1" spc="-15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ut</a:t>
            </a:r>
            <a:r>
              <a:rPr sz="1600" b="1" spc="-10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svaret.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//</a:t>
            </a:r>
            <a:r>
              <a:rPr sz="1600" b="1" spc="-50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Courier New"/>
                <a:cs typeface="Courier New"/>
              </a:rPr>
              <a:t>Stopp.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22259" cy="786765"/>
          </a:xfrm>
          <a:custGeom>
            <a:avLst/>
            <a:gdLst/>
            <a:ahLst/>
            <a:cxnLst/>
            <a:rect l="l" t="t" r="r" b="b"/>
            <a:pathLst>
              <a:path w="7922259" h="786765">
                <a:moveTo>
                  <a:pt x="0" y="786384"/>
                </a:moveTo>
                <a:lnTo>
                  <a:pt x="7921752" y="786384"/>
                </a:lnTo>
                <a:lnTo>
                  <a:pt x="7921752" y="0"/>
                </a:lnTo>
                <a:lnTo>
                  <a:pt x="0" y="0"/>
                </a:lnTo>
                <a:lnTo>
                  <a:pt x="0" y="786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344" y="97536"/>
            <a:ext cx="390906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/>
              <a:t>Alle</a:t>
            </a:r>
            <a:r>
              <a:rPr sz="2500" spc="-25" dirty="0"/>
              <a:t> </a:t>
            </a:r>
            <a:r>
              <a:rPr sz="2500" dirty="0"/>
              <a:t>instruksjonene</a:t>
            </a:r>
            <a:r>
              <a:rPr sz="2500" spc="-45" dirty="0"/>
              <a:t> </a:t>
            </a:r>
            <a:r>
              <a:rPr sz="2500" dirty="0"/>
              <a:t>i</a:t>
            </a:r>
            <a:r>
              <a:rPr sz="2500" spc="-15" dirty="0"/>
              <a:t> </a:t>
            </a:r>
            <a:r>
              <a:rPr sz="2500" dirty="0"/>
              <a:t>LMC</a:t>
            </a:r>
            <a:endParaRPr sz="2500"/>
          </a:p>
        </p:txBody>
      </p:sp>
      <p:sp>
        <p:nvSpPr>
          <p:cNvPr id="6" name="object 6"/>
          <p:cNvSpPr txBox="1"/>
          <p:nvPr/>
        </p:nvSpPr>
        <p:spPr>
          <a:xfrm>
            <a:off x="822197" y="5551741"/>
            <a:ext cx="472440" cy="1250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700" spc="-5" dirty="0">
                <a:solidFill>
                  <a:srgbClr val="808080"/>
                </a:solidFill>
                <a:latin typeface="Arial MT"/>
                <a:cs typeface="Arial MT"/>
              </a:rPr>
              <a:t>13.09.2021</a:t>
            </a:r>
            <a:endParaRPr sz="7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813586"/>
              </p:ext>
            </p:extLst>
          </p:nvPr>
        </p:nvGraphicFramePr>
        <p:xfrm>
          <a:off x="603250" y="643508"/>
          <a:ext cx="7924800" cy="4820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1080135"/>
                <a:gridCol w="6052820"/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Kode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Navn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Beskrivelse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0xx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40" dirty="0">
                          <a:latin typeface="Arial MT"/>
                          <a:cs typeface="Arial MT"/>
                        </a:rPr>
                        <a:t>HLT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Stopper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eksekveringen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ADD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Adderer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verdien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angitt minnelokasjon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med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2xx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SUB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Subtraherer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verdien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angitt minnelokasjon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med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3xx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40" dirty="0">
                          <a:latin typeface="Arial MT"/>
                          <a:cs typeface="Arial MT"/>
                        </a:rPr>
                        <a:t>STA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Lagrer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angitt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minnelokasjon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4xx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Ikke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bruk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5xx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LDA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Henter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verdi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fra minnet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til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6xx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BRA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Hopper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til angitt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adresse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7xx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BRZ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Hopper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hvis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8xx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BRP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Hopper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hvis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er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≥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78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901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INP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Leser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verdi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fra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input,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og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legger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svaret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902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OUT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Skriver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ut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verdien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akkumulatoren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922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OTC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Skriver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ut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ASCII-tegn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(ikke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i boka)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519921" y="5355590"/>
            <a:ext cx="12446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solidFill>
                  <a:srgbClr val="808080"/>
                </a:solidFill>
                <a:latin typeface="Arial MT"/>
                <a:cs typeface="Arial MT"/>
              </a:rPr>
              <a:t>18</a:t>
            </a:r>
            <a:endParaRPr sz="700">
              <a:latin typeface="Arial MT"/>
              <a:cs typeface="Arial M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943600" y="1638300"/>
            <a:ext cx="457200" cy="9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181600" y="1638300"/>
            <a:ext cx="762001" cy="9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05200" y="1790700"/>
            <a:ext cx="2351227" cy="2286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86093" y="1790700"/>
            <a:ext cx="1257707" cy="2286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831</Words>
  <Application>Microsoft Office PowerPoint</Application>
  <PresentationFormat>On-screen Show (16:10)</PresentationFormat>
  <Paragraphs>186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MT</vt:lpstr>
      <vt:lpstr>Calibri</vt:lpstr>
      <vt:lpstr>Courier New</vt:lpstr>
      <vt:lpstr>Times New Roman</vt:lpstr>
      <vt:lpstr>Wingdings</vt:lpstr>
      <vt:lpstr>Office Theme</vt:lpstr>
      <vt:lpstr>IN1020 Uke 4</vt:lpstr>
      <vt:lpstr>Plan for timen</vt:lpstr>
      <vt:lpstr>LMC – Little Man Computer</vt:lpstr>
      <vt:lpstr>For «ordentlige» datamaskiner kan input  komme fra mus, tastatur, pen, berøring,  sensorer, etc; og output kan gå til skjerm,  høyttaler, skriver, etc</vt:lpstr>
      <vt:lpstr>Minnet i LMC kan sees på som en posthylle nummerert fra 0-99. Hver «hylle» kan lagre ett tall.</vt:lpstr>
      <vt:lpstr>CPU («Central Processing Unit») er den sentrale  delen i en datamaskin. Den inneholder:</vt:lpstr>
      <vt:lpstr>Registre</vt:lpstr>
      <vt:lpstr>Instruksjoner</vt:lpstr>
      <vt:lpstr>Eksekvering av programmer i LMC</vt:lpstr>
      <vt:lpstr>Instruksjonen HLT</vt:lpstr>
      <vt:lpstr>Instruksjonene INP og OUT</vt:lpstr>
      <vt:lpstr>Instruksjonene STA og LDA</vt:lpstr>
      <vt:lpstr>Instruksjonene ADD og SUB</vt:lpstr>
      <vt:lpstr>Et eksempel</vt:lpstr>
      <vt:lpstr>Assembler</vt:lpstr>
      <vt:lpstr>Alle instruksjonene i LMC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Eyvind W. Axelsen (eyvinda@ifi.uio.no) Foiler er basert på tidligere materiale laget av Dag Langmyhr</dc:title>
  <dc:creator>Eyvind Axelsen</dc:creator>
  <cp:lastModifiedBy>Balder Tokvam</cp:lastModifiedBy>
  <cp:revision>4</cp:revision>
  <dcterms:created xsi:type="dcterms:W3CDTF">2021-09-20T17:51:06Z</dcterms:created>
  <dcterms:modified xsi:type="dcterms:W3CDTF">2021-09-21T03:43:19Z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2021-09-20T00:00:00Z</vt:filetime>
  </property>
</Properties>
</file>