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4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70" r:id="rId10"/>
    <p:sldId id="267" r:id="rId11"/>
    <p:sldId id="268" r:id="rId12"/>
    <p:sldId id="269" r:id="rId13"/>
    <p:sldId id="266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04"/>
    <p:restoredTop sz="75102"/>
  </p:normalViewPr>
  <p:slideViewPr>
    <p:cSldViewPr snapToGrid="0">
      <p:cViewPr varScale="1">
        <p:scale>
          <a:sx n="94" d="100"/>
          <a:sy n="94" d="100"/>
        </p:scale>
        <p:origin x="170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A6D12B-5CA2-FB48-8490-40CD57FA68FA}" type="datetimeFigureOut">
              <a:rPr lang="nb-NO" smtClean="0"/>
              <a:t>05.09.2023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C7094F-66A7-5D4E-A151-2AD4EB9C4D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1374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094F-66A7-5D4E-A151-2AD4EB9C4D41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629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094F-66A7-5D4E-A151-2AD4EB9C4D41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2610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Meg som spiser banan</a:t>
            </a:r>
          </a:p>
          <a:p>
            <a:r>
              <a:rPr lang="nb-NO" dirty="0"/>
              <a:t>På fritiden liker jeg å spille fotball og så produserer jeg litt musikk på siden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094F-66A7-5D4E-A151-2AD4EB9C4D41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2181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Hva er en bit?</a:t>
            </a:r>
          </a:p>
          <a:p>
            <a:endParaRPr lang="nb-NO" dirty="0"/>
          </a:p>
          <a:p>
            <a:r>
              <a:rPr lang="nb-NO" dirty="0"/>
              <a:t>- Hvis man ser rent fysisk hva en bit er er det bare en elektrisk ladning inne i datamaskinen</a:t>
            </a:r>
          </a:p>
          <a:p>
            <a:r>
              <a:rPr lang="nb-NO" dirty="0"/>
              <a:t>- Disse ladningene representerer verdier av 0 og 1</a:t>
            </a:r>
          </a:p>
          <a:p>
            <a:r>
              <a:rPr lang="nb-NO" dirty="0"/>
              <a:t>- Minste enheten for lagring</a:t>
            </a:r>
          </a:p>
          <a:p>
            <a:r>
              <a:rPr lang="nb-NO" dirty="0"/>
              <a:t>- Er relativ uinteressant for seg selv – kan bare representere 1 og 0</a:t>
            </a:r>
          </a:p>
          <a:p>
            <a:endParaRPr lang="nb-NO" dirty="0"/>
          </a:p>
          <a:p>
            <a:r>
              <a:rPr lang="nb-NO" dirty="0"/>
              <a:t>- Ikke faktiske 0ere og 1ere </a:t>
            </a:r>
          </a:p>
          <a:p>
            <a:r>
              <a:rPr lang="nb-NO" dirty="0"/>
              <a:t>, Men mange elektriske ladninger som </a:t>
            </a:r>
            <a:r>
              <a:rPr lang="nb-NO" u="sng" dirty="0"/>
              <a:t>representerer</a:t>
            </a:r>
            <a:r>
              <a:rPr lang="nb-NO" dirty="0"/>
              <a:t> 0ere og 1ere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094F-66A7-5D4E-A151-2AD4EB9C4D41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44879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Det er ikke før vi bruker flere bits at vi kan begynne å gjøre interessante ting</a:t>
            </a:r>
          </a:p>
          <a:p>
            <a:endParaRPr lang="nb-NO" dirty="0"/>
          </a:p>
          <a:p>
            <a:r>
              <a:rPr lang="nb-NO" b="1" dirty="0" err="1"/>
              <a:t>Spårsmål</a:t>
            </a:r>
            <a:r>
              <a:rPr lang="nb-NO" dirty="0"/>
              <a:t>: hvor langt kan vi telle med 9 bits?</a:t>
            </a:r>
          </a:p>
          <a:p>
            <a:r>
              <a:rPr lang="nb-NO" dirty="0"/>
              <a:t>Fra og med 0 til 511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094F-66A7-5D4E-A151-2AD4EB9C4D41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55411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Bits har den minste verdien lengst til høyre – samme som med desimal </a:t>
            </a:r>
          </a:p>
          <a:p>
            <a:endParaRPr lang="nb-NO" dirty="0"/>
          </a:p>
          <a:p>
            <a:r>
              <a:rPr lang="nb-NO" dirty="0"/>
              <a:t>Det er mange måter å telle binært på – dette er metoden jeg synes er enklest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094F-66A7-5D4E-A151-2AD4EB9C4D41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7661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Men vi må skjønne hva hver plass representerer</a:t>
            </a:r>
          </a:p>
          <a:p>
            <a:endParaRPr lang="nb-NO" dirty="0"/>
          </a:p>
          <a:p>
            <a:r>
              <a:rPr lang="nb-NO" dirty="0"/>
              <a:t>Spørsmål? Ser dere et mønster med representasjonene (også kalt vekt)</a:t>
            </a:r>
          </a:p>
          <a:p>
            <a:r>
              <a:rPr lang="nb-NO" dirty="0"/>
              <a:t>- De dobler seg for hver gang. 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094F-66A7-5D4E-A151-2AD4EB9C4D41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94694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 ganger verdien med</a:t>
            </a:r>
          </a:p>
          <a:p>
            <a:r>
              <a:rPr lang="nb-NO" dirty="0"/>
              <a:t>Hvis bitet viser 1 skal vekten igjennom, hvis bitet er 0 så skal den ikke</a:t>
            </a:r>
          </a:p>
          <a:p>
            <a:endParaRPr lang="nb-NO" dirty="0"/>
          </a:p>
          <a:p>
            <a:r>
              <a:rPr lang="nb-NO" dirty="0"/>
              <a:t>Vi legger sammen alt og får svaret vårt, 83</a:t>
            </a:r>
          </a:p>
          <a:p>
            <a:endParaRPr lang="nb-NO" dirty="0"/>
          </a:p>
          <a:p>
            <a:r>
              <a:rPr lang="nb-NO" dirty="0"/>
              <a:t>Dette brukte jeg alt for lang tid på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094F-66A7-5D4E-A151-2AD4EB9C4D41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67877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 gjør akkurat det samme når vi teller vanlig (desimal) </a:t>
            </a:r>
          </a:p>
          <a:p>
            <a:endParaRPr lang="nb-NO" dirty="0"/>
          </a:p>
          <a:p>
            <a:r>
              <a:rPr lang="nb-NO" dirty="0"/>
              <a:t>1. Ganger verdien med vekten</a:t>
            </a:r>
          </a:p>
          <a:p>
            <a:r>
              <a:rPr lang="nb-NO" dirty="0"/>
              <a:t>2. Summerer sammen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094F-66A7-5D4E-A151-2AD4EB9C4D41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70644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Tenker å vise et par binære tall på tavla, så skal dere si hvilken verdi det har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094F-66A7-5D4E-A151-2AD4EB9C4D41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94684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094F-66A7-5D4E-A151-2AD4EB9C4D41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66401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Hundre og ti tusen</a:t>
            </a:r>
          </a:p>
          <a:p>
            <a:endParaRPr lang="nb-NO" dirty="0"/>
          </a:p>
          <a:p>
            <a:r>
              <a:rPr lang="nb-NO" dirty="0"/>
              <a:t>Denne var sleip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094F-66A7-5D4E-A151-2AD4EB9C4D41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68790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Hvis to tall kan mistolkes, pleier vi å notere basen ved siden av tallet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094F-66A7-5D4E-A151-2AD4EB9C4D41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77082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Spørsmål: Hvorfor bruker vi </a:t>
            </a:r>
            <a:r>
              <a:rPr lang="nb-NO" dirty="0" err="1"/>
              <a:t>hexadesimal</a:t>
            </a:r>
            <a:r>
              <a:rPr lang="nb-NO" dirty="0"/>
              <a:t>?</a:t>
            </a:r>
          </a:p>
          <a:p>
            <a:endParaRPr lang="nb-NO" dirty="0"/>
          </a:p>
          <a:p>
            <a:r>
              <a:rPr lang="nb-NO" dirty="0"/>
              <a:t>- En annen måte å representere informasjon på</a:t>
            </a:r>
          </a:p>
          <a:p>
            <a:r>
              <a:rPr lang="nb-NO" dirty="0"/>
              <a:t>- Det er enklere å lese</a:t>
            </a:r>
          </a:p>
          <a:p>
            <a:r>
              <a:rPr lang="nb-NO" dirty="0"/>
              <a:t>	- Ofte vanskelig å lese store binære tall</a:t>
            </a:r>
          </a:p>
          <a:p>
            <a:r>
              <a:rPr lang="nb-NO" dirty="0"/>
              <a:t>- Det kan representere en byte med kun to plasser</a:t>
            </a:r>
          </a:p>
          <a:p>
            <a:r>
              <a:rPr lang="nb-NO" dirty="0"/>
              <a:t>- En slags mellomting mellom desimaltall og binærtall</a:t>
            </a:r>
          </a:p>
          <a:p>
            <a:r>
              <a:rPr lang="nb-NO" dirty="0"/>
              <a:t>	- Er mere leselig for mennesker</a:t>
            </a:r>
          </a:p>
          <a:p>
            <a:r>
              <a:rPr lang="nb-NO" dirty="0"/>
              <a:t>	- Basene er i relasjon med hverandre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094F-66A7-5D4E-A151-2AD4EB9C4D41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71394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1. Ganger verdien med vekten</a:t>
            </a:r>
          </a:p>
          <a:p>
            <a:r>
              <a:rPr lang="nb-NO" dirty="0"/>
              <a:t>2. Summerer sammen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094F-66A7-5D4E-A151-2AD4EB9C4D41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93446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Tekst-Enkode-standarder vi bruker i 1020:</a:t>
            </a:r>
          </a:p>
          <a:p>
            <a:r>
              <a:rPr lang="nb-NO" dirty="0"/>
              <a:t>-ASCII (en viss Oblig bruker denne)</a:t>
            </a:r>
          </a:p>
          <a:p>
            <a:r>
              <a:rPr lang="nb-NO" dirty="0"/>
              <a:t>-Latin-1</a:t>
            </a:r>
          </a:p>
          <a:p>
            <a:r>
              <a:rPr lang="nb-NO" dirty="0"/>
              <a:t>-Unicode</a:t>
            </a:r>
          </a:p>
          <a:p>
            <a:endParaRPr lang="nb-NO" dirty="0"/>
          </a:p>
          <a:p>
            <a:r>
              <a:rPr lang="nb-NO" dirty="0"/>
              <a:t>Unicode er standarden </a:t>
            </a:r>
            <a:r>
              <a:rPr lang="nb-NO" dirty="0" err="1"/>
              <a:t>idag</a:t>
            </a:r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094F-66A7-5D4E-A151-2AD4EB9C4D41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99939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Unicode er egentlig en </a:t>
            </a:r>
            <a:r>
              <a:rPr lang="nb-NO" b="0" i="0" dirty="0">
                <a:solidFill>
                  <a:srgbClr val="CCCCCC"/>
                </a:solidFill>
                <a:effectLst/>
                <a:latin typeface="DDG_ProximaNova"/>
              </a:rPr>
              <a:t>slags ASCII på steroider</a:t>
            </a:r>
          </a:p>
          <a:p>
            <a:r>
              <a:rPr lang="nb-NO" b="0" i="0" dirty="0">
                <a:solidFill>
                  <a:srgbClr val="CCCCCC"/>
                </a:solidFill>
                <a:effectLst/>
                <a:latin typeface="DDG_ProximaNova"/>
              </a:rPr>
              <a:t>- Unicode er kompatibel med ASCII</a:t>
            </a:r>
          </a:p>
          <a:p>
            <a:r>
              <a:rPr lang="nb-NO" b="0" i="0" dirty="0">
                <a:solidFill>
                  <a:srgbClr val="CCCCCC"/>
                </a:solidFill>
                <a:effectLst/>
                <a:latin typeface="DDG_ProximaNova"/>
              </a:rPr>
              <a:t>- Har muligheten til mange flere tegn</a:t>
            </a:r>
          </a:p>
          <a:p>
            <a:endParaRPr lang="nb-NO" dirty="0"/>
          </a:p>
          <a:p>
            <a:r>
              <a:rPr lang="nb-NO" dirty="0"/>
              <a:t>Bitsene dere ser lengst til høyre sier noe om hvor mange bytes tegnet består av</a:t>
            </a:r>
          </a:p>
          <a:p>
            <a:r>
              <a:rPr lang="nb-NO" dirty="0"/>
              <a:t>Og hvis en byte starter med 10 – så ved vi at byten er en fortsettelse på den forrige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094F-66A7-5D4E-A151-2AD4EB9C4D41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4011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Hvis vi ser bort ifra komprimering: </a:t>
            </a:r>
          </a:p>
          <a:p>
            <a:r>
              <a:rPr lang="nb-NO" dirty="0"/>
              <a:t>Datamaskiner lagrer bilder som en haug bytes</a:t>
            </a:r>
          </a:p>
          <a:p>
            <a:r>
              <a:rPr lang="nb-NO" dirty="0"/>
              <a:t>- Hver byte sier noe om hvor mye rød, grønn og blå-farge hver </a:t>
            </a:r>
            <a:r>
              <a:rPr lang="nb-NO" dirty="0" err="1"/>
              <a:t>pixel</a:t>
            </a:r>
            <a:r>
              <a:rPr lang="nb-NO" dirty="0"/>
              <a:t> ha</a:t>
            </a:r>
          </a:p>
          <a:p>
            <a:endParaRPr lang="nb-NO" dirty="0"/>
          </a:p>
          <a:p>
            <a:r>
              <a:rPr lang="nb-NO" dirty="0"/>
              <a:t>Kombinasjonen av alle lysstyrkene utgjør fargen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094F-66A7-5D4E-A151-2AD4EB9C4D41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02261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Den gule solen utgjør 100% rød, 100% grønn og 0% blå</a:t>
            </a:r>
          </a:p>
          <a:p>
            <a:endParaRPr lang="nb-NO" dirty="0"/>
          </a:p>
          <a:p>
            <a:r>
              <a:rPr lang="nb-NO" dirty="0"/>
              <a:t>Hvis dere myser med øynene kan dere se et hint av gul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094F-66A7-5D4E-A151-2AD4EB9C4D41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28526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Alle bilder vi vanligvis ser er </a:t>
            </a:r>
            <a:r>
              <a:rPr lang="nb-NO" dirty="0" err="1"/>
              <a:t>rasteriserte</a:t>
            </a:r>
            <a:r>
              <a:rPr lang="nb-NO" dirty="0"/>
              <a:t> (et rutenett med farger)</a:t>
            </a:r>
          </a:p>
          <a:p>
            <a:endParaRPr lang="nb-NO" dirty="0"/>
          </a:p>
          <a:p>
            <a:r>
              <a:rPr lang="nb-NO" dirty="0"/>
              <a:t>Men typisk er bilder bestående av enkle former (som logoer) av typen vektor</a:t>
            </a:r>
          </a:p>
          <a:p>
            <a:r>
              <a:rPr lang="nb-NO" dirty="0"/>
              <a:t>Tegnes med matematiske kurver (så man får uendelig oppløsning)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094F-66A7-5D4E-A151-2AD4EB9C4D41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40564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Kjapt om konvertering fra lyd til bits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094F-66A7-5D4E-A151-2AD4EB9C4D41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29178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Når man gjør lyd digitalt så må man måle hvor sterk lydbølgen  - veldig ofte</a:t>
            </a:r>
          </a:p>
          <a:p>
            <a:r>
              <a:rPr lang="nb-NO" dirty="0"/>
              <a:t>Jo oftere man måler – jo høyere lydkvalitet får man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094F-66A7-5D4E-A151-2AD4EB9C4D41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5033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6D28D-97D5-D443-9EF4-46FE948EFF37}" type="datetimeFigureOut">
              <a:rPr lang="nb-NO" smtClean="0"/>
              <a:t>05.09.2023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A0794-F1C0-1543-8AB5-468BB2DDE9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4688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6D28D-97D5-D443-9EF4-46FE948EFF37}" type="datetimeFigureOut">
              <a:rPr lang="nb-NO" smtClean="0"/>
              <a:t>05.09.2023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A0794-F1C0-1543-8AB5-468BB2DDE9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3771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6D28D-97D5-D443-9EF4-46FE948EFF37}" type="datetimeFigureOut">
              <a:rPr lang="nb-NO" smtClean="0"/>
              <a:t>05.09.2023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A0794-F1C0-1543-8AB5-468BB2DDE9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4022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6D28D-97D5-D443-9EF4-46FE948EFF37}" type="datetimeFigureOut">
              <a:rPr lang="nb-NO" smtClean="0"/>
              <a:t>05.09.2023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A0794-F1C0-1543-8AB5-468BB2DDE9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5771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6D28D-97D5-D443-9EF4-46FE948EFF37}" type="datetimeFigureOut">
              <a:rPr lang="nb-NO" smtClean="0"/>
              <a:t>05.09.2023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A0794-F1C0-1543-8AB5-468BB2DDE9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7464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6D28D-97D5-D443-9EF4-46FE948EFF37}" type="datetimeFigureOut">
              <a:rPr lang="nb-NO" smtClean="0"/>
              <a:t>05.09.2023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A0794-F1C0-1543-8AB5-468BB2DDE9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1725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6D28D-97D5-D443-9EF4-46FE948EFF37}" type="datetimeFigureOut">
              <a:rPr lang="nb-NO" smtClean="0"/>
              <a:t>05.09.2023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A0794-F1C0-1543-8AB5-468BB2DDE9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2535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6D28D-97D5-D443-9EF4-46FE948EFF37}" type="datetimeFigureOut">
              <a:rPr lang="nb-NO" smtClean="0"/>
              <a:t>05.09.2023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A0794-F1C0-1543-8AB5-468BB2DDE9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1206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6D28D-97D5-D443-9EF4-46FE948EFF37}" type="datetimeFigureOut">
              <a:rPr lang="nb-NO" smtClean="0"/>
              <a:t>05.09.2023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A0794-F1C0-1543-8AB5-468BB2DDE9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5175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6D28D-97D5-D443-9EF4-46FE948EFF37}" type="datetimeFigureOut">
              <a:rPr lang="nb-NO" smtClean="0"/>
              <a:t>05.09.2023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A0794-F1C0-1543-8AB5-468BB2DDE9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5521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6D28D-97D5-D443-9EF4-46FE948EFF37}" type="datetimeFigureOut">
              <a:rPr lang="nb-NO" smtClean="0"/>
              <a:t>05.09.2023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A0794-F1C0-1543-8AB5-468BB2DDE9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0219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56D28D-97D5-D443-9EF4-46FE948EFF37}" type="datetimeFigureOut">
              <a:rPr lang="nb-NO" smtClean="0"/>
              <a:t>05.09.2023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A0794-F1C0-1543-8AB5-468BB2DDE9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90540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D839A9B9-F246-4779-A2BA-7AD3DAB541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9">
            <a:extLst>
              <a:ext uri="{FF2B5EF4-FFF2-40B4-BE49-F238E27FC236}">
                <a16:creationId xmlns:a16="http://schemas.microsoft.com/office/drawing/2014/main" id="{689FF3C7-B796-4C63-BF20-B2EE568883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96" y="1"/>
            <a:ext cx="11282409" cy="2930115"/>
          </a:xfrm>
          <a:custGeom>
            <a:avLst/>
            <a:gdLst>
              <a:gd name="connsiteX0" fmla="*/ 1277174 w 11282409"/>
              <a:gd name="connsiteY0" fmla="*/ 0 h 2930115"/>
              <a:gd name="connsiteX1" fmla="*/ 11077320 w 11282409"/>
              <a:gd name="connsiteY1" fmla="*/ 0 h 2930115"/>
              <a:gd name="connsiteX2" fmla="*/ 10933044 w 11282409"/>
              <a:gd name="connsiteY2" fmla="*/ 93916 h 2930115"/>
              <a:gd name="connsiteX3" fmla="*/ 11087630 w 11282409"/>
              <a:gd name="connsiteY3" fmla="*/ 165214 h 2930115"/>
              <a:gd name="connsiteX4" fmla="*/ 10401271 w 11282409"/>
              <a:gd name="connsiteY4" fmla="*/ 582307 h 2930115"/>
              <a:gd name="connsiteX5" fmla="*/ 11038163 w 11282409"/>
              <a:gd name="connsiteY5" fmla="*/ 511009 h 2930115"/>
              <a:gd name="connsiteX6" fmla="*/ 11004154 w 11282409"/>
              <a:gd name="connsiteY6" fmla="*/ 568047 h 2930115"/>
              <a:gd name="connsiteX7" fmla="*/ 10970146 w 11282409"/>
              <a:gd name="connsiteY7" fmla="*/ 625085 h 2930115"/>
              <a:gd name="connsiteX8" fmla="*/ 11270042 w 11282409"/>
              <a:gd name="connsiteY8" fmla="*/ 589437 h 2930115"/>
              <a:gd name="connsiteX9" fmla="*/ 11270042 w 11282409"/>
              <a:gd name="connsiteY9" fmla="*/ 650039 h 2930115"/>
              <a:gd name="connsiteX10" fmla="*/ 11177291 w 11282409"/>
              <a:gd name="connsiteY10" fmla="*/ 721337 h 2930115"/>
              <a:gd name="connsiteX11" fmla="*/ 11270042 w 11282409"/>
              <a:gd name="connsiteY11" fmla="*/ 703512 h 2930115"/>
              <a:gd name="connsiteX12" fmla="*/ 11282409 w 11282409"/>
              <a:gd name="connsiteY12" fmla="*/ 703512 h 2930115"/>
              <a:gd name="connsiteX13" fmla="*/ 11282409 w 11282409"/>
              <a:gd name="connsiteY13" fmla="*/ 981574 h 2930115"/>
              <a:gd name="connsiteX14" fmla="*/ 4053985 w 11282409"/>
              <a:gd name="connsiteY14" fmla="*/ 2928005 h 2930115"/>
              <a:gd name="connsiteX15" fmla="*/ 3386175 w 11282409"/>
              <a:gd name="connsiteY15" fmla="*/ 2892355 h 2930115"/>
              <a:gd name="connsiteX16" fmla="*/ 3228499 w 11282409"/>
              <a:gd name="connsiteY16" fmla="*/ 2774714 h 2930115"/>
              <a:gd name="connsiteX17" fmla="*/ 3389267 w 11282409"/>
              <a:gd name="connsiteY17" fmla="*/ 2717676 h 2930115"/>
              <a:gd name="connsiteX18" fmla="*/ 3883942 w 11282409"/>
              <a:gd name="connsiteY18" fmla="*/ 2535866 h 2930115"/>
              <a:gd name="connsiteX19" fmla="*/ 3401634 w 11282409"/>
              <a:gd name="connsiteY19" fmla="*/ 2564386 h 2930115"/>
              <a:gd name="connsiteX20" fmla="*/ 4087994 w 11282409"/>
              <a:gd name="connsiteY20" fmla="*/ 2414660 h 2930115"/>
              <a:gd name="connsiteX21" fmla="*/ 4285864 w 11282409"/>
              <a:gd name="connsiteY21" fmla="*/ 2336233 h 2930115"/>
              <a:gd name="connsiteX22" fmla="*/ 4091088 w 11282409"/>
              <a:gd name="connsiteY22" fmla="*/ 2304149 h 2930115"/>
              <a:gd name="connsiteX23" fmla="*/ 3148114 w 11282409"/>
              <a:gd name="connsiteY23" fmla="*/ 2400401 h 2930115"/>
              <a:gd name="connsiteX24" fmla="*/ 3058455 w 11282409"/>
              <a:gd name="connsiteY24" fmla="*/ 2411095 h 2930115"/>
              <a:gd name="connsiteX25" fmla="*/ 2443203 w 11282409"/>
              <a:gd name="connsiteY25" fmla="*/ 2336233 h 2930115"/>
              <a:gd name="connsiteX26" fmla="*/ 2786383 w 11282409"/>
              <a:gd name="connsiteY26" fmla="*/ 2257805 h 2930115"/>
              <a:gd name="connsiteX27" fmla="*/ 2390644 w 11282409"/>
              <a:gd name="connsiteY27" fmla="*/ 2211461 h 2930115"/>
              <a:gd name="connsiteX28" fmla="*/ 1911429 w 11282409"/>
              <a:gd name="connsiteY28" fmla="*/ 2168683 h 2930115"/>
              <a:gd name="connsiteX29" fmla="*/ 1416755 w 11282409"/>
              <a:gd name="connsiteY29" fmla="*/ 2026087 h 2930115"/>
              <a:gd name="connsiteX30" fmla="*/ 1070483 w 11282409"/>
              <a:gd name="connsiteY30" fmla="*/ 1979743 h 2930115"/>
              <a:gd name="connsiteX31" fmla="*/ 1104491 w 11282409"/>
              <a:gd name="connsiteY31" fmla="*/ 1854972 h 2930115"/>
              <a:gd name="connsiteX32" fmla="*/ 1039566 w 11282409"/>
              <a:gd name="connsiteY32" fmla="*/ 1748026 h 2930115"/>
              <a:gd name="connsiteX33" fmla="*/ 1623900 w 11282409"/>
              <a:gd name="connsiteY33" fmla="*/ 1694553 h 2930115"/>
              <a:gd name="connsiteX34" fmla="*/ 1401296 w 11282409"/>
              <a:gd name="connsiteY34" fmla="*/ 1676728 h 2930115"/>
              <a:gd name="connsiteX35" fmla="*/ 1302362 w 11282409"/>
              <a:gd name="connsiteY35" fmla="*/ 1623255 h 2930115"/>
              <a:gd name="connsiteX36" fmla="*/ 1385838 w 11282409"/>
              <a:gd name="connsiteY36" fmla="*/ 1566216 h 2930115"/>
              <a:gd name="connsiteX37" fmla="*/ 1756843 w 11282409"/>
              <a:gd name="connsiteY37" fmla="*/ 1377277 h 2930115"/>
              <a:gd name="connsiteX38" fmla="*/ 721120 w 11282409"/>
              <a:gd name="connsiteY38" fmla="*/ 1387972 h 2930115"/>
              <a:gd name="connsiteX39" fmla="*/ 857154 w 11282409"/>
              <a:gd name="connsiteY39" fmla="*/ 1323803 h 2930115"/>
              <a:gd name="connsiteX40" fmla="*/ 2285525 w 11282409"/>
              <a:gd name="connsiteY40" fmla="*/ 924536 h 2930115"/>
              <a:gd name="connsiteX41" fmla="*/ 2569963 w 11282409"/>
              <a:gd name="connsiteY41" fmla="*/ 874628 h 2930115"/>
              <a:gd name="connsiteX42" fmla="*/ 1803218 w 11282409"/>
              <a:gd name="connsiteY42" fmla="*/ 856803 h 2930115"/>
              <a:gd name="connsiteX43" fmla="*/ 625276 w 11282409"/>
              <a:gd name="connsiteY43" fmla="*/ 682124 h 2930115"/>
              <a:gd name="connsiteX44" fmla="*/ 736578 w 11282409"/>
              <a:gd name="connsiteY44" fmla="*/ 521703 h 2930115"/>
              <a:gd name="connsiteX45" fmla="*/ 155336 w 11282409"/>
              <a:gd name="connsiteY45" fmla="*/ 550222 h 2930115"/>
              <a:gd name="connsiteX46" fmla="*/ 421223 w 11282409"/>
              <a:gd name="connsiteY46" fmla="*/ 425451 h 2930115"/>
              <a:gd name="connsiteX47" fmla="*/ 201712 w 11282409"/>
              <a:gd name="connsiteY47" fmla="*/ 404062 h 2930115"/>
              <a:gd name="connsiteX48" fmla="*/ 3843 w 11282409"/>
              <a:gd name="connsiteY48" fmla="*/ 314939 h 2930115"/>
              <a:gd name="connsiteX49" fmla="*/ 829329 w 11282409"/>
              <a:gd name="connsiteY49" fmla="*/ 175909 h 2930115"/>
              <a:gd name="connsiteX50" fmla="*/ 1045749 w 11282409"/>
              <a:gd name="connsiteY50" fmla="*/ 47572 h 2930115"/>
              <a:gd name="connsiteX51" fmla="*/ 1172509 w 11282409"/>
              <a:gd name="connsiteY51" fmla="*/ 11924 h 2930115"/>
              <a:gd name="connsiteX52" fmla="*/ 1257531 w 11282409"/>
              <a:gd name="connsiteY52" fmla="*/ 7914 h 2930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282409" h="2930115">
                <a:moveTo>
                  <a:pt x="1277174" y="0"/>
                </a:moveTo>
                <a:lnTo>
                  <a:pt x="11077320" y="0"/>
                </a:lnTo>
                <a:lnTo>
                  <a:pt x="10933044" y="93916"/>
                </a:lnTo>
                <a:cubicBezTo>
                  <a:pt x="10973237" y="147389"/>
                  <a:pt x="11059805" y="83222"/>
                  <a:pt x="11087630" y="165214"/>
                </a:cubicBezTo>
                <a:cubicBezTo>
                  <a:pt x="10865028" y="304245"/>
                  <a:pt x="10660974" y="478924"/>
                  <a:pt x="10401271" y="582307"/>
                </a:cubicBezTo>
                <a:cubicBezTo>
                  <a:pt x="10614599" y="507443"/>
                  <a:pt x="10827927" y="543093"/>
                  <a:pt x="11038163" y="511009"/>
                </a:cubicBezTo>
                <a:cubicBezTo>
                  <a:pt x="11065988" y="553787"/>
                  <a:pt x="11019613" y="553787"/>
                  <a:pt x="11004154" y="568047"/>
                </a:cubicBezTo>
                <a:cubicBezTo>
                  <a:pt x="10988696" y="582307"/>
                  <a:pt x="10967053" y="593001"/>
                  <a:pt x="10970146" y="625085"/>
                </a:cubicBezTo>
                <a:cubicBezTo>
                  <a:pt x="11065988" y="639345"/>
                  <a:pt x="11171107" y="589437"/>
                  <a:pt x="11270042" y="589437"/>
                </a:cubicBezTo>
                <a:lnTo>
                  <a:pt x="11270042" y="650039"/>
                </a:lnTo>
                <a:cubicBezTo>
                  <a:pt x="11236032" y="671428"/>
                  <a:pt x="11192750" y="678558"/>
                  <a:pt x="11177291" y="721337"/>
                </a:cubicBezTo>
                <a:cubicBezTo>
                  <a:pt x="11208207" y="714208"/>
                  <a:pt x="11239125" y="710643"/>
                  <a:pt x="11270042" y="703512"/>
                </a:cubicBezTo>
                <a:lnTo>
                  <a:pt x="11282409" y="703512"/>
                </a:lnTo>
                <a:lnTo>
                  <a:pt x="11282409" y="981574"/>
                </a:lnTo>
                <a:cubicBezTo>
                  <a:pt x="9254245" y="2952959"/>
                  <a:pt x="4397165" y="2906615"/>
                  <a:pt x="4053985" y="2928005"/>
                </a:cubicBezTo>
                <a:cubicBezTo>
                  <a:pt x="3945776" y="2935134"/>
                  <a:pt x="3491294" y="2924439"/>
                  <a:pt x="3386175" y="2892355"/>
                </a:cubicBezTo>
                <a:cubicBezTo>
                  <a:pt x="3243956" y="2853141"/>
                  <a:pt x="3228499" y="2774714"/>
                  <a:pt x="3228499" y="2774714"/>
                </a:cubicBezTo>
                <a:cubicBezTo>
                  <a:pt x="3228499" y="2774714"/>
                  <a:pt x="3299608" y="2742630"/>
                  <a:pt x="3389267" y="2717676"/>
                </a:cubicBezTo>
                <a:cubicBezTo>
                  <a:pt x="3562404" y="2667768"/>
                  <a:pt x="3704623" y="2575080"/>
                  <a:pt x="3883942" y="2535866"/>
                </a:cubicBezTo>
                <a:cubicBezTo>
                  <a:pt x="3723173" y="2546561"/>
                  <a:pt x="3562404" y="2553691"/>
                  <a:pt x="3401634" y="2564386"/>
                </a:cubicBezTo>
                <a:cubicBezTo>
                  <a:pt x="3624237" y="2468133"/>
                  <a:pt x="3859208" y="2453874"/>
                  <a:pt x="4087994" y="2414660"/>
                </a:cubicBezTo>
                <a:cubicBezTo>
                  <a:pt x="4162197" y="2403966"/>
                  <a:pt x="4285864" y="2436049"/>
                  <a:pt x="4285864" y="2336233"/>
                </a:cubicBezTo>
                <a:cubicBezTo>
                  <a:pt x="4282774" y="2272064"/>
                  <a:pt x="4162197" y="2300584"/>
                  <a:pt x="4091088" y="2304149"/>
                </a:cubicBezTo>
                <a:cubicBezTo>
                  <a:pt x="3775732" y="2314843"/>
                  <a:pt x="3463469" y="2361187"/>
                  <a:pt x="3148114" y="2400401"/>
                </a:cubicBezTo>
                <a:cubicBezTo>
                  <a:pt x="3117196" y="2403966"/>
                  <a:pt x="3080097" y="2421790"/>
                  <a:pt x="3058455" y="2411095"/>
                </a:cubicBezTo>
                <a:cubicBezTo>
                  <a:pt x="2879135" y="2339797"/>
                  <a:pt x="2675082" y="2357622"/>
                  <a:pt x="2443203" y="2336233"/>
                </a:cubicBezTo>
                <a:cubicBezTo>
                  <a:pt x="2569963" y="2254241"/>
                  <a:pt x="2678173" y="2311278"/>
                  <a:pt x="2786383" y="2257805"/>
                </a:cubicBezTo>
                <a:cubicBezTo>
                  <a:pt x="2653440" y="2200766"/>
                  <a:pt x="2517405" y="2225722"/>
                  <a:pt x="2390644" y="2211461"/>
                </a:cubicBezTo>
                <a:cubicBezTo>
                  <a:pt x="2297893" y="2200766"/>
                  <a:pt x="1963988" y="2186507"/>
                  <a:pt x="1911429" y="2168683"/>
                </a:cubicBezTo>
                <a:cubicBezTo>
                  <a:pt x="1750660" y="2115209"/>
                  <a:pt x="1558974" y="2122339"/>
                  <a:pt x="1416755" y="2026087"/>
                </a:cubicBezTo>
                <a:cubicBezTo>
                  <a:pt x="1314728" y="1958354"/>
                  <a:pt x="1178693" y="2015393"/>
                  <a:pt x="1070483" y="1979743"/>
                </a:cubicBezTo>
                <a:cubicBezTo>
                  <a:pt x="1024107" y="1929835"/>
                  <a:pt x="1089033" y="1894186"/>
                  <a:pt x="1104491" y="1854972"/>
                </a:cubicBezTo>
                <a:cubicBezTo>
                  <a:pt x="1126133" y="1805064"/>
                  <a:pt x="1067391" y="1794370"/>
                  <a:pt x="1039566" y="1748026"/>
                </a:cubicBezTo>
                <a:cubicBezTo>
                  <a:pt x="1231252" y="1751591"/>
                  <a:pt x="1413663" y="1737331"/>
                  <a:pt x="1623900" y="1694553"/>
                </a:cubicBezTo>
                <a:cubicBezTo>
                  <a:pt x="1537332" y="1630384"/>
                  <a:pt x="1463130" y="1690987"/>
                  <a:pt x="1401296" y="1676728"/>
                </a:cubicBezTo>
                <a:cubicBezTo>
                  <a:pt x="1358012" y="1666033"/>
                  <a:pt x="1302362" y="1676728"/>
                  <a:pt x="1302362" y="1623255"/>
                </a:cubicBezTo>
                <a:cubicBezTo>
                  <a:pt x="1302362" y="1580476"/>
                  <a:pt x="1351829" y="1573345"/>
                  <a:pt x="1385838" y="1566216"/>
                </a:cubicBezTo>
                <a:cubicBezTo>
                  <a:pt x="1518781" y="1541262"/>
                  <a:pt x="1648633" y="1509178"/>
                  <a:pt x="1756843" y="1377277"/>
                </a:cubicBezTo>
                <a:cubicBezTo>
                  <a:pt x="1407480" y="1334499"/>
                  <a:pt x="1048840" y="1502049"/>
                  <a:pt x="721120" y="1387972"/>
                </a:cubicBezTo>
                <a:cubicBezTo>
                  <a:pt x="748945" y="1313109"/>
                  <a:pt x="813871" y="1327368"/>
                  <a:pt x="857154" y="1323803"/>
                </a:cubicBezTo>
                <a:cubicBezTo>
                  <a:pt x="1147775" y="1291720"/>
                  <a:pt x="2127849" y="903147"/>
                  <a:pt x="2285525" y="924536"/>
                </a:cubicBezTo>
                <a:cubicBezTo>
                  <a:pt x="2381369" y="935231"/>
                  <a:pt x="2480304" y="928101"/>
                  <a:pt x="2569963" y="874628"/>
                </a:cubicBezTo>
                <a:cubicBezTo>
                  <a:pt x="2678173" y="810460"/>
                  <a:pt x="1988721" y="945926"/>
                  <a:pt x="1803218" y="856803"/>
                </a:cubicBezTo>
                <a:cubicBezTo>
                  <a:pt x="1713559" y="814024"/>
                  <a:pt x="956090" y="689253"/>
                  <a:pt x="625276" y="682124"/>
                </a:cubicBezTo>
                <a:cubicBezTo>
                  <a:pt x="656194" y="614390"/>
                  <a:pt x="770587" y="617955"/>
                  <a:pt x="736578" y="521703"/>
                </a:cubicBezTo>
                <a:cubicBezTo>
                  <a:pt x="557259" y="514574"/>
                  <a:pt x="365573" y="575176"/>
                  <a:pt x="155336" y="550222"/>
                </a:cubicBezTo>
                <a:cubicBezTo>
                  <a:pt x="229537" y="464666"/>
                  <a:pt x="337746" y="471795"/>
                  <a:pt x="421223" y="425451"/>
                </a:cubicBezTo>
                <a:cubicBezTo>
                  <a:pt x="356297" y="361283"/>
                  <a:pt x="275913" y="400497"/>
                  <a:pt x="201712" y="404062"/>
                </a:cubicBezTo>
                <a:cubicBezTo>
                  <a:pt x="136786" y="407627"/>
                  <a:pt x="-27075" y="318505"/>
                  <a:pt x="3843" y="314939"/>
                </a:cubicBezTo>
                <a:cubicBezTo>
                  <a:pt x="282096" y="293551"/>
                  <a:pt x="551076" y="197299"/>
                  <a:pt x="829329" y="175909"/>
                </a:cubicBezTo>
                <a:cubicBezTo>
                  <a:pt x="922080" y="168779"/>
                  <a:pt x="1027200" y="175909"/>
                  <a:pt x="1045749" y="47572"/>
                </a:cubicBezTo>
                <a:cubicBezTo>
                  <a:pt x="1048840" y="11924"/>
                  <a:pt x="1039566" y="4795"/>
                  <a:pt x="1172509" y="11924"/>
                </a:cubicBezTo>
                <a:cubicBezTo>
                  <a:pt x="1198789" y="13707"/>
                  <a:pt x="1228933" y="14598"/>
                  <a:pt x="1257531" y="7914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CD981E5-B374-2531-0111-B97D56088C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>
            <a:normAutofit/>
          </a:bodyPr>
          <a:lstStyle/>
          <a:p>
            <a:r>
              <a:rPr lang="nb-NO" sz="5200" b="1" dirty="0"/>
              <a:t>2. Gruppetime IN1020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C2ADC9D-6FF5-1D45-6903-A2D998925A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21075"/>
            <a:ext cx="9144000" cy="949324"/>
          </a:xfrm>
        </p:spPr>
        <p:txBody>
          <a:bodyPr>
            <a:normAutofit/>
          </a:bodyPr>
          <a:lstStyle/>
          <a:p>
            <a:r>
              <a:rPr lang="nb-NO" dirty="0"/>
              <a:t>Digital representasjon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28B9DA99-9A99-1EDC-43C3-38424BD23332}"/>
              </a:ext>
            </a:extLst>
          </p:cNvPr>
          <p:cNvSpPr txBox="1">
            <a:spLocks/>
          </p:cNvSpPr>
          <p:nvPr/>
        </p:nvSpPr>
        <p:spPr>
          <a:xfrm>
            <a:off x="223695" y="241958"/>
            <a:ext cx="3888528" cy="7994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2000" dirty="0"/>
              <a:t>Håkon Bjørgen Refsvik</a:t>
            </a:r>
          </a:p>
          <a:p>
            <a:pPr marL="342900" indent="-342900" algn="l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2000" dirty="0" err="1"/>
              <a:t>haakoref@uio.no</a:t>
            </a:r>
            <a:endParaRPr lang="nb-NO" sz="2000" dirty="0"/>
          </a:p>
          <a:p>
            <a:endParaRPr lang="nb-NO" sz="2000" dirty="0"/>
          </a:p>
          <a:p>
            <a:endParaRPr lang="nb-NO" sz="2000" dirty="0"/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95018917-EE4C-BC9F-AE55-CF4ED8719FB3}"/>
              </a:ext>
            </a:extLst>
          </p:cNvPr>
          <p:cNvSpPr txBox="1">
            <a:spLocks/>
          </p:cNvSpPr>
          <p:nvPr/>
        </p:nvSpPr>
        <p:spPr>
          <a:xfrm>
            <a:off x="5218059" y="2232005"/>
            <a:ext cx="1752834" cy="46540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</a:pPr>
            <a:r>
              <a:rPr lang="nb-NO" sz="2000" dirty="0"/>
              <a:t>Gruppe 1 / 20 / 9</a:t>
            </a:r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623712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0" name="Rectangle 1039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2" name="Freeform: Shape 1041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DD45230-5822-420C-1F83-BCDC26140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870" y="0"/>
            <a:ext cx="5280129" cy="2218872"/>
          </a:xfrm>
        </p:spPr>
        <p:txBody>
          <a:bodyPr>
            <a:normAutofit/>
          </a:bodyPr>
          <a:lstStyle/>
          <a:p>
            <a:r>
              <a:rPr lang="nb-NO" b="1" dirty="0"/>
              <a:t>Plan for gruppetimen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F750BC4-5B20-166E-88FB-779E927CF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870" y="2131272"/>
            <a:ext cx="11376129" cy="3553581"/>
          </a:xfrm>
        </p:spPr>
        <p:txBody>
          <a:bodyPr>
            <a:normAutofit/>
          </a:bodyPr>
          <a:lstStyle/>
          <a:p>
            <a:pPr marL="0" indent="0">
              <a:buClr>
                <a:srgbClr val="FF0000"/>
              </a:buClr>
              <a:buNone/>
            </a:pPr>
            <a:r>
              <a:rPr lang="nb-NO" dirty="0"/>
              <a:t>1. del</a:t>
            </a:r>
          </a:p>
          <a:p>
            <a:pPr>
              <a:buClr>
                <a:srgbClr val="FF0000"/>
              </a:buClr>
            </a:pPr>
            <a:r>
              <a:rPr lang="nb-NO" dirty="0"/>
              <a:t>Kort om meg</a:t>
            </a:r>
          </a:p>
          <a:p>
            <a:pPr>
              <a:buClr>
                <a:srgbClr val="FF0000"/>
              </a:buClr>
            </a:pPr>
            <a:r>
              <a:rPr lang="nb-NO" dirty="0"/>
              <a:t>Repetisjon av digital representasjon</a:t>
            </a:r>
          </a:p>
          <a:p>
            <a:pPr>
              <a:buClr>
                <a:srgbClr val="FF0000"/>
              </a:buClr>
            </a:pPr>
            <a:endParaRPr lang="nb-NO" dirty="0"/>
          </a:p>
          <a:p>
            <a:pPr marL="0" indent="0">
              <a:buClr>
                <a:srgbClr val="FF0000"/>
              </a:buClr>
              <a:buNone/>
            </a:pPr>
            <a:r>
              <a:rPr lang="nb-NO" dirty="0"/>
              <a:t>2. del</a:t>
            </a:r>
          </a:p>
          <a:p>
            <a:pPr>
              <a:buClr>
                <a:srgbClr val="FF0000"/>
              </a:buClr>
            </a:pPr>
            <a:r>
              <a:rPr lang="nb-NO" dirty="0"/>
              <a:t>Selvstendig arbeid</a:t>
            </a:r>
          </a:p>
          <a:p>
            <a:pPr>
              <a:buClr>
                <a:srgbClr val="FF0000"/>
              </a:buClr>
            </a:pPr>
            <a:endParaRPr lang="nb-NO" sz="2000" dirty="0"/>
          </a:p>
          <a:p>
            <a:endParaRPr lang="nb-NO" sz="2000" dirty="0"/>
          </a:p>
        </p:txBody>
      </p:sp>
      <p:pic>
        <p:nvPicPr>
          <p:cNvPr id="4" name="Picture 2" descr="2D Image Digital Representation | Instructional Technology Office">
            <a:extLst>
              <a:ext uri="{FF2B5EF4-FFF2-40B4-BE49-F238E27FC236}">
                <a16:creationId xmlns:a16="http://schemas.microsoft.com/office/drawing/2014/main" id="{D1229866-52DD-4BA7-1B98-2530B567A6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374" y="1770070"/>
            <a:ext cx="5524133" cy="294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0549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F79630B-0F0B-446E-A637-38FA8F61D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3437C99-FC8E-4311-B48A-F0C4C329B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028" y="-1"/>
            <a:ext cx="1219200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ssholder for innhold 4" descr="Et bilde som inneholder person, utendørs, klær, snø&#10;&#10;Automatisk generert beskrivelse">
            <a:extLst>
              <a:ext uri="{FF2B5EF4-FFF2-40B4-BE49-F238E27FC236}">
                <a16:creationId xmlns:a16="http://schemas.microsoft.com/office/drawing/2014/main" id="{51D29F46-A2F6-C9C7-974E-ECF4C84F2C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001" t="-1" r="7027" b="-1"/>
          <a:stretch/>
        </p:blipFill>
        <p:spPr>
          <a:xfrm>
            <a:off x="6264323" y="-3"/>
            <a:ext cx="5939945" cy="6857999"/>
          </a:xfrm>
          <a:custGeom>
            <a:avLst/>
            <a:gdLst/>
            <a:ahLst/>
            <a:cxnLst/>
            <a:rect l="l" t="t" r="r" b="b"/>
            <a:pathLst>
              <a:path w="7243812" h="6857999">
                <a:moveTo>
                  <a:pt x="609803" y="0"/>
                </a:moveTo>
                <a:lnTo>
                  <a:pt x="1222601" y="0"/>
                </a:lnTo>
                <a:lnTo>
                  <a:pt x="1223032" y="1645"/>
                </a:lnTo>
                <a:lnTo>
                  <a:pt x="1343371" y="1645"/>
                </a:lnTo>
                <a:lnTo>
                  <a:pt x="1343665" y="0"/>
                </a:lnTo>
                <a:lnTo>
                  <a:pt x="1884172" y="0"/>
                </a:lnTo>
                <a:lnTo>
                  <a:pt x="1884280" y="1645"/>
                </a:lnTo>
                <a:lnTo>
                  <a:pt x="7243812" y="1645"/>
                </a:lnTo>
                <a:lnTo>
                  <a:pt x="7243812" y="6857999"/>
                </a:lnTo>
                <a:lnTo>
                  <a:pt x="133676" y="6857999"/>
                </a:lnTo>
                <a:lnTo>
                  <a:pt x="114609" y="6843646"/>
                </a:lnTo>
                <a:cubicBezTo>
                  <a:pt x="106811" y="6836369"/>
                  <a:pt x="103243" y="6828354"/>
                  <a:pt x="111459" y="6817746"/>
                </a:cubicBezTo>
                <a:cubicBezTo>
                  <a:pt x="93943" y="6769544"/>
                  <a:pt x="97901" y="6796071"/>
                  <a:pt x="113412" y="6759582"/>
                </a:cubicBezTo>
                <a:cubicBezTo>
                  <a:pt x="110188" y="6732087"/>
                  <a:pt x="99653" y="6727133"/>
                  <a:pt x="100729" y="6705297"/>
                </a:cubicBezTo>
                <a:cubicBezTo>
                  <a:pt x="94563" y="6675394"/>
                  <a:pt x="99792" y="6669536"/>
                  <a:pt x="87662" y="6640957"/>
                </a:cubicBezTo>
                <a:cubicBezTo>
                  <a:pt x="74199" y="6591883"/>
                  <a:pt x="82185" y="6576319"/>
                  <a:pt x="83084" y="6541313"/>
                </a:cubicBezTo>
                <a:cubicBezTo>
                  <a:pt x="82225" y="6490855"/>
                  <a:pt x="67640" y="6422980"/>
                  <a:pt x="59444" y="6370251"/>
                </a:cubicBezTo>
                <a:cubicBezTo>
                  <a:pt x="51248" y="6317522"/>
                  <a:pt x="30729" y="6270972"/>
                  <a:pt x="33908" y="6224938"/>
                </a:cubicBezTo>
                <a:lnTo>
                  <a:pt x="30063" y="6089693"/>
                </a:lnTo>
                <a:cubicBezTo>
                  <a:pt x="25730" y="6032039"/>
                  <a:pt x="3474" y="5997051"/>
                  <a:pt x="29101" y="5973994"/>
                </a:cubicBezTo>
                <a:cubicBezTo>
                  <a:pt x="17018" y="5940131"/>
                  <a:pt x="41135" y="5955713"/>
                  <a:pt x="33855" y="5939847"/>
                </a:cubicBezTo>
                <a:lnTo>
                  <a:pt x="12982" y="5906467"/>
                </a:lnTo>
                <a:lnTo>
                  <a:pt x="8416" y="5862699"/>
                </a:lnTo>
                <a:cubicBezTo>
                  <a:pt x="7895" y="5838948"/>
                  <a:pt x="8409" y="5853058"/>
                  <a:pt x="12052" y="5823324"/>
                </a:cubicBezTo>
                <a:cubicBezTo>
                  <a:pt x="11631" y="5805291"/>
                  <a:pt x="11213" y="5787258"/>
                  <a:pt x="10793" y="5769225"/>
                </a:cubicBezTo>
                <a:cubicBezTo>
                  <a:pt x="17866" y="5738356"/>
                  <a:pt x="19121" y="5696311"/>
                  <a:pt x="25986" y="5667896"/>
                </a:cubicBezTo>
                <a:cubicBezTo>
                  <a:pt x="16329" y="5647975"/>
                  <a:pt x="42195" y="5619318"/>
                  <a:pt x="43687" y="5594585"/>
                </a:cubicBezTo>
                <a:cubicBezTo>
                  <a:pt x="32512" y="5517959"/>
                  <a:pt x="44052" y="5536542"/>
                  <a:pt x="40019" y="5464225"/>
                </a:cubicBezTo>
                <a:cubicBezTo>
                  <a:pt x="32676" y="5400671"/>
                  <a:pt x="26469" y="5311951"/>
                  <a:pt x="22904" y="5269726"/>
                </a:cubicBezTo>
                <a:cubicBezTo>
                  <a:pt x="19341" y="5227501"/>
                  <a:pt x="14742" y="5212581"/>
                  <a:pt x="18628" y="5210876"/>
                </a:cubicBezTo>
                <a:cubicBezTo>
                  <a:pt x="-20300" y="5161742"/>
                  <a:pt x="15511" y="5141336"/>
                  <a:pt x="5392" y="5111369"/>
                </a:cubicBezTo>
                <a:cubicBezTo>
                  <a:pt x="10662" y="5053859"/>
                  <a:pt x="15546" y="5034036"/>
                  <a:pt x="13324" y="5009272"/>
                </a:cubicBezTo>
                <a:cubicBezTo>
                  <a:pt x="25126" y="4982633"/>
                  <a:pt x="74251" y="4956261"/>
                  <a:pt x="48699" y="4925805"/>
                </a:cubicBezTo>
                <a:cubicBezTo>
                  <a:pt x="76704" y="4931200"/>
                  <a:pt x="39437" y="4888353"/>
                  <a:pt x="62925" y="4877992"/>
                </a:cubicBezTo>
                <a:cubicBezTo>
                  <a:pt x="82480" y="4871554"/>
                  <a:pt x="75731" y="4857054"/>
                  <a:pt x="79496" y="4844323"/>
                </a:cubicBezTo>
                <a:cubicBezTo>
                  <a:pt x="97657" y="4832308"/>
                  <a:pt x="110974" y="4752352"/>
                  <a:pt x="101400" y="4733115"/>
                </a:cubicBezTo>
                <a:cubicBezTo>
                  <a:pt x="108185" y="4679357"/>
                  <a:pt x="119720" y="4662889"/>
                  <a:pt x="111223" y="4625153"/>
                </a:cubicBezTo>
                <a:cubicBezTo>
                  <a:pt x="106592" y="4588197"/>
                  <a:pt x="114401" y="4567830"/>
                  <a:pt x="126359" y="4539168"/>
                </a:cubicBezTo>
                <a:cubicBezTo>
                  <a:pt x="126535" y="4522289"/>
                  <a:pt x="126710" y="4505410"/>
                  <a:pt x="126886" y="4488531"/>
                </a:cubicBezTo>
                <a:cubicBezTo>
                  <a:pt x="126165" y="4473140"/>
                  <a:pt x="132917" y="4437329"/>
                  <a:pt x="135099" y="4411258"/>
                </a:cubicBezTo>
                <a:cubicBezTo>
                  <a:pt x="107667" y="4345686"/>
                  <a:pt x="146840" y="4280033"/>
                  <a:pt x="132327" y="4219510"/>
                </a:cubicBezTo>
                <a:cubicBezTo>
                  <a:pt x="138549" y="4158987"/>
                  <a:pt x="124091" y="4192084"/>
                  <a:pt x="172424" y="4048117"/>
                </a:cubicBezTo>
                <a:cubicBezTo>
                  <a:pt x="167703" y="4015047"/>
                  <a:pt x="203806" y="3905047"/>
                  <a:pt x="177666" y="3878222"/>
                </a:cubicBezTo>
                <a:cubicBezTo>
                  <a:pt x="167714" y="3821305"/>
                  <a:pt x="183914" y="3845122"/>
                  <a:pt x="156982" y="3778166"/>
                </a:cubicBezTo>
                <a:cubicBezTo>
                  <a:pt x="160365" y="3760234"/>
                  <a:pt x="142791" y="3724716"/>
                  <a:pt x="142115" y="3707357"/>
                </a:cubicBezTo>
                <a:cubicBezTo>
                  <a:pt x="139253" y="3688591"/>
                  <a:pt x="140202" y="3672776"/>
                  <a:pt x="139805" y="3665569"/>
                </a:cubicBezTo>
                <a:cubicBezTo>
                  <a:pt x="139778" y="3665084"/>
                  <a:pt x="139750" y="3664599"/>
                  <a:pt x="139723" y="3664114"/>
                </a:cubicBezTo>
                <a:lnTo>
                  <a:pt x="134134" y="3653088"/>
                </a:lnTo>
                <a:lnTo>
                  <a:pt x="126568" y="3641228"/>
                </a:lnTo>
                <a:cubicBezTo>
                  <a:pt x="126560" y="3629488"/>
                  <a:pt x="126549" y="3617747"/>
                  <a:pt x="126540" y="3606007"/>
                </a:cubicBezTo>
                <a:lnTo>
                  <a:pt x="134645" y="3597336"/>
                </a:lnTo>
                <a:lnTo>
                  <a:pt x="131649" y="3586412"/>
                </a:lnTo>
                <a:lnTo>
                  <a:pt x="134221" y="3569719"/>
                </a:lnTo>
                <a:lnTo>
                  <a:pt x="133795" y="3568021"/>
                </a:lnTo>
                <a:lnTo>
                  <a:pt x="130189" y="3553678"/>
                </a:lnTo>
                <a:lnTo>
                  <a:pt x="129827" y="3552249"/>
                </a:lnTo>
                <a:lnTo>
                  <a:pt x="122183" y="3542019"/>
                </a:lnTo>
                <a:lnTo>
                  <a:pt x="112426" y="3531201"/>
                </a:lnTo>
                <a:lnTo>
                  <a:pt x="105626" y="3496391"/>
                </a:lnTo>
                <a:lnTo>
                  <a:pt x="111971" y="3486850"/>
                </a:lnTo>
                <a:lnTo>
                  <a:pt x="106910" y="3476412"/>
                </a:lnTo>
                <a:cubicBezTo>
                  <a:pt x="105781" y="3466028"/>
                  <a:pt x="105824" y="3433967"/>
                  <a:pt x="105209" y="3424545"/>
                </a:cubicBezTo>
                <a:lnTo>
                  <a:pt x="103215" y="3419880"/>
                </a:lnTo>
                <a:lnTo>
                  <a:pt x="104953" y="3415218"/>
                </a:lnTo>
                <a:lnTo>
                  <a:pt x="101255" y="3409825"/>
                </a:lnTo>
                <a:lnTo>
                  <a:pt x="103044" y="3407057"/>
                </a:lnTo>
                <a:lnTo>
                  <a:pt x="89764" y="3378959"/>
                </a:lnTo>
                <a:lnTo>
                  <a:pt x="83991" y="3362948"/>
                </a:lnTo>
                <a:lnTo>
                  <a:pt x="66858" y="3332072"/>
                </a:lnTo>
                <a:lnTo>
                  <a:pt x="69057" y="3325671"/>
                </a:lnTo>
                <a:lnTo>
                  <a:pt x="51631" y="3278130"/>
                </a:lnTo>
                <a:lnTo>
                  <a:pt x="53959" y="3277179"/>
                </a:lnTo>
                <a:lnTo>
                  <a:pt x="60205" y="3262610"/>
                </a:lnTo>
                <a:lnTo>
                  <a:pt x="58998" y="3258677"/>
                </a:lnTo>
                <a:cubicBezTo>
                  <a:pt x="46010" y="3210316"/>
                  <a:pt x="80872" y="3236545"/>
                  <a:pt x="45170" y="3180546"/>
                </a:cubicBezTo>
                <a:cubicBezTo>
                  <a:pt x="53643" y="3171780"/>
                  <a:pt x="52550" y="3163902"/>
                  <a:pt x="45228" y="3151828"/>
                </a:cubicBezTo>
                <a:cubicBezTo>
                  <a:pt x="39651" y="3128169"/>
                  <a:pt x="64667" y="3124610"/>
                  <a:pt x="45020" y="3103777"/>
                </a:cubicBezTo>
                <a:cubicBezTo>
                  <a:pt x="59127" y="3105196"/>
                  <a:pt x="41123" y="3057428"/>
                  <a:pt x="57092" y="3065434"/>
                </a:cubicBezTo>
                <a:cubicBezTo>
                  <a:pt x="55435" y="3051512"/>
                  <a:pt x="40803" y="3032637"/>
                  <a:pt x="35088" y="3020247"/>
                </a:cubicBezTo>
                <a:cubicBezTo>
                  <a:pt x="32503" y="3002537"/>
                  <a:pt x="18197" y="3001119"/>
                  <a:pt x="22803" y="2991092"/>
                </a:cubicBezTo>
                <a:cubicBezTo>
                  <a:pt x="24338" y="2987749"/>
                  <a:pt x="27975" y="2983455"/>
                  <a:pt x="34850" y="2977278"/>
                </a:cubicBezTo>
                <a:cubicBezTo>
                  <a:pt x="22587" y="2954448"/>
                  <a:pt x="35600" y="2946689"/>
                  <a:pt x="36223" y="2911749"/>
                </a:cubicBezTo>
                <a:cubicBezTo>
                  <a:pt x="35158" y="2886513"/>
                  <a:pt x="29761" y="2843788"/>
                  <a:pt x="28462" y="2825860"/>
                </a:cubicBezTo>
                <a:cubicBezTo>
                  <a:pt x="28449" y="2818634"/>
                  <a:pt x="28437" y="2811409"/>
                  <a:pt x="28424" y="2804183"/>
                </a:cubicBezTo>
                <a:lnTo>
                  <a:pt x="21292" y="2790136"/>
                </a:lnTo>
                <a:lnTo>
                  <a:pt x="16179" y="2760208"/>
                </a:lnTo>
                <a:lnTo>
                  <a:pt x="22858" y="2751112"/>
                </a:lnTo>
                <a:lnTo>
                  <a:pt x="18505" y="2740278"/>
                </a:lnTo>
                <a:lnTo>
                  <a:pt x="22482" y="2726489"/>
                </a:lnTo>
                <a:lnTo>
                  <a:pt x="18175" y="2725052"/>
                </a:lnTo>
                <a:lnTo>
                  <a:pt x="10521" y="2715895"/>
                </a:lnTo>
                <a:lnTo>
                  <a:pt x="25499" y="2665666"/>
                </a:lnTo>
                <a:lnTo>
                  <a:pt x="30658" y="2635351"/>
                </a:lnTo>
                <a:cubicBezTo>
                  <a:pt x="30723" y="2625597"/>
                  <a:pt x="30791" y="2615842"/>
                  <a:pt x="30857" y="2606088"/>
                </a:cubicBezTo>
                <a:lnTo>
                  <a:pt x="37532" y="2596456"/>
                </a:lnTo>
                <a:cubicBezTo>
                  <a:pt x="41239" y="2582253"/>
                  <a:pt x="34640" y="2564757"/>
                  <a:pt x="36511" y="2549900"/>
                </a:cubicBezTo>
                <a:lnTo>
                  <a:pt x="53712" y="2496499"/>
                </a:lnTo>
                <a:cubicBezTo>
                  <a:pt x="53527" y="2492743"/>
                  <a:pt x="64725" y="2449625"/>
                  <a:pt x="64540" y="2445869"/>
                </a:cubicBezTo>
                <a:cubicBezTo>
                  <a:pt x="61940" y="2441580"/>
                  <a:pt x="65575" y="2413465"/>
                  <a:pt x="64348" y="2408995"/>
                </a:cubicBezTo>
                <a:cubicBezTo>
                  <a:pt x="100333" y="2407546"/>
                  <a:pt x="71752" y="2329020"/>
                  <a:pt x="101725" y="2335735"/>
                </a:cubicBezTo>
                <a:cubicBezTo>
                  <a:pt x="120512" y="2299003"/>
                  <a:pt x="138791" y="2291744"/>
                  <a:pt x="147278" y="2260088"/>
                </a:cubicBezTo>
                <a:cubicBezTo>
                  <a:pt x="152668" y="2224200"/>
                  <a:pt x="143589" y="2220953"/>
                  <a:pt x="152643" y="2193455"/>
                </a:cubicBezTo>
                <a:cubicBezTo>
                  <a:pt x="152701" y="2159228"/>
                  <a:pt x="131577" y="2138038"/>
                  <a:pt x="161815" y="2107942"/>
                </a:cubicBezTo>
                <a:lnTo>
                  <a:pt x="168884" y="2024270"/>
                </a:lnTo>
                <a:lnTo>
                  <a:pt x="210800" y="1969445"/>
                </a:lnTo>
                <a:lnTo>
                  <a:pt x="215063" y="1961162"/>
                </a:lnTo>
                <a:lnTo>
                  <a:pt x="226767" y="1945112"/>
                </a:lnTo>
                <a:lnTo>
                  <a:pt x="225906" y="1942021"/>
                </a:lnTo>
                <a:lnTo>
                  <a:pt x="220555" y="1935584"/>
                </a:lnTo>
                <a:cubicBezTo>
                  <a:pt x="220179" y="1930292"/>
                  <a:pt x="223282" y="1914884"/>
                  <a:pt x="223648" y="1910265"/>
                </a:cubicBezTo>
                <a:cubicBezTo>
                  <a:pt x="221934" y="1909994"/>
                  <a:pt x="221895" y="1909162"/>
                  <a:pt x="222758" y="1907867"/>
                </a:cubicBezTo>
                <a:lnTo>
                  <a:pt x="229387" y="1899379"/>
                </a:lnTo>
                <a:lnTo>
                  <a:pt x="231548" y="1895114"/>
                </a:lnTo>
                <a:lnTo>
                  <a:pt x="216553" y="1892417"/>
                </a:lnTo>
                <a:cubicBezTo>
                  <a:pt x="209075" y="1884999"/>
                  <a:pt x="222114" y="1866643"/>
                  <a:pt x="209739" y="1861483"/>
                </a:cubicBezTo>
                <a:cubicBezTo>
                  <a:pt x="214584" y="1853278"/>
                  <a:pt x="219066" y="1844665"/>
                  <a:pt x="222950" y="1835810"/>
                </a:cubicBezTo>
                <a:lnTo>
                  <a:pt x="224812" y="1830569"/>
                </a:lnTo>
                <a:lnTo>
                  <a:pt x="224522" y="1830429"/>
                </a:lnTo>
                <a:cubicBezTo>
                  <a:pt x="224224" y="1829219"/>
                  <a:pt x="224571" y="1827468"/>
                  <a:pt x="225830" y="1824832"/>
                </a:cubicBezTo>
                <a:lnTo>
                  <a:pt x="228207" y="1821003"/>
                </a:lnTo>
                <a:lnTo>
                  <a:pt x="230878" y="1807109"/>
                </a:lnTo>
                <a:lnTo>
                  <a:pt x="227355" y="1805316"/>
                </a:lnTo>
                <a:lnTo>
                  <a:pt x="228132" y="1804434"/>
                </a:lnTo>
                <a:cubicBezTo>
                  <a:pt x="237533" y="1798221"/>
                  <a:pt x="248274" y="1797417"/>
                  <a:pt x="223762" y="1784314"/>
                </a:cubicBezTo>
                <a:cubicBezTo>
                  <a:pt x="240655" y="1769422"/>
                  <a:pt x="224912" y="1763793"/>
                  <a:pt x="226521" y="1740358"/>
                </a:cubicBezTo>
                <a:cubicBezTo>
                  <a:pt x="240385" y="1732435"/>
                  <a:pt x="239102" y="1724301"/>
                  <a:pt x="233164" y="1715685"/>
                </a:cubicBezTo>
                <a:cubicBezTo>
                  <a:pt x="245499" y="1694404"/>
                  <a:pt x="240415" y="1672675"/>
                  <a:pt x="245819" y="1647555"/>
                </a:cubicBezTo>
                <a:cubicBezTo>
                  <a:pt x="268668" y="1622803"/>
                  <a:pt x="248434" y="1605585"/>
                  <a:pt x="254317" y="1578752"/>
                </a:cubicBezTo>
                <a:lnTo>
                  <a:pt x="249918" y="1546022"/>
                </a:lnTo>
                <a:cubicBezTo>
                  <a:pt x="251996" y="1543635"/>
                  <a:pt x="248777" y="1521210"/>
                  <a:pt x="248927" y="1519929"/>
                </a:cubicBezTo>
                <a:lnTo>
                  <a:pt x="248704" y="1519731"/>
                </a:lnTo>
                <a:lnTo>
                  <a:pt x="252245" y="1514846"/>
                </a:lnTo>
                <a:cubicBezTo>
                  <a:pt x="255314" y="1501295"/>
                  <a:pt x="252199" y="1477394"/>
                  <a:pt x="254681" y="1463304"/>
                </a:cubicBezTo>
                <a:cubicBezTo>
                  <a:pt x="257024" y="1459891"/>
                  <a:pt x="268983" y="1432466"/>
                  <a:pt x="267138" y="1430305"/>
                </a:cubicBezTo>
                <a:lnTo>
                  <a:pt x="266110" y="1429568"/>
                </a:lnTo>
                <a:lnTo>
                  <a:pt x="286784" y="1404045"/>
                </a:lnTo>
                <a:lnTo>
                  <a:pt x="294521" y="1360879"/>
                </a:lnTo>
                <a:lnTo>
                  <a:pt x="324750" y="1301993"/>
                </a:lnTo>
                <a:lnTo>
                  <a:pt x="328780" y="1210776"/>
                </a:lnTo>
                <a:cubicBezTo>
                  <a:pt x="344171" y="1197232"/>
                  <a:pt x="343390" y="1192124"/>
                  <a:pt x="346123" y="1157176"/>
                </a:cubicBezTo>
                <a:cubicBezTo>
                  <a:pt x="359383" y="1110140"/>
                  <a:pt x="355619" y="1111028"/>
                  <a:pt x="349331" y="1063288"/>
                </a:cubicBezTo>
                <a:cubicBezTo>
                  <a:pt x="364194" y="1005331"/>
                  <a:pt x="362778" y="969963"/>
                  <a:pt x="431245" y="889417"/>
                </a:cubicBezTo>
                <a:lnTo>
                  <a:pt x="459477" y="816346"/>
                </a:lnTo>
                <a:cubicBezTo>
                  <a:pt x="465006" y="808083"/>
                  <a:pt x="496978" y="764380"/>
                  <a:pt x="489268" y="752692"/>
                </a:cubicBezTo>
                <a:lnTo>
                  <a:pt x="505368" y="724368"/>
                </a:lnTo>
                <a:lnTo>
                  <a:pt x="511178" y="722494"/>
                </a:lnTo>
                <a:lnTo>
                  <a:pt x="514451" y="717531"/>
                </a:lnTo>
                <a:cubicBezTo>
                  <a:pt x="514171" y="710761"/>
                  <a:pt x="513893" y="703992"/>
                  <a:pt x="513612" y="697222"/>
                </a:cubicBezTo>
                <a:cubicBezTo>
                  <a:pt x="513272" y="693376"/>
                  <a:pt x="513720" y="690905"/>
                  <a:pt x="514772" y="689289"/>
                </a:cubicBezTo>
                <a:lnTo>
                  <a:pt x="515249" y="689151"/>
                </a:lnTo>
                <a:cubicBezTo>
                  <a:pt x="515320" y="686637"/>
                  <a:pt x="515389" y="684122"/>
                  <a:pt x="515461" y="681608"/>
                </a:cubicBezTo>
                <a:cubicBezTo>
                  <a:pt x="522970" y="666964"/>
                  <a:pt x="551123" y="617831"/>
                  <a:pt x="560298" y="601285"/>
                </a:cubicBezTo>
                <a:cubicBezTo>
                  <a:pt x="558549" y="585107"/>
                  <a:pt x="540289" y="573171"/>
                  <a:pt x="570504" y="582332"/>
                </a:cubicBezTo>
                <a:cubicBezTo>
                  <a:pt x="570816" y="577121"/>
                  <a:pt x="573898" y="574271"/>
                  <a:pt x="578347" y="572511"/>
                </a:cubicBezTo>
                <a:lnTo>
                  <a:pt x="580375" y="572092"/>
                </a:lnTo>
                <a:lnTo>
                  <a:pt x="575722" y="536015"/>
                </a:lnTo>
                <a:lnTo>
                  <a:pt x="578705" y="531675"/>
                </a:lnTo>
                <a:lnTo>
                  <a:pt x="564084" y="491380"/>
                </a:lnTo>
                <a:cubicBezTo>
                  <a:pt x="560969" y="487340"/>
                  <a:pt x="560134" y="482008"/>
                  <a:pt x="564457" y="473782"/>
                </a:cubicBezTo>
                <a:lnTo>
                  <a:pt x="566413" y="472000"/>
                </a:lnTo>
                <a:lnTo>
                  <a:pt x="584600" y="354566"/>
                </a:lnTo>
                <a:cubicBezTo>
                  <a:pt x="586100" y="325288"/>
                  <a:pt x="584583" y="317533"/>
                  <a:pt x="588077" y="265704"/>
                </a:cubicBezTo>
                <a:cubicBezTo>
                  <a:pt x="588008" y="205530"/>
                  <a:pt x="578491" y="226511"/>
                  <a:pt x="580576" y="187093"/>
                </a:cubicBezTo>
                <a:cubicBezTo>
                  <a:pt x="579265" y="162458"/>
                  <a:pt x="569240" y="117589"/>
                  <a:pt x="587928" y="130336"/>
                </a:cubicBezTo>
                <a:cubicBezTo>
                  <a:pt x="552635" y="69804"/>
                  <a:pt x="604651" y="82036"/>
                  <a:pt x="593881" y="17287"/>
                </a:cubicBezTo>
                <a:cubicBezTo>
                  <a:pt x="600399" y="13784"/>
                  <a:pt x="605413" y="8440"/>
                  <a:pt x="609224" y="1705"/>
                </a:cubicBezTo>
                <a:close/>
              </a:path>
            </a:pathLst>
          </a:custGeom>
        </p:spPr>
      </p:pic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8CDF637C-7F36-F807-1C7E-D052073E4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870" y="2218872"/>
            <a:ext cx="11361102" cy="4351338"/>
          </a:xfrm>
        </p:spPr>
        <p:txBody>
          <a:bodyPr/>
          <a:lstStyle/>
          <a:p>
            <a:pPr>
              <a:buClr>
                <a:srgbClr val="FF0000"/>
              </a:buClr>
            </a:pPr>
            <a:r>
              <a:rPr lang="nb-NO" dirty="0"/>
              <a:t>Håkon Bjørgen Refsvik</a:t>
            </a:r>
          </a:p>
          <a:p>
            <a:pPr>
              <a:buClr>
                <a:srgbClr val="FF0000"/>
              </a:buClr>
            </a:pPr>
            <a:r>
              <a:rPr lang="nb-NO" dirty="0"/>
              <a:t>22 år fra Lillehammer</a:t>
            </a:r>
          </a:p>
          <a:p>
            <a:pPr>
              <a:buClr>
                <a:srgbClr val="FF0000"/>
              </a:buClr>
            </a:pPr>
            <a:r>
              <a:rPr lang="nb-NO" dirty="0"/>
              <a:t>Går 2. året PROSA</a:t>
            </a:r>
          </a:p>
          <a:p>
            <a:pPr>
              <a:buClr>
                <a:srgbClr val="FF0000"/>
              </a:buClr>
            </a:pPr>
            <a:r>
              <a:rPr lang="nb-NO" dirty="0"/>
              <a:t>Første gang som gruppelærer</a:t>
            </a:r>
          </a:p>
        </p:txBody>
      </p:sp>
      <p:sp>
        <p:nvSpPr>
          <p:cNvPr id="15" name="Tittel 1">
            <a:extLst>
              <a:ext uri="{FF2B5EF4-FFF2-40B4-BE49-F238E27FC236}">
                <a16:creationId xmlns:a16="http://schemas.microsoft.com/office/drawing/2014/main" id="{83156661-5663-0A2C-2EC1-7C1D34107791}"/>
              </a:ext>
            </a:extLst>
          </p:cNvPr>
          <p:cNvSpPr txBox="1">
            <a:spLocks/>
          </p:cNvSpPr>
          <p:nvPr/>
        </p:nvSpPr>
        <p:spPr>
          <a:xfrm>
            <a:off x="815870" y="0"/>
            <a:ext cx="5280129" cy="22188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b="1" dirty="0"/>
              <a:t>Kort om meg</a:t>
            </a:r>
          </a:p>
        </p:txBody>
      </p:sp>
    </p:spTree>
    <p:extLst>
      <p:ext uri="{BB962C8B-B14F-4D97-AF65-F5344CB8AC3E}">
        <p14:creationId xmlns:p14="http://schemas.microsoft.com/office/powerpoint/2010/main" val="1780865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B909EA-9FFB-03A1-41E5-0CFCF44B6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Bit – hva er det?</a:t>
            </a:r>
            <a:endParaRPr lang="nb-NO" dirty="0"/>
          </a:p>
        </p:txBody>
      </p:sp>
      <p:sp>
        <p:nvSpPr>
          <p:cNvPr id="6" name="Plassholder for innhold 6">
            <a:extLst>
              <a:ext uri="{FF2B5EF4-FFF2-40B4-BE49-F238E27FC236}">
                <a16:creationId xmlns:a16="http://schemas.microsoft.com/office/drawing/2014/main" id="{C25A7143-AFD3-567B-E389-946881132DF0}"/>
              </a:ext>
            </a:extLst>
          </p:cNvPr>
          <p:cNvSpPr txBox="1">
            <a:spLocks/>
          </p:cNvSpPr>
          <p:nvPr/>
        </p:nvSpPr>
        <p:spPr>
          <a:xfrm>
            <a:off x="815870" y="2218872"/>
            <a:ext cx="621146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</a:pPr>
            <a:r>
              <a:rPr lang="nb-NO" dirty="0"/>
              <a:t>Rent fysisk er det elektrisk ladning (i datamaskinen)</a:t>
            </a:r>
          </a:p>
          <a:p>
            <a:pPr>
              <a:buClr>
                <a:srgbClr val="FF0000"/>
              </a:buClr>
            </a:pPr>
            <a:r>
              <a:rPr lang="nb-NO" dirty="0"/>
              <a:t>Den minste enheten for lagring vi har</a:t>
            </a:r>
          </a:p>
          <a:p>
            <a:pPr>
              <a:buClr>
                <a:srgbClr val="FF0000"/>
              </a:buClr>
            </a:pPr>
            <a:r>
              <a:rPr lang="nb-NO" dirty="0"/>
              <a:t>Kan kun representere 1 og 0 (true/false)</a:t>
            </a:r>
          </a:p>
          <a:p>
            <a:pPr marL="0" indent="0">
              <a:buClr>
                <a:srgbClr val="FF0000"/>
              </a:buClr>
              <a:buNone/>
            </a:pPr>
            <a:endParaRPr lang="nb-NO" dirty="0"/>
          </a:p>
        </p:txBody>
      </p:sp>
      <p:pic>
        <p:nvPicPr>
          <p:cNvPr id="9" name="Bilde 8" descr="Et bilde som inneholder person, negl, vegg, innendørs&#10;&#10;Automatisk generert beskrivelse">
            <a:extLst>
              <a:ext uri="{FF2B5EF4-FFF2-40B4-BE49-F238E27FC236}">
                <a16:creationId xmlns:a16="http://schemas.microsoft.com/office/drawing/2014/main" id="{DC5C4D6B-4ED5-E953-18FF-B0FF4CB368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6715" y="713022"/>
            <a:ext cx="4805902" cy="3011699"/>
          </a:xfrm>
          <a:prstGeom prst="rect">
            <a:avLst/>
          </a:prstGeom>
        </p:spPr>
      </p:pic>
      <p:pic>
        <p:nvPicPr>
          <p:cNvPr id="2050" name="Picture 2" descr="Bits and Bytes of Computer | ComputersnYou">
            <a:extLst>
              <a:ext uri="{FF2B5EF4-FFF2-40B4-BE49-F238E27FC236}">
                <a16:creationId xmlns:a16="http://schemas.microsoft.com/office/drawing/2014/main" id="{FC2FD534-23B2-FDF8-A5E3-F0396281C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332" y="3952874"/>
            <a:ext cx="5164667" cy="290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mm | Emoji | Know Your Meme">
            <a:extLst>
              <a:ext uri="{FF2B5EF4-FFF2-40B4-BE49-F238E27FC236}">
                <a16:creationId xmlns:a16="http://schemas.microsoft.com/office/drawing/2014/main" id="{740BF8BE-E91C-44CE-9A65-2140707E08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18412" flipH="1">
            <a:off x="5098134" y="4498624"/>
            <a:ext cx="1995732" cy="2093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Bilde 10" descr="Et bilde som inneholder skjermbilde, Grafikk, clip art, grafisk design&#10;&#10;Automatisk generert beskrivelse">
            <a:extLst>
              <a:ext uri="{FF2B5EF4-FFF2-40B4-BE49-F238E27FC236}">
                <a16:creationId xmlns:a16="http://schemas.microsoft.com/office/drawing/2014/main" id="{E6AB8AD7-99C5-8CA7-B67A-B1A8A68D25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4567236"/>
            <a:ext cx="15240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161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50E7CB-A22E-FDD2-7592-ACF00C73C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Fra én bit til flere</a:t>
            </a:r>
          </a:p>
        </p:txBody>
      </p:sp>
      <p:sp>
        <p:nvSpPr>
          <p:cNvPr id="4" name="Plassholder for innhold 6">
            <a:extLst>
              <a:ext uri="{FF2B5EF4-FFF2-40B4-BE49-F238E27FC236}">
                <a16:creationId xmlns:a16="http://schemas.microsoft.com/office/drawing/2014/main" id="{06507597-F0F4-C50B-2491-F19CB692FCC2}"/>
              </a:ext>
            </a:extLst>
          </p:cNvPr>
          <p:cNvSpPr txBox="1">
            <a:spLocks/>
          </p:cNvSpPr>
          <p:nvPr/>
        </p:nvSpPr>
        <p:spPr>
          <a:xfrm>
            <a:off x="815870" y="2218872"/>
            <a:ext cx="1136110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</a:pPr>
            <a:r>
              <a:rPr lang="nb-NO" dirty="0"/>
              <a:t>Én bit er ganske uinteressant – derfor bruker vi mange</a:t>
            </a:r>
          </a:p>
          <a:p>
            <a:pPr>
              <a:buClr>
                <a:srgbClr val="FF0000"/>
              </a:buClr>
            </a:pPr>
            <a:r>
              <a:rPr lang="nb-NO" dirty="0"/>
              <a:t>Med kun 8 bits (1 byte) kan vi telle fra 0 til 255</a:t>
            </a:r>
          </a:p>
        </p:txBody>
      </p:sp>
      <p:pic>
        <p:nvPicPr>
          <p:cNvPr id="3074" name="Picture 2" descr="The amazing history of the Data Byte | Learnworthy.net">
            <a:extLst>
              <a:ext uri="{FF2B5EF4-FFF2-40B4-BE49-F238E27FC236}">
                <a16:creationId xmlns:a16="http://schemas.microsoft.com/office/drawing/2014/main" id="{AA49BED0-5425-C364-AC93-9BA74D279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410" y="3429000"/>
            <a:ext cx="9904021" cy="3422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0740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4">
            <a:extLst>
              <a:ext uri="{FF2B5EF4-FFF2-40B4-BE49-F238E27FC236}">
                <a16:creationId xmlns:a16="http://schemas.microsoft.com/office/drawing/2014/main" id="{36EDABF5-1BD5-61DB-E7AA-565493B1BD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336400"/>
              </p:ext>
            </p:extLst>
          </p:nvPr>
        </p:nvGraphicFramePr>
        <p:xfrm>
          <a:off x="2011548" y="2762221"/>
          <a:ext cx="8168904" cy="11210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1113">
                  <a:extLst>
                    <a:ext uri="{9D8B030D-6E8A-4147-A177-3AD203B41FA5}">
                      <a16:colId xmlns:a16="http://schemas.microsoft.com/office/drawing/2014/main" val="1273386353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3958276654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1364931613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2079184123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2400101011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88115188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4231857829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3428640880"/>
                    </a:ext>
                  </a:extLst>
                </a:gridCol>
              </a:tblGrid>
              <a:tr h="1121011">
                <a:tc>
                  <a:txBody>
                    <a:bodyPr/>
                    <a:lstStyle/>
                    <a:p>
                      <a:pPr algn="ctr"/>
                      <a:r>
                        <a:rPr lang="nb-NO" sz="6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6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6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6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6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6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6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6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440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4001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4">
            <a:extLst>
              <a:ext uri="{FF2B5EF4-FFF2-40B4-BE49-F238E27FC236}">
                <a16:creationId xmlns:a16="http://schemas.microsoft.com/office/drawing/2014/main" id="{36EDABF5-1BD5-61DB-E7AA-565493B1BDE7}"/>
              </a:ext>
            </a:extLst>
          </p:cNvPr>
          <p:cNvGraphicFramePr>
            <a:graphicFrameLocks noGrp="1"/>
          </p:cNvGraphicFramePr>
          <p:nvPr/>
        </p:nvGraphicFramePr>
        <p:xfrm>
          <a:off x="2011548" y="2762221"/>
          <a:ext cx="8168904" cy="11210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1113">
                  <a:extLst>
                    <a:ext uri="{9D8B030D-6E8A-4147-A177-3AD203B41FA5}">
                      <a16:colId xmlns:a16="http://schemas.microsoft.com/office/drawing/2014/main" val="1273386353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3958276654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1364931613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2079184123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2400101011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88115188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4231857829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3428640880"/>
                    </a:ext>
                  </a:extLst>
                </a:gridCol>
              </a:tblGrid>
              <a:tr h="1121011">
                <a:tc>
                  <a:txBody>
                    <a:bodyPr/>
                    <a:lstStyle/>
                    <a:p>
                      <a:pPr algn="ctr"/>
                      <a:r>
                        <a:rPr lang="nb-NO" sz="6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6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6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6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6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6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6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6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440422"/>
                  </a:ext>
                </a:extLst>
              </a:tr>
            </a:tbl>
          </a:graphicData>
        </a:graphic>
      </p:graphicFrame>
      <p:graphicFrame>
        <p:nvGraphicFramePr>
          <p:cNvPr id="3" name="Tabell 4">
            <a:extLst>
              <a:ext uri="{FF2B5EF4-FFF2-40B4-BE49-F238E27FC236}">
                <a16:creationId xmlns:a16="http://schemas.microsoft.com/office/drawing/2014/main" id="{A8721682-8EDB-0E75-1A8F-5AB487B9BA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5921599"/>
              </p:ext>
            </p:extLst>
          </p:nvPr>
        </p:nvGraphicFramePr>
        <p:xfrm>
          <a:off x="2011548" y="2183101"/>
          <a:ext cx="8168904" cy="5791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21113">
                  <a:extLst>
                    <a:ext uri="{9D8B030D-6E8A-4147-A177-3AD203B41FA5}">
                      <a16:colId xmlns:a16="http://schemas.microsoft.com/office/drawing/2014/main" val="1273386353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3958276654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1364931613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2079184123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2400101011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88115188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4231857829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3428640880"/>
                    </a:ext>
                  </a:extLst>
                </a:gridCol>
              </a:tblGrid>
              <a:tr h="565286"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440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0018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4">
            <a:extLst>
              <a:ext uri="{FF2B5EF4-FFF2-40B4-BE49-F238E27FC236}">
                <a16:creationId xmlns:a16="http://schemas.microsoft.com/office/drawing/2014/main" id="{36EDABF5-1BD5-61DB-E7AA-565493B1BDE7}"/>
              </a:ext>
            </a:extLst>
          </p:cNvPr>
          <p:cNvGraphicFramePr>
            <a:graphicFrameLocks noGrp="1"/>
          </p:cNvGraphicFramePr>
          <p:nvPr/>
        </p:nvGraphicFramePr>
        <p:xfrm>
          <a:off x="2011548" y="2762221"/>
          <a:ext cx="8168904" cy="11210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1113">
                  <a:extLst>
                    <a:ext uri="{9D8B030D-6E8A-4147-A177-3AD203B41FA5}">
                      <a16:colId xmlns:a16="http://schemas.microsoft.com/office/drawing/2014/main" val="1273386353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3958276654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1364931613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2079184123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2400101011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88115188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4231857829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3428640880"/>
                    </a:ext>
                  </a:extLst>
                </a:gridCol>
              </a:tblGrid>
              <a:tr h="1121011">
                <a:tc>
                  <a:txBody>
                    <a:bodyPr/>
                    <a:lstStyle/>
                    <a:p>
                      <a:pPr algn="ctr"/>
                      <a:r>
                        <a:rPr lang="nb-NO" sz="6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6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6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6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6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6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6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6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440422"/>
                  </a:ext>
                </a:extLst>
              </a:tr>
            </a:tbl>
          </a:graphicData>
        </a:graphic>
      </p:graphicFrame>
      <p:graphicFrame>
        <p:nvGraphicFramePr>
          <p:cNvPr id="3" name="Tabell 4">
            <a:extLst>
              <a:ext uri="{FF2B5EF4-FFF2-40B4-BE49-F238E27FC236}">
                <a16:creationId xmlns:a16="http://schemas.microsoft.com/office/drawing/2014/main" id="{A8721682-8EDB-0E75-1A8F-5AB487B9BADF}"/>
              </a:ext>
            </a:extLst>
          </p:cNvPr>
          <p:cNvGraphicFramePr>
            <a:graphicFrameLocks noGrp="1"/>
          </p:cNvGraphicFramePr>
          <p:nvPr/>
        </p:nvGraphicFramePr>
        <p:xfrm>
          <a:off x="2011548" y="2183101"/>
          <a:ext cx="8168904" cy="5791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21113">
                  <a:extLst>
                    <a:ext uri="{9D8B030D-6E8A-4147-A177-3AD203B41FA5}">
                      <a16:colId xmlns:a16="http://schemas.microsoft.com/office/drawing/2014/main" val="1273386353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3958276654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1364931613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2079184123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2400101011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88115188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4231857829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3428640880"/>
                    </a:ext>
                  </a:extLst>
                </a:gridCol>
              </a:tblGrid>
              <a:tr h="565286"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440422"/>
                  </a:ext>
                </a:extLst>
              </a:tr>
            </a:tbl>
          </a:graphicData>
        </a:graphic>
      </p:graphicFrame>
      <p:sp>
        <p:nvSpPr>
          <p:cNvPr id="5" name="TekstSylinder 4">
            <a:extLst>
              <a:ext uri="{FF2B5EF4-FFF2-40B4-BE49-F238E27FC236}">
                <a16:creationId xmlns:a16="http://schemas.microsoft.com/office/drawing/2014/main" id="{441FB26E-D060-F22B-C31E-565BFF004EFD}"/>
              </a:ext>
            </a:extLst>
          </p:cNvPr>
          <p:cNvSpPr txBox="1"/>
          <p:nvPr/>
        </p:nvSpPr>
        <p:spPr>
          <a:xfrm>
            <a:off x="9167751" y="4462352"/>
            <a:ext cx="10127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200" dirty="0"/>
              <a:t>1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C61F5A8E-B2FA-ED4E-425A-69E5D576EC8D}"/>
              </a:ext>
            </a:extLst>
          </p:cNvPr>
          <p:cNvSpPr txBox="1"/>
          <p:nvPr/>
        </p:nvSpPr>
        <p:spPr>
          <a:xfrm>
            <a:off x="8155050" y="4462351"/>
            <a:ext cx="10127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200" dirty="0"/>
              <a:t>2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B69A1DF3-CE28-1AC5-B6DA-1F8745451189}"/>
              </a:ext>
            </a:extLst>
          </p:cNvPr>
          <p:cNvSpPr txBox="1"/>
          <p:nvPr/>
        </p:nvSpPr>
        <p:spPr>
          <a:xfrm>
            <a:off x="5083299" y="4462351"/>
            <a:ext cx="10127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200" dirty="0"/>
              <a:t>16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8E849A7A-D151-3D9F-BAC6-63D363DE3E7C}"/>
              </a:ext>
            </a:extLst>
          </p:cNvPr>
          <p:cNvSpPr txBox="1"/>
          <p:nvPr/>
        </p:nvSpPr>
        <p:spPr>
          <a:xfrm>
            <a:off x="3024250" y="4462350"/>
            <a:ext cx="10127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200" dirty="0"/>
              <a:t>64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F398D1B-A503-2A4F-F9DE-D004445EB0F5}"/>
              </a:ext>
            </a:extLst>
          </p:cNvPr>
          <p:cNvSpPr txBox="1"/>
          <p:nvPr/>
        </p:nvSpPr>
        <p:spPr>
          <a:xfrm>
            <a:off x="4535225" y="4523904"/>
            <a:ext cx="702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/>
              <a:t>+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658DCAF8-59E5-1827-5221-B26C29D02DBD}"/>
              </a:ext>
            </a:extLst>
          </p:cNvPr>
          <p:cNvSpPr txBox="1"/>
          <p:nvPr/>
        </p:nvSpPr>
        <p:spPr>
          <a:xfrm>
            <a:off x="5881756" y="4523903"/>
            <a:ext cx="702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/>
              <a:t>+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86EE7C69-99B6-5A1D-0708-B5A0D3CD87AD}"/>
              </a:ext>
            </a:extLst>
          </p:cNvPr>
          <p:cNvSpPr txBox="1"/>
          <p:nvPr/>
        </p:nvSpPr>
        <p:spPr>
          <a:xfrm>
            <a:off x="7245932" y="4523902"/>
            <a:ext cx="702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/>
              <a:t>+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E2D203D8-E616-7C3C-71A9-5710B1891E8F}"/>
              </a:ext>
            </a:extLst>
          </p:cNvPr>
          <p:cNvSpPr txBox="1"/>
          <p:nvPr/>
        </p:nvSpPr>
        <p:spPr>
          <a:xfrm>
            <a:off x="8747339" y="4538206"/>
            <a:ext cx="702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/>
              <a:t>=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51CF6846-2693-2F59-6562-9D5E2B114DC0}"/>
              </a:ext>
            </a:extLst>
          </p:cNvPr>
          <p:cNvSpPr txBox="1"/>
          <p:nvPr/>
        </p:nvSpPr>
        <p:spPr>
          <a:xfrm>
            <a:off x="9519226" y="4523902"/>
            <a:ext cx="702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/>
              <a:t>83</a:t>
            </a:r>
          </a:p>
        </p:txBody>
      </p:sp>
    </p:spTree>
    <p:extLst>
      <p:ext uri="{BB962C8B-B14F-4D97-AF65-F5344CB8AC3E}">
        <p14:creationId xmlns:p14="http://schemas.microsoft.com/office/powerpoint/2010/main" val="2890747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"/>
                                            </p:cond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4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2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4.07407E-6 L -0.11941 -0.00023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77" y="-2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96296E-6 L -3.95833E-6 -2.59259E-6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4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07407E-6 L 0.06016 -0.00023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8" y="-23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4.07407E-6 L -0.15026 -0.00023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1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5" grpId="1" build="allAtOnce"/>
      <p:bldP spid="6" grpId="0" build="allAtOnce"/>
      <p:bldP spid="6" grpId="1" build="allAtOnce"/>
      <p:bldP spid="7" grpId="0"/>
      <p:bldP spid="7" grpId="1"/>
      <p:bldP spid="8" grpId="0" build="allAtOnce"/>
      <p:bldP spid="8" grpId="1" build="allAtOnce"/>
      <p:bldP spid="11" grpId="0"/>
      <p:bldP spid="12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4">
            <a:extLst>
              <a:ext uri="{FF2B5EF4-FFF2-40B4-BE49-F238E27FC236}">
                <a16:creationId xmlns:a16="http://schemas.microsoft.com/office/drawing/2014/main" id="{36EDABF5-1BD5-61DB-E7AA-565493B1BD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4439710"/>
              </p:ext>
            </p:extLst>
          </p:nvPr>
        </p:nvGraphicFramePr>
        <p:xfrm>
          <a:off x="4053774" y="2797244"/>
          <a:ext cx="4084452" cy="11210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1113">
                  <a:extLst>
                    <a:ext uri="{9D8B030D-6E8A-4147-A177-3AD203B41FA5}">
                      <a16:colId xmlns:a16="http://schemas.microsoft.com/office/drawing/2014/main" val="1273386353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3958276654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1364931613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2079184123"/>
                    </a:ext>
                  </a:extLst>
                </a:gridCol>
              </a:tblGrid>
              <a:tr h="1121011">
                <a:tc>
                  <a:txBody>
                    <a:bodyPr/>
                    <a:lstStyle/>
                    <a:p>
                      <a:pPr algn="ctr"/>
                      <a:r>
                        <a:rPr lang="nb-NO" sz="6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6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6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60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440422"/>
                  </a:ext>
                </a:extLst>
              </a:tr>
            </a:tbl>
          </a:graphicData>
        </a:graphic>
      </p:graphicFrame>
      <p:graphicFrame>
        <p:nvGraphicFramePr>
          <p:cNvPr id="3" name="Tabell 4">
            <a:extLst>
              <a:ext uri="{FF2B5EF4-FFF2-40B4-BE49-F238E27FC236}">
                <a16:creationId xmlns:a16="http://schemas.microsoft.com/office/drawing/2014/main" id="{A8721682-8EDB-0E75-1A8F-5AB487B9BA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31136"/>
              </p:ext>
            </p:extLst>
          </p:nvPr>
        </p:nvGraphicFramePr>
        <p:xfrm>
          <a:off x="4053774" y="2218124"/>
          <a:ext cx="4084452" cy="5791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21113">
                  <a:extLst>
                    <a:ext uri="{9D8B030D-6E8A-4147-A177-3AD203B41FA5}">
                      <a16:colId xmlns:a16="http://schemas.microsoft.com/office/drawing/2014/main" val="1273386353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3958276654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1364931613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2079184123"/>
                    </a:ext>
                  </a:extLst>
                </a:gridCol>
              </a:tblGrid>
              <a:tr h="565286"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440422"/>
                  </a:ext>
                </a:extLst>
              </a:tr>
            </a:tbl>
          </a:graphicData>
        </a:graphic>
      </p:graphicFrame>
      <p:graphicFrame>
        <p:nvGraphicFramePr>
          <p:cNvPr id="7" name="Tabell 4">
            <a:extLst>
              <a:ext uri="{FF2B5EF4-FFF2-40B4-BE49-F238E27FC236}">
                <a16:creationId xmlns:a16="http://schemas.microsoft.com/office/drawing/2014/main" id="{07B4DEE5-C346-4086-1626-7E2146717E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944113"/>
              </p:ext>
            </p:extLst>
          </p:nvPr>
        </p:nvGraphicFramePr>
        <p:xfrm>
          <a:off x="4053774" y="4497375"/>
          <a:ext cx="4084452" cy="5791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21113">
                  <a:extLst>
                    <a:ext uri="{9D8B030D-6E8A-4147-A177-3AD203B41FA5}">
                      <a16:colId xmlns:a16="http://schemas.microsoft.com/office/drawing/2014/main" val="1273386353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3958276654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1364931613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2079184123"/>
                    </a:ext>
                  </a:extLst>
                </a:gridCol>
              </a:tblGrid>
              <a:tr h="565286"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3000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200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10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51440422"/>
                  </a:ext>
                </a:extLst>
              </a:tr>
            </a:tbl>
          </a:graphicData>
        </a:graphic>
      </p:graphicFrame>
      <p:sp>
        <p:nvSpPr>
          <p:cNvPr id="8" name="TekstSylinder 7">
            <a:extLst>
              <a:ext uri="{FF2B5EF4-FFF2-40B4-BE49-F238E27FC236}">
                <a16:creationId xmlns:a16="http://schemas.microsoft.com/office/drawing/2014/main" id="{6196FD5B-C381-52AD-436A-6498AA7C98F4}"/>
              </a:ext>
            </a:extLst>
          </p:cNvPr>
          <p:cNvSpPr txBox="1"/>
          <p:nvPr/>
        </p:nvSpPr>
        <p:spPr>
          <a:xfrm>
            <a:off x="4765353" y="4556099"/>
            <a:ext cx="702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/>
              <a:t>+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88279CFC-A1DA-7293-E5F3-E2CCC2CBE9BA}"/>
              </a:ext>
            </a:extLst>
          </p:cNvPr>
          <p:cNvSpPr txBox="1"/>
          <p:nvPr/>
        </p:nvSpPr>
        <p:spPr>
          <a:xfrm>
            <a:off x="5770341" y="4556102"/>
            <a:ext cx="702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/>
              <a:t>+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7AC189A7-F0BF-EECC-5899-6F9BDE135C78}"/>
              </a:ext>
            </a:extLst>
          </p:cNvPr>
          <p:cNvSpPr txBox="1"/>
          <p:nvPr/>
        </p:nvSpPr>
        <p:spPr>
          <a:xfrm>
            <a:off x="6732325" y="4556101"/>
            <a:ext cx="702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/>
              <a:t>+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C0B6180E-D64B-4EDB-38F4-E39AA590608C}"/>
              </a:ext>
            </a:extLst>
          </p:cNvPr>
          <p:cNvSpPr txBox="1"/>
          <p:nvPr/>
        </p:nvSpPr>
        <p:spPr>
          <a:xfrm>
            <a:off x="8039352" y="4556100"/>
            <a:ext cx="2639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=  3214 </a:t>
            </a:r>
          </a:p>
        </p:txBody>
      </p:sp>
    </p:spTree>
    <p:extLst>
      <p:ext uri="{BB962C8B-B14F-4D97-AF65-F5344CB8AC3E}">
        <p14:creationId xmlns:p14="http://schemas.microsoft.com/office/powerpoint/2010/main" val="232756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6">
            <a:extLst>
              <a:ext uri="{FF2B5EF4-FFF2-40B4-BE49-F238E27FC236}">
                <a16:creationId xmlns:a16="http://schemas.microsoft.com/office/drawing/2014/main" id="{06507597-F0F4-C50B-2491-F19CB692FCC2}"/>
              </a:ext>
            </a:extLst>
          </p:cNvPr>
          <p:cNvSpPr txBox="1">
            <a:spLocks/>
          </p:cNvSpPr>
          <p:nvPr/>
        </p:nvSpPr>
        <p:spPr>
          <a:xfrm>
            <a:off x="815870" y="2218872"/>
            <a:ext cx="80787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</a:pPr>
            <a:endParaRPr lang="nb-NO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9BA40FA6-FE33-9621-D53A-5CFDBB9230DB}"/>
              </a:ext>
            </a:extLst>
          </p:cNvPr>
          <p:cNvSpPr txBox="1"/>
          <p:nvPr/>
        </p:nvSpPr>
        <p:spPr>
          <a:xfrm>
            <a:off x="5061114" y="2967335"/>
            <a:ext cx="206977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5400" spc="300" dirty="0"/>
              <a:t>1001</a:t>
            </a:r>
            <a:endParaRPr lang="nb-NO" spc="300" dirty="0"/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288DFF03-F36A-1782-112D-00C8F9352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b-NO" dirty="0"/>
              <a:t>Hvilken verdi har: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9AE2E547-C62B-74BB-4BCE-40FA4964E17D}"/>
              </a:ext>
            </a:extLst>
          </p:cNvPr>
          <p:cNvSpPr txBox="1"/>
          <p:nvPr/>
        </p:nvSpPr>
        <p:spPr>
          <a:xfrm>
            <a:off x="5331153" y="3890665"/>
            <a:ext cx="32634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spc="300" dirty="0"/>
              <a:t>8</a:t>
            </a:r>
            <a:r>
              <a:rPr lang="nb-NO" sz="2400" spc="3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+4+2</a:t>
            </a:r>
            <a:r>
              <a:rPr lang="nb-NO" sz="2400" spc="300" dirty="0"/>
              <a:t>+1 = 9 </a:t>
            </a:r>
            <a:endParaRPr lang="nb-NO" spc="300" dirty="0"/>
          </a:p>
        </p:txBody>
      </p:sp>
    </p:spTree>
    <p:extLst>
      <p:ext uri="{BB962C8B-B14F-4D97-AF65-F5344CB8AC3E}">
        <p14:creationId xmlns:p14="http://schemas.microsoft.com/office/powerpoint/2010/main" val="2623687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6">
            <a:extLst>
              <a:ext uri="{FF2B5EF4-FFF2-40B4-BE49-F238E27FC236}">
                <a16:creationId xmlns:a16="http://schemas.microsoft.com/office/drawing/2014/main" id="{06507597-F0F4-C50B-2491-F19CB692FCC2}"/>
              </a:ext>
            </a:extLst>
          </p:cNvPr>
          <p:cNvSpPr txBox="1">
            <a:spLocks/>
          </p:cNvSpPr>
          <p:nvPr/>
        </p:nvSpPr>
        <p:spPr>
          <a:xfrm>
            <a:off x="815870" y="2218872"/>
            <a:ext cx="80787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</a:pPr>
            <a:endParaRPr lang="nb-NO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9BA40FA6-FE33-9621-D53A-5CFDBB9230DB}"/>
              </a:ext>
            </a:extLst>
          </p:cNvPr>
          <p:cNvSpPr txBox="1"/>
          <p:nvPr/>
        </p:nvSpPr>
        <p:spPr>
          <a:xfrm>
            <a:off x="3787362" y="2828835"/>
            <a:ext cx="46172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7200" spc="600" dirty="0"/>
              <a:t>101010</a:t>
            </a:r>
            <a:endParaRPr lang="nb-NO" spc="600" dirty="0"/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288DFF03-F36A-1782-112D-00C8F9352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b-NO" dirty="0"/>
              <a:t>Hvilken verdi har: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2173D962-455E-BB77-1C72-9891B500920A}"/>
              </a:ext>
            </a:extLst>
          </p:cNvPr>
          <p:cNvSpPr txBox="1"/>
          <p:nvPr/>
        </p:nvSpPr>
        <p:spPr>
          <a:xfrm>
            <a:off x="4393005" y="3885376"/>
            <a:ext cx="42403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spc="300" dirty="0"/>
              <a:t>32</a:t>
            </a:r>
            <a:r>
              <a:rPr lang="nb-NO" sz="2400" spc="3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+16 </a:t>
            </a:r>
            <a:r>
              <a:rPr lang="nb-NO" sz="2400" spc="300" dirty="0"/>
              <a:t>+8</a:t>
            </a:r>
            <a:r>
              <a:rPr lang="nb-NO" sz="2400" spc="3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+</a:t>
            </a:r>
            <a:r>
              <a:rPr lang="nb-NO" sz="2400" spc="300" dirty="0"/>
              <a:t> </a:t>
            </a:r>
            <a:r>
              <a:rPr lang="nb-NO" sz="2400" spc="3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4</a:t>
            </a:r>
            <a:r>
              <a:rPr lang="nb-NO" sz="2400" spc="300" dirty="0"/>
              <a:t> + 2 </a:t>
            </a:r>
            <a:r>
              <a:rPr lang="nb-NO" sz="2400" spc="3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+ 1 </a:t>
            </a:r>
            <a:r>
              <a:rPr lang="nb-NO" sz="2400" spc="300" dirty="0"/>
              <a:t>= 42</a:t>
            </a:r>
            <a:endParaRPr lang="nb-NO" spc="300" dirty="0"/>
          </a:p>
        </p:txBody>
      </p:sp>
    </p:spTree>
    <p:extLst>
      <p:ext uri="{BB962C8B-B14F-4D97-AF65-F5344CB8AC3E}">
        <p14:creationId xmlns:p14="http://schemas.microsoft.com/office/powerpoint/2010/main" val="2765166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6">
            <a:extLst>
              <a:ext uri="{FF2B5EF4-FFF2-40B4-BE49-F238E27FC236}">
                <a16:creationId xmlns:a16="http://schemas.microsoft.com/office/drawing/2014/main" id="{06507597-F0F4-C50B-2491-F19CB692FCC2}"/>
              </a:ext>
            </a:extLst>
          </p:cNvPr>
          <p:cNvSpPr txBox="1">
            <a:spLocks/>
          </p:cNvSpPr>
          <p:nvPr/>
        </p:nvSpPr>
        <p:spPr>
          <a:xfrm>
            <a:off x="815870" y="2218872"/>
            <a:ext cx="80787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</a:pPr>
            <a:endParaRPr lang="nb-NO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9BA40FA6-FE33-9621-D53A-5CFDBB9230DB}"/>
              </a:ext>
            </a:extLst>
          </p:cNvPr>
          <p:cNvSpPr txBox="1"/>
          <p:nvPr/>
        </p:nvSpPr>
        <p:spPr>
          <a:xfrm>
            <a:off x="3787362" y="2828835"/>
            <a:ext cx="46172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7200" spc="600" dirty="0"/>
              <a:t>100010</a:t>
            </a:r>
            <a:endParaRPr lang="nb-NO" spc="600" dirty="0"/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288DFF03-F36A-1782-112D-00C8F9352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b-NO" dirty="0"/>
              <a:t>Hvilken verdi har:</a:t>
            </a:r>
          </a:p>
        </p:txBody>
      </p:sp>
      <p:sp>
        <p:nvSpPr>
          <p:cNvPr id="2" name="Plassholder for innhold 6">
            <a:extLst>
              <a:ext uri="{FF2B5EF4-FFF2-40B4-BE49-F238E27FC236}">
                <a16:creationId xmlns:a16="http://schemas.microsoft.com/office/drawing/2014/main" id="{0A7A33C5-8EBF-C85F-2A15-4FA11A0714ED}"/>
              </a:ext>
            </a:extLst>
          </p:cNvPr>
          <p:cNvSpPr txBox="1">
            <a:spLocks/>
          </p:cNvSpPr>
          <p:nvPr/>
        </p:nvSpPr>
        <p:spPr>
          <a:xfrm>
            <a:off x="7582826" y="3682669"/>
            <a:ext cx="409268" cy="3464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FF0000"/>
              </a:buClr>
              <a:buNone/>
            </a:pPr>
            <a:r>
              <a:rPr lang="nb-NO" sz="1600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3342883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50E7CB-A22E-FDD2-7592-ACF00C73C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Tvetydigheter</a:t>
            </a:r>
          </a:p>
        </p:txBody>
      </p:sp>
      <p:sp>
        <p:nvSpPr>
          <p:cNvPr id="4" name="Plassholder for innhold 6">
            <a:extLst>
              <a:ext uri="{FF2B5EF4-FFF2-40B4-BE49-F238E27FC236}">
                <a16:creationId xmlns:a16="http://schemas.microsoft.com/office/drawing/2014/main" id="{06507597-F0F4-C50B-2491-F19CB692FCC2}"/>
              </a:ext>
            </a:extLst>
          </p:cNvPr>
          <p:cNvSpPr txBox="1">
            <a:spLocks/>
          </p:cNvSpPr>
          <p:nvPr/>
        </p:nvSpPr>
        <p:spPr>
          <a:xfrm>
            <a:off x="815870" y="2218872"/>
            <a:ext cx="80787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</a:pPr>
            <a:r>
              <a:rPr lang="nb-NO" dirty="0"/>
              <a:t>Å telle binært kalles også å telle i </a:t>
            </a:r>
            <a:r>
              <a:rPr lang="nb-NO" u="sng" dirty="0"/>
              <a:t>base 2</a:t>
            </a:r>
          </a:p>
          <a:p>
            <a:pPr>
              <a:buClr>
                <a:srgbClr val="FF0000"/>
              </a:buClr>
            </a:pPr>
            <a:r>
              <a:rPr lang="nb-NO" dirty="0"/>
              <a:t>Vi mennesker bruker stort sett </a:t>
            </a:r>
            <a:r>
              <a:rPr lang="nb-NO" u="sng" dirty="0"/>
              <a:t>base </a:t>
            </a:r>
            <a:r>
              <a:rPr lang="nb-NO" dirty="0"/>
              <a:t>10 når vi teller</a:t>
            </a:r>
          </a:p>
          <a:p>
            <a:pPr>
              <a:buClr>
                <a:srgbClr val="FF0000"/>
              </a:buClr>
            </a:pPr>
            <a:endParaRPr lang="nb-NO" dirty="0"/>
          </a:p>
          <a:p>
            <a:pPr>
              <a:buClr>
                <a:srgbClr val="FF0000"/>
              </a:buClr>
            </a:pPr>
            <a:r>
              <a:rPr lang="nb-NO" dirty="0"/>
              <a:t>1001   </a:t>
            </a:r>
            <a:r>
              <a:rPr lang="nb-NO" b="0" i="0" dirty="0">
                <a:solidFill>
                  <a:srgbClr val="CCCCCC"/>
                </a:solidFill>
                <a:effectLst/>
                <a:latin typeface="DDG_ProximaNova"/>
              </a:rPr>
              <a:t>≠</a:t>
            </a:r>
            <a:r>
              <a:rPr lang="nb-NO" dirty="0"/>
              <a:t> 1001</a:t>
            </a:r>
          </a:p>
        </p:txBody>
      </p:sp>
      <p:sp>
        <p:nvSpPr>
          <p:cNvPr id="5" name="Plassholder for innhold 6">
            <a:extLst>
              <a:ext uri="{FF2B5EF4-FFF2-40B4-BE49-F238E27FC236}">
                <a16:creationId xmlns:a16="http://schemas.microsoft.com/office/drawing/2014/main" id="{61E6B199-A807-2006-ED0C-8B772E35AE65}"/>
              </a:ext>
            </a:extLst>
          </p:cNvPr>
          <p:cNvSpPr txBox="1">
            <a:spLocks/>
          </p:cNvSpPr>
          <p:nvPr/>
        </p:nvSpPr>
        <p:spPr>
          <a:xfrm>
            <a:off x="1752041" y="4048046"/>
            <a:ext cx="409268" cy="3464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FF0000"/>
              </a:buClr>
              <a:buNone/>
            </a:pPr>
            <a:r>
              <a:rPr lang="nb-NO" sz="1600" dirty="0"/>
              <a:t>10</a:t>
            </a:r>
          </a:p>
        </p:txBody>
      </p:sp>
      <p:sp>
        <p:nvSpPr>
          <p:cNvPr id="8" name="Plassholder for innhold 6">
            <a:extLst>
              <a:ext uri="{FF2B5EF4-FFF2-40B4-BE49-F238E27FC236}">
                <a16:creationId xmlns:a16="http://schemas.microsoft.com/office/drawing/2014/main" id="{E7A277DE-E825-16DF-B1AE-49A6663AD46D}"/>
              </a:ext>
            </a:extLst>
          </p:cNvPr>
          <p:cNvSpPr txBox="1">
            <a:spLocks/>
          </p:cNvSpPr>
          <p:nvPr/>
        </p:nvSpPr>
        <p:spPr>
          <a:xfrm>
            <a:off x="3026230" y="4012420"/>
            <a:ext cx="409268" cy="3464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FF0000"/>
              </a:buClr>
              <a:buNone/>
            </a:pPr>
            <a:r>
              <a:rPr lang="nb-NO" sz="16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005573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50E7CB-A22E-FDD2-7592-ACF00C73C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Hexadesimal</a:t>
            </a:r>
          </a:p>
        </p:txBody>
      </p:sp>
      <p:sp>
        <p:nvSpPr>
          <p:cNvPr id="4" name="Plassholder for innhold 6">
            <a:extLst>
              <a:ext uri="{FF2B5EF4-FFF2-40B4-BE49-F238E27FC236}">
                <a16:creationId xmlns:a16="http://schemas.microsoft.com/office/drawing/2014/main" id="{06507597-F0F4-C50B-2491-F19CB692FCC2}"/>
              </a:ext>
            </a:extLst>
          </p:cNvPr>
          <p:cNvSpPr txBox="1">
            <a:spLocks/>
          </p:cNvSpPr>
          <p:nvPr/>
        </p:nvSpPr>
        <p:spPr>
          <a:xfrm>
            <a:off x="815870" y="2218872"/>
            <a:ext cx="1136110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</a:pPr>
            <a:r>
              <a:rPr lang="nb-NO" dirty="0"/>
              <a:t>Enklere å lese enn binære tall</a:t>
            </a:r>
          </a:p>
          <a:p>
            <a:pPr>
              <a:buClr>
                <a:srgbClr val="FF0000"/>
              </a:buClr>
            </a:pPr>
            <a:r>
              <a:rPr lang="nb-NO" dirty="0"/>
              <a:t>E7  =  </a:t>
            </a:r>
            <a:r>
              <a:rPr lang="nb-NO" b="0" i="0" dirty="0">
                <a:effectLst/>
                <a:latin typeface="source-serif-pro"/>
              </a:rPr>
              <a:t>11100111</a:t>
            </a:r>
          </a:p>
          <a:p>
            <a:pPr>
              <a:buClr>
                <a:srgbClr val="FF0000"/>
              </a:buClr>
            </a:pPr>
            <a:endParaRPr lang="nb-NO" dirty="0">
              <a:latin typeface="source-serif-pro"/>
            </a:endParaRPr>
          </a:p>
          <a:p>
            <a:pPr>
              <a:buClr>
                <a:srgbClr val="FF0000"/>
              </a:buClr>
            </a:pPr>
            <a:r>
              <a:rPr lang="nb-NO" dirty="0">
                <a:latin typeface="source-serif-pro"/>
              </a:rPr>
              <a:t>Høyere informasjons-tetthet</a:t>
            </a:r>
            <a:endParaRPr lang="nb-NO" dirty="0"/>
          </a:p>
        </p:txBody>
      </p:sp>
      <p:sp>
        <p:nvSpPr>
          <p:cNvPr id="3" name="Plassholder for innhold 6">
            <a:extLst>
              <a:ext uri="{FF2B5EF4-FFF2-40B4-BE49-F238E27FC236}">
                <a16:creationId xmlns:a16="http://schemas.microsoft.com/office/drawing/2014/main" id="{6CAB198C-7035-9A46-D43A-47C0EF3BF38F}"/>
              </a:ext>
            </a:extLst>
          </p:cNvPr>
          <p:cNvSpPr txBox="1">
            <a:spLocks/>
          </p:cNvSpPr>
          <p:nvPr/>
        </p:nvSpPr>
        <p:spPr>
          <a:xfrm>
            <a:off x="3390836" y="2993900"/>
            <a:ext cx="409268" cy="3464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FF0000"/>
              </a:buClr>
              <a:buNone/>
            </a:pPr>
            <a:r>
              <a:rPr lang="nb-NO" sz="1600" dirty="0"/>
              <a:t>2</a:t>
            </a:r>
          </a:p>
        </p:txBody>
      </p:sp>
      <p:sp>
        <p:nvSpPr>
          <p:cNvPr id="5" name="Plassholder for innhold 6">
            <a:extLst>
              <a:ext uri="{FF2B5EF4-FFF2-40B4-BE49-F238E27FC236}">
                <a16:creationId xmlns:a16="http://schemas.microsoft.com/office/drawing/2014/main" id="{66946FEB-7DEF-2A62-1506-ADD353ECA46B}"/>
              </a:ext>
            </a:extLst>
          </p:cNvPr>
          <p:cNvSpPr txBox="1">
            <a:spLocks/>
          </p:cNvSpPr>
          <p:nvPr/>
        </p:nvSpPr>
        <p:spPr>
          <a:xfrm>
            <a:off x="1346948" y="2993900"/>
            <a:ext cx="409268" cy="3464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FF0000"/>
              </a:buClr>
              <a:buNone/>
            </a:pPr>
            <a:r>
              <a:rPr lang="nb-NO" sz="1600" dirty="0"/>
              <a:t>16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0EB5B361-CB57-9CC1-DF0B-6AA75813F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582" y="4932630"/>
            <a:ext cx="8280400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5969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4">
            <a:extLst>
              <a:ext uri="{FF2B5EF4-FFF2-40B4-BE49-F238E27FC236}">
                <a16:creationId xmlns:a16="http://schemas.microsoft.com/office/drawing/2014/main" id="{36EDABF5-1BD5-61DB-E7AA-565493B1BD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4454931"/>
              </p:ext>
            </p:extLst>
          </p:nvPr>
        </p:nvGraphicFramePr>
        <p:xfrm>
          <a:off x="4371936" y="3076052"/>
          <a:ext cx="3063339" cy="11210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1113">
                  <a:extLst>
                    <a:ext uri="{9D8B030D-6E8A-4147-A177-3AD203B41FA5}">
                      <a16:colId xmlns:a16="http://schemas.microsoft.com/office/drawing/2014/main" val="3958276654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1364931613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2079184123"/>
                    </a:ext>
                  </a:extLst>
                </a:gridCol>
              </a:tblGrid>
              <a:tr h="1121011">
                <a:tc>
                  <a:txBody>
                    <a:bodyPr/>
                    <a:lstStyle/>
                    <a:p>
                      <a:pPr algn="ctr"/>
                      <a:r>
                        <a:rPr lang="nb-NO" sz="6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6000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6000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440422"/>
                  </a:ext>
                </a:extLst>
              </a:tr>
            </a:tbl>
          </a:graphicData>
        </a:graphic>
      </p:graphicFrame>
      <p:graphicFrame>
        <p:nvGraphicFramePr>
          <p:cNvPr id="3" name="Tabell 4">
            <a:extLst>
              <a:ext uri="{FF2B5EF4-FFF2-40B4-BE49-F238E27FC236}">
                <a16:creationId xmlns:a16="http://schemas.microsoft.com/office/drawing/2014/main" id="{A8721682-8EDB-0E75-1A8F-5AB487B9BA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7924334"/>
              </p:ext>
            </p:extLst>
          </p:nvPr>
        </p:nvGraphicFramePr>
        <p:xfrm>
          <a:off x="4371936" y="2496932"/>
          <a:ext cx="3063339" cy="5791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21113">
                  <a:extLst>
                    <a:ext uri="{9D8B030D-6E8A-4147-A177-3AD203B41FA5}">
                      <a16:colId xmlns:a16="http://schemas.microsoft.com/office/drawing/2014/main" val="3958276654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1364931613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2079184123"/>
                    </a:ext>
                  </a:extLst>
                </a:gridCol>
              </a:tblGrid>
              <a:tr h="565286"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440422"/>
                  </a:ext>
                </a:extLst>
              </a:tr>
            </a:tbl>
          </a:graphicData>
        </a:graphic>
      </p:graphicFrame>
      <p:graphicFrame>
        <p:nvGraphicFramePr>
          <p:cNvPr id="7" name="Tabell 4">
            <a:extLst>
              <a:ext uri="{FF2B5EF4-FFF2-40B4-BE49-F238E27FC236}">
                <a16:creationId xmlns:a16="http://schemas.microsoft.com/office/drawing/2014/main" id="{07B4DEE5-C346-4086-1626-7E2146717E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676787"/>
              </p:ext>
            </p:extLst>
          </p:nvPr>
        </p:nvGraphicFramePr>
        <p:xfrm>
          <a:off x="4371936" y="4438644"/>
          <a:ext cx="4084452" cy="5791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21113">
                  <a:extLst>
                    <a:ext uri="{9D8B030D-6E8A-4147-A177-3AD203B41FA5}">
                      <a16:colId xmlns:a16="http://schemas.microsoft.com/office/drawing/2014/main" val="1273386353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3958276654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1364931613"/>
                    </a:ext>
                  </a:extLst>
                </a:gridCol>
                <a:gridCol w="1021113">
                  <a:extLst>
                    <a:ext uri="{9D8B030D-6E8A-4147-A177-3AD203B41FA5}">
                      <a16:colId xmlns:a16="http://schemas.microsoft.com/office/drawing/2014/main" val="2079184123"/>
                    </a:ext>
                  </a:extLst>
                </a:gridCol>
              </a:tblGrid>
              <a:tr h="565286"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512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240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759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51440422"/>
                  </a:ext>
                </a:extLst>
              </a:tr>
            </a:tbl>
          </a:graphicData>
        </a:graphic>
      </p:graphicFrame>
      <p:sp>
        <p:nvSpPr>
          <p:cNvPr id="2" name="TekstSylinder 1">
            <a:extLst>
              <a:ext uri="{FF2B5EF4-FFF2-40B4-BE49-F238E27FC236}">
                <a16:creationId xmlns:a16="http://schemas.microsoft.com/office/drawing/2014/main" id="{E1D8D646-22A2-7058-FC0F-DA3082E6861D}"/>
              </a:ext>
            </a:extLst>
          </p:cNvPr>
          <p:cNvSpPr txBox="1"/>
          <p:nvPr/>
        </p:nvSpPr>
        <p:spPr>
          <a:xfrm>
            <a:off x="5050361" y="4497371"/>
            <a:ext cx="702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/>
              <a:t>+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DED552F-377E-4D2E-887A-46491DADB270}"/>
              </a:ext>
            </a:extLst>
          </p:cNvPr>
          <p:cNvSpPr txBox="1"/>
          <p:nvPr/>
        </p:nvSpPr>
        <p:spPr>
          <a:xfrm>
            <a:off x="6096000" y="4497370"/>
            <a:ext cx="702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/>
              <a:t>+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6D2226F6-2012-9E62-6B77-5618DCE4C352}"/>
              </a:ext>
            </a:extLst>
          </p:cNvPr>
          <p:cNvSpPr txBox="1"/>
          <p:nvPr/>
        </p:nvSpPr>
        <p:spPr>
          <a:xfrm>
            <a:off x="6924719" y="4493344"/>
            <a:ext cx="702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/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2251244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/>
      <p:bldP spid="5" grpId="1"/>
      <p:bldP spid="6" grpId="0"/>
      <p:bldP spid="6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6">
            <a:extLst>
              <a:ext uri="{FF2B5EF4-FFF2-40B4-BE49-F238E27FC236}">
                <a16:creationId xmlns:a16="http://schemas.microsoft.com/office/drawing/2014/main" id="{06507597-F0F4-C50B-2491-F19CB692FCC2}"/>
              </a:ext>
            </a:extLst>
          </p:cNvPr>
          <p:cNvSpPr txBox="1">
            <a:spLocks/>
          </p:cNvSpPr>
          <p:nvPr/>
        </p:nvSpPr>
        <p:spPr>
          <a:xfrm>
            <a:off x="815870" y="2218872"/>
            <a:ext cx="1136110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</a:pPr>
            <a:endParaRPr lang="nb-NO" dirty="0"/>
          </a:p>
        </p:txBody>
      </p:sp>
      <p:sp>
        <p:nvSpPr>
          <p:cNvPr id="3" name="Plassholder for innhold 6">
            <a:extLst>
              <a:ext uri="{FF2B5EF4-FFF2-40B4-BE49-F238E27FC236}">
                <a16:creationId xmlns:a16="http://schemas.microsoft.com/office/drawing/2014/main" id="{75F6B5E4-1A9E-BC5D-F3F5-12FDBAA9B4CC}"/>
              </a:ext>
            </a:extLst>
          </p:cNvPr>
          <p:cNvSpPr txBox="1">
            <a:spLocks/>
          </p:cNvSpPr>
          <p:nvPr/>
        </p:nvSpPr>
        <p:spPr>
          <a:xfrm>
            <a:off x="968270" y="2371272"/>
            <a:ext cx="1136110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</a:pPr>
            <a:r>
              <a:rPr lang="nb-NO" dirty="0"/>
              <a:t>Det er mange måter å oversette bits til tekst på</a:t>
            </a:r>
          </a:p>
          <a:p>
            <a:pPr>
              <a:buClr>
                <a:srgbClr val="FF0000"/>
              </a:buClr>
            </a:pPr>
            <a:r>
              <a:rPr lang="nb-NO" dirty="0"/>
              <a:t>I IN1020 lærer vi om</a:t>
            </a:r>
          </a:p>
          <a:p>
            <a:pPr lvl="1">
              <a:buClr>
                <a:srgbClr val="FF0000"/>
              </a:buClr>
            </a:pPr>
            <a:r>
              <a:rPr lang="nb-NO" dirty="0"/>
              <a:t>ASCII (128 tegn)</a:t>
            </a:r>
          </a:p>
          <a:p>
            <a:pPr lvl="1">
              <a:buClr>
                <a:srgbClr val="FF0000"/>
              </a:buClr>
            </a:pPr>
            <a:r>
              <a:rPr lang="nb-NO" dirty="0"/>
              <a:t>Latin-1 (256 tegn)</a:t>
            </a:r>
          </a:p>
          <a:p>
            <a:pPr lvl="1">
              <a:buClr>
                <a:srgbClr val="FF0000"/>
              </a:buClr>
            </a:pPr>
            <a:r>
              <a:rPr lang="nb-NO" dirty="0"/>
              <a:t>Unicode (ca. 1 mil tegn)</a:t>
            </a:r>
          </a:p>
          <a:p>
            <a:pPr marL="457200" lvl="1" indent="0">
              <a:buClr>
                <a:srgbClr val="FF0000"/>
              </a:buClr>
              <a:buNone/>
            </a:pPr>
            <a:endParaRPr lang="nb-NO" dirty="0"/>
          </a:p>
          <a:p>
            <a:pPr>
              <a:buClr>
                <a:srgbClr val="FF0000"/>
              </a:buClr>
            </a:pPr>
            <a:endParaRPr lang="nb-NO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2182A9FC-61BF-E3DE-5276-35C705A1E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Fra bits til tekst</a:t>
            </a:r>
          </a:p>
        </p:txBody>
      </p:sp>
      <p:pic>
        <p:nvPicPr>
          <p:cNvPr id="1030" name="Picture 6" descr="ASCII - Computer Science Wiki">
            <a:extLst>
              <a:ext uri="{FF2B5EF4-FFF2-40B4-BE49-F238E27FC236}">
                <a16:creationId xmlns:a16="http://schemas.microsoft.com/office/drawing/2014/main" id="{1E1610BA-1018-BA6E-6247-D2B6119395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1"/>
          <a:stretch/>
        </p:blipFill>
        <p:spPr bwMode="auto">
          <a:xfrm>
            <a:off x="9045526" y="0"/>
            <a:ext cx="73611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41427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57" name="Freeform: Shape 2056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3" name="Freeform: Shape 2062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65" name="Isosceles Triangle 2064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What You Need to Know about Encoding | Dimensional Insight">
            <a:extLst>
              <a:ext uri="{FF2B5EF4-FFF2-40B4-BE49-F238E27FC236}">
                <a16:creationId xmlns:a16="http://schemas.microsoft.com/office/drawing/2014/main" id="{9C25AFE0-9BE0-A8DB-2DAF-8C5DAC391C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2623107" y="1620586"/>
            <a:ext cx="7285520" cy="3680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7" name="Isosceles Triangle 2066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tel 4">
            <a:extLst>
              <a:ext uri="{FF2B5EF4-FFF2-40B4-BE49-F238E27FC236}">
                <a16:creationId xmlns:a16="http://schemas.microsoft.com/office/drawing/2014/main" id="{79B95A41-83DF-8C23-37C9-3591CCEDA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b-NO" dirty="0"/>
              <a:t>Unicode</a:t>
            </a:r>
          </a:p>
        </p:txBody>
      </p:sp>
    </p:spTree>
    <p:extLst>
      <p:ext uri="{BB962C8B-B14F-4D97-AF65-F5344CB8AC3E}">
        <p14:creationId xmlns:p14="http://schemas.microsoft.com/office/powerpoint/2010/main" val="37599495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Grafikk, grafisk design, clip art, skjermbilde&#10;&#10;Automatisk generert beskrivelse">
            <a:extLst>
              <a:ext uri="{FF2B5EF4-FFF2-40B4-BE49-F238E27FC236}">
                <a16:creationId xmlns:a16="http://schemas.microsoft.com/office/drawing/2014/main" id="{8A2ABC28-9034-15E0-A31B-A209B58C61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6741" y="0"/>
            <a:ext cx="4065259" cy="3007360"/>
          </a:xfrm>
          <a:prstGeom prst="rect">
            <a:avLst/>
          </a:prstGeom>
        </p:spPr>
      </p:pic>
      <p:sp>
        <p:nvSpPr>
          <p:cNvPr id="6" name="Tittel 1">
            <a:extLst>
              <a:ext uri="{FF2B5EF4-FFF2-40B4-BE49-F238E27FC236}">
                <a16:creationId xmlns:a16="http://schemas.microsoft.com/office/drawing/2014/main" id="{9665C004-B134-5D7D-46E5-A9A9A060B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b-NO" dirty="0"/>
              <a:t>Fra bits til bilder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09028097-9C15-A02A-963C-488FEFE4C01D}"/>
              </a:ext>
            </a:extLst>
          </p:cNvPr>
          <p:cNvSpPr txBox="1">
            <a:spLocks/>
          </p:cNvSpPr>
          <p:nvPr/>
        </p:nvSpPr>
        <p:spPr>
          <a:xfrm>
            <a:off x="968270" y="2371272"/>
            <a:ext cx="1136110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</a:pPr>
            <a:r>
              <a:rPr lang="nb-NO" dirty="0"/>
              <a:t>Digitale bilder består av </a:t>
            </a:r>
            <a:r>
              <a:rPr lang="nb-NO" dirty="0" err="1"/>
              <a:t>pixler</a:t>
            </a:r>
            <a:endParaRPr lang="nb-NO" dirty="0"/>
          </a:p>
          <a:p>
            <a:pPr>
              <a:buClr>
                <a:srgbClr val="FF0000"/>
              </a:buClr>
            </a:pPr>
            <a:r>
              <a:rPr lang="nb-NO" dirty="0"/>
              <a:t>Hver </a:t>
            </a:r>
            <a:r>
              <a:rPr lang="nb-NO" dirty="0" err="1"/>
              <a:t>pixel</a:t>
            </a:r>
            <a:r>
              <a:rPr lang="nb-NO" dirty="0"/>
              <a:t> kan består av 3 farger</a:t>
            </a:r>
          </a:p>
          <a:p>
            <a:pPr lvl="1">
              <a:buClr>
                <a:srgbClr val="FF0000"/>
              </a:buClr>
            </a:pPr>
            <a:r>
              <a:rPr lang="nb-NO" dirty="0"/>
              <a:t>Rød </a:t>
            </a:r>
          </a:p>
          <a:p>
            <a:pPr lvl="1">
              <a:buClr>
                <a:srgbClr val="FF0000"/>
              </a:buClr>
            </a:pPr>
            <a:r>
              <a:rPr lang="nb-NO" dirty="0"/>
              <a:t>Grønn</a:t>
            </a:r>
          </a:p>
          <a:p>
            <a:pPr lvl="1">
              <a:buClr>
                <a:srgbClr val="FF0000"/>
              </a:buClr>
            </a:pPr>
            <a:r>
              <a:rPr lang="nb-NO" dirty="0"/>
              <a:t>Blå</a:t>
            </a:r>
          </a:p>
          <a:p>
            <a:pPr lvl="1">
              <a:buClr>
                <a:srgbClr val="FF0000"/>
              </a:buClr>
            </a:pPr>
            <a:endParaRPr lang="nb-NO" dirty="0"/>
          </a:p>
          <a:p>
            <a:pPr>
              <a:buClr>
                <a:srgbClr val="FF0000"/>
              </a:buClr>
            </a:pPr>
            <a:r>
              <a:rPr lang="nb-NO" dirty="0"/>
              <a:t>Alle fargene har hver sin lysstyrke (0 – 255)</a:t>
            </a:r>
          </a:p>
          <a:p>
            <a:pPr lvl="1">
              <a:buClr>
                <a:srgbClr val="FF0000"/>
              </a:buClr>
            </a:pPr>
            <a:r>
              <a:rPr lang="nb-NO" dirty="0"/>
              <a:t>100  rød + 100 grønn + 0 rød = gul</a:t>
            </a:r>
          </a:p>
          <a:p>
            <a:pPr>
              <a:buClr>
                <a:srgbClr val="FF0000"/>
              </a:buClr>
            </a:pPr>
            <a:endParaRPr lang="nb-NO" dirty="0"/>
          </a:p>
        </p:txBody>
      </p:sp>
      <p:pic>
        <p:nvPicPr>
          <p:cNvPr id="9" name="Bilde 8" descr="Et bilde som inneholder mønster, Fargerikt, kvadrat, Rektangel&#10;&#10;Automatisk generert beskrivelse">
            <a:extLst>
              <a:ext uri="{FF2B5EF4-FFF2-40B4-BE49-F238E27FC236}">
                <a16:creationId xmlns:a16="http://schemas.microsoft.com/office/drawing/2014/main" id="{20155ED0-84D3-180E-D95B-79A124E8B6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3069" y="4281865"/>
            <a:ext cx="2510731" cy="2440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872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E551FCB-D4CF-1CCC-F016-70392EE98948}"/>
              </a:ext>
            </a:extLst>
          </p:cNvPr>
          <p:cNvSpPr/>
          <p:nvPr/>
        </p:nvSpPr>
        <p:spPr>
          <a:xfrm>
            <a:off x="8037342" y="1885071"/>
            <a:ext cx="178190" cy="310896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2F1C829-7EC6-2CDC-DBC5-E3A16C8B505F}"/>
              </a:ext>
            </a:extLst>
          </p:cNvPr>
          <p:cNvSpPr/>
          <p:nvPr/>
        </p:nvSpPr>
        <p:spPr>
          <a:xfrm>
            <a:off x="8659487" y="1885071"/>
            <a:ext cx="178190" cy="310896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A1DFF9E4-1606-4774-02FA-6C9EFE349E8A}"/>
              </a:ext>
            </a:extLst>
          </p:cNvPr>
          <p:cNvSpPr/>
          <p:nvPr/>
        </p:nvSpPr>
        <p:spPr>
          <a:xfrm>
            <a:off x="9265745" y="1995268"/>
            <a:ext cx="178190" cy="310896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3C989F28-07F4-72D6-FAFF-211D584BA4BD}"/>
              </a:ext>
            </a:extLst>
          </p:cNvPr>
          <p:cNvSpPr/>
          <p:nvPr/>
        </p:nvSpPr>
        <p:spPr>
          <a:xfrm>
            <a:off x="9908371" y="1995268"/>
            <a:ext cx="178190" cy="310896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Bilde 8" descr="Et bilde som inneholder mønster, Fargerikt, kvadrat, Rektangel&#10;&#10;Automatisk generert beskrivelse">
            <a:extLst>
              <a:ext uri="{FF2B5EF4-FFF2-40B4-BE49-F238E27FC236}">
                <a16:creationId xmlns:a16="http://schemas.microsoft.com/office/drawing/2014/main" id="{AD8F28A4-6625-DB8C-B831-868B9EBC8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0335" y="1270000"/>
            <a:ext cx="2133600" cy="2159000"/>
          </a:xfrm>
          <a:prstGeom prst="rect">
            <a:avLst/>
          </a:prstGeom>
        </p:spPr>
      </p:pic>
      <p:pic>
        <p:nvPicPr>
          <p:cNvPr id="10" name="Bilde 9" descr="Et bilde som inneholder mønster, Fargerikt, kvadrat, Rektangel&#10;&#10;Automatisk generert beskrivelse">
            <a:extLst>
              <a:ext uri="{FF2B5EF4-FFF2-40B4-BE49-F238E27FC236}">
                <a16:creationId xmlns:a16="http://schemas.microsoft.com/office/drawing/2014/main" id="{69E2B240-E224-C486-31E4-92DF1F2277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2071" y="1270000"/>
            <a:ext cx="2133600" cy="2159000"/>
          </a:xfrm>
          <a:prstGeom prst="rect">
            <a:avLst/>
          </a:prstGeom>
        </p:spPr>
      </p:pic>
      <p:pic>
        <p:nvPicPr>
          <p:cNvPr id="11" name="Bilde 10" descr="Et bilde som inneholder mønster, Fargerikt, kvadrat, Rektangel&#10;&#10;Automatisk generert beskrivelse">
            <a:extLst>
              <a:ext uri="{FF2B5EF4-FFF2-40B4-BE49-F238E27FC236}">
                <a16:creationId xmlns:a16="http://schemas.microsoft.com/office/drawing/2014/main" id="{6E56152D-2051-442A-5CD2-50F8450B81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0335" y="3560299"/>
            <a:ext cx="2133600" cy="2159000"/>
          </a:xfrm>
          <a:prstGeom prst="rect">
            <a:avLst/>
          </a:prstGeom>
        </p:spPr>
      </p:pic>
      <p:pic>
        <p:nvPicPr>
          <p:cNvPr id="12" name="Bilde 11" descr="Et bilde som inneholder mønster, Fargerikt, kvadrat, Rektangel&#10;&#10;Automatisk generert beskrivelse">
            <a:extLst>
              <a:ext uri="{FF2B5EF4-FFF2-40B4-BE49-F238E27FC236}">
                <a16:creationId xmlns:a16="http://schemas.microsoft.com/office/drawing/2014/main" id="{5D99811C-4F53-040F-EF02-EABFCDBA5A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4615" y="3560299"/>
            <a:ext cx="2133600" cy="2159000"/>
          </a:xfrm>
          <a:prstGeom prst="rect">
            <a:avLst/>
          </a:prstGeom>
        </p:spPr>
      </p:pic>
      <p:sp>
        <p:nvSpPr>
          <p:cNvPr id="13" name="Smultring 12">
            <a:extLst>
              <a:ext uri="{FF2B5EF4-FFF2-40B4-BE49-F238E27FC236}">
                <a16:creationId xmlns:a16="http://schemas.microsoft.com/office/drawing/2014/main" id="{55CAB00C-4CB7-A52C-9FB9-11EC87FA4766}"/>
              </a:ext>
            </a:extLst>
          </p:cNvPr>
          <p:cNvSpPr/>
          <p:nvPr/>
        </p:nvSpPr>
        <p:spPr>
          <a:xfrm>
            <a:off x="4474025" y="-1364815"/>
            <a:ext cx="9996092" cy="9850228"/>
          </a:xfrm>
          <a:prstGeom prst="donu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pic>
        <p:nvPicPr>
          <p:cNvPr id="2" name="Bilde 1" descr="Et bilde som inneholder Grafikk, grafisk design, clip art, skjermbilde&#10;&#10;Automatisk generert beskrivelse">
            <a:extLst>
              <a:ext uri="{FF2B5EF4-FFF2-40B4-BE49-F238E27FC236}">
                <a16:creationId xmlns:a16="http://schemas.microsoft.com/office/drawing/2014/main" id="{33EACC7B-E5E0-CC02-655B-ECAFBD05EB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12" y="1181686"/>
            <a:ext cx="5476691" cy="4051496"/>
          </a:xfrm>
          <a:prstGeom prst="rect">
            <a:avLst/>
          </a:prstGeom>
        </p:spPr>
      </p:pic>
      <p:sp>
        <p:nvSpPr>
          <p:cNvPr id="14" name="Rektangel 13">
            <a:extLst>
              <a:ext uri="{FF2B5EF4-FFF2-40B4-BE49-F238E27FC236}">
                <a16:creationId xmlns:a16="http://schemas.microsoft.com/office/drawing/2014/main" id="{55448575-A021-C424-0C39-1C5608E07825}"/>
              </a:ext>
            </a:extLst>
          </p:cNvPr>
          <p:cNvSpPr/>
          <p:nvPr/>
        </p:nvSpPr>
        <p:spPr>
          <a:xfrm>
            <a:off x="1683583" y="1912695"/>
            <a:ext cx="154744" cy="16514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6" name="Rett pil 15">
            <a:extLst>
              <a:ext uri="{FF2B5EF4-FFF2-40B4-BE49-F238E27FC236}">
                <a16:creationId xmlns:a16="http://schemas.microsoft.com/office/drawing/2014/main" id="{5DBE03C1-6AF3-3A2C-B94D-4DB7BA240E9A}"/>
              </a:ext>
            </a:extLst>
          </p:cNvPr>
          <p:cNvCxnSpPr>
            <a:cxnSpLocks/>
          </p:cNvCxnSpPr>
          <p:nvPr/>
        </p:nvCxnSpPr>
        <p:spPr>
          <a:xfrm>
            <a:off x="1838327" y="1995268"/>
            <a:ext cx="5007572" cy="81358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0630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Vector vs Raster files - Reform Creative">
            <a:extLst>
              <a:ext uri="{FF2B5EF4-FFF2-40B4-BE49-F238E27FC236}">
                <a16:creationId xmlns:a16="http://schemas.microsoft.com/office/drawing/2014/main" id="{825F4684-A22C-C8B2-5A8A-29907A67F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289" y="1"/>
            <a:ext cx="12266289" cy="681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72621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6">
            <a:extLst>
              <a:ext uri="{FF2B5EF4-FFF2-40B4-BE49-F238E27FC236}">
                <a16:creationId xmlns:a16="http://schemas.microsoft.com/office/drawing/2014/main" id="{0686C370-3417-BA20-267B-348CBBA7462E}"/>
              </a:ext>
            </a:extLst>
          </p:cNvPr>
          <p:cNvSpPr txBox="1">
            <a:spLocks/>
          </p:cNvSpPr>
          <p:nvPr/>
        </p:nvSpPr>
        <p:spPr>
          <a:xfrm>
            <a:off x="830898" y="1780429"/>
            <a:ext cx="1136110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FF0000"/>
              </a:buClr>
              <a:buNone/>
            </a:pPr>
            <a:endParaRPr lang="nb-NO" dirty="0"/>
          </a:p>
          <a:p>
            <a:pPr>
              <a:buClr>
                <a:srgbClr val="FF0000"/>
              </a:buClr>
            </a:pPr>
            <a:endParaRPr lang="nb-NO" dirty="0"/>
          </a:p>
        </p:txBody>
      </p:sp>
      <p:sp>
        <p:nvSpPr>
          <p:cNvPr id="3" name="Tittel 1">
            <a:extLst>
              <a:ext uri="{FF2B5EF4-FFF2-40B4-BE49-F238E27FC236}">
                <a16:creationId xmlns:a16="http://schemas.microsoft.com/office/drawing/2014/main" id="{8FE838E1-7B7E-A561-312D-C37007E65642}"/>
              </a:ext>
            </a:extLst>
          </p:cNvPr>
          <p:cNvSpPr txBox="1">
            <a:spLocks/>
          </p:cNvSpPr>
          <p:nvPr/>
        </p:nvSpPr>
        <p:spPr>
          <a:xfrm>
            <a:off x="838200" y="726233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Fra lyd til bits</a:t>
            </a:r>
          </a:p>
        </p:txBody>
      </p:sp>
      <p:pic>
        <p:nvPicPr>
          <p:cNvPr id="6146" name="Picture 2" descr="Analogue: Real Sound Wave Digital: Based on set codes | Digital, Analog ...">
            <a:extLst>
              <a:ext uri="{FF2B5EF4-FFF2-40B4-BE49-F238E27FC236}">
                <a16:creationId xmlns:a16="http://schemas.microsoft.com/office/drawing/2014/main" id="{C436E391-E41B-93A6-DD56-B3F3013BD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1394" y="2051796"/>
            <a:ext cx="7378700" cy="450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9634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igital Hearing Aids | HearSource">
            <a:extLst>
              <a:ext uri="{FF2B5EF4-FFF2-40B4-BE49-F238E27FC236}">
                <a16:creationId xmlns:a16="http://schemas.microsoft.com/office/drawing/2014/main" id="{3090F094-ED0A-25CF-C3B2-CD6E8253B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333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634</TotalTime>
  <Words>937</Words>
  <Application>Microsoft Macintosh PowerPoint</Application>
  <PresentationFormat>Widescreen</PresentationFormat>
  <Paragraphs>240</Paragraphs>
  <Slides>22</Slides>
  <Notes>22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DDG_ProximaNova</vt:lpstr>
      <vt:lpstr>source-serif-pro</vt:lpstr>
      <vt:lpstr>Office-tema</vt:lpstr>
      <vt:lpstr>2. Gruppetime IN1020</vt:lpstr>
      <vt:lpstr>Plan for gruppetimen</vt:lpstr>
      <vt:lpstr>PowerPoint-presentasjon</vt:lpstr>
      <vt:lpstr>Bit – hva er det?</vt:lpstr>
      <vt:lpstr>Fra én bit til flere</vt:lpstr>
      <vt:lpstr>PowerPoint-presentasjon</vt:lpstr>
      <vt:lpstr>PowerPoint-presentasjon</vt:lpstr>
      <vt:lpstr>PowerPoint-presentasjon</vt:lpstr>
      <vt:lpstr>PowerPoint-presentasjon</vt:lpstr>
      <vt:lpstr>Hvilken verdi har:</vt:lpstr>
      <vt:lpstr>Hvilken verdi har:</vt:lpstr>
      <vt:lpstr>Hvilken verdi har:</vt:lpstr>
      <vt:lpstr>Tvetydigheter</vt:lpstr>
      <vt:lpstr>Hexadesimal</vt:lpstr>
      <vt:lpstr>PowerPoint-presentasjon</vt:lpstr>
      <vt:lpstr>Fra bits til tekst</vt:lpstr>
      <vt:lpstr>Unicode</vt:lpstr>
      <vt:lpstr>Fra bits til bilder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IN1020</dc:title>
  <dc:creator>Håkon Refsvik</dc:creator>
  <cp:lastModifiedBy>Håkon Refsvik</cp:lastModifiedBy>
  <cp:revision>335</cp:revision>
  <dcterms:created xsi:type="dcterms:W3CDTF">2023-08-26T10:15:01Z</dcterms:created>
  <dcterms:modified xsi:type="dcterms:W3CDTF">2023-09-05T06:40:25Z</dcterms:modified>
</cp:coreProperties>
</file>