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07"/>
    <p:restoredTop sz="78169"/>
  </p:normalViewPr>
  <p:slideViewPr>
    <p:cSldViewPr snapToGrid="0">
      <p:cViewPr varScale="1">
        <p:scale>
          <a:sx n="95" d="100"/>
          <a:sy n="95" d="100"/>
        </p:scale>
        <p:origin x="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6D12B-5CA2-FB48-8490-40CD57FA68FA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7094F-66A7-5D4E-A151-2AD4EB9C4D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37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29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61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Fint å være klar over at nettverk er et begrep som dekker flere ting</a:t>
            </a:r>
          </a:p>
          <a:p>
            <a:r>
              <a:rPr lang="nb-NO" dirty="0"/>
              <a:t>- Datanett – et generelt begrep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395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Hjemme har man stort sett kun en ruter</a:t>
            </a:r>
          </a:p>
          <a:p>
            <a:r>
              <a:rPr lang="nb-NO" dirty="0"/>
              <a:t>	- Gjør jobben til </a:t>
            </a:r>
            <a:r>
              <a:rPr lang="nb-NO" dirty="0" err="1"/>
              <a:t>switchen</a:t>
            </a:r>
            <a:endParaRPr lang="nb-NO" dirty="0"/>
          </a:p>
          <a:p>
            <a:endParaRPr lang="nb-NO" dirty="0"/>
          </a:p>
          <a:p>
            <a:r>
              <a:rPr lang="nb-NO" dirty="0"/>
              <a:t>- Switchen snakker med alt i det lokale nettet</a:t>
            </a:r>
          </a:p>
          <a:p>
            <a:r>
              <a:rPr lang="nb-NO" dirty="0"/>
              <a:t>- Ruteren snakker med internettet</a:t>
            </a:r>
          </a:p>
          <a:p>
            <a:r>
              <a:rPr lang="nb-NO" dirty="0"/>
              <a:t>- VELDIG SIMPLIFISERT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9581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Klient-tjener er mest vanlig</a:t>
            </a:r>
          </a:p>
          <a:p>
            <a:r>
              <a:rPr lang="nb-NO" dirty="0"/>
              <a:t>- Hva er fordeler/ulemper med disse to modellene?</a:t>
            </a:r>
          </a:p>
          <a:p>
            <a:endParaRPr lang="nb-NO" dirty="0"/>
          </a:p>
          <a:p>
            <a:r>
              <a:rPr lang="nb-NO" b="1" dirty="0"/>
              <a:t>Klient tjener</a:t>
            </a:r>
          </a:p>
          <a:p>
            <a:r>
              <a:rPr lang="nb-NO" dirty="0"/>
              <a:t>- Fordeler</a:t>
            </a:r>
          </a:p>
          <a:p>
            <a:r>
              <a:rPr lang="nb-NO" dirty="0"/>
              <a:t>	- Sentralisert</a:t>
            </a:r>
          </a:p>
          <a:p>
            <a:r>
              <a:rPr lang="nb-NO" dirty="0"/>
              <a:t>	- Skalerbart</a:t>
            </a:r>
          </a:p>
          <a:p>
            <a:r>
              <a:rPr lang="nb-NO" dirty="0"/>
              <a:t>	- Sikkerhet (klienter vet hva de får)</a:t>
            </a:r>
          </a:p>
          <a:p>
            <a:r>
              <a:rPr lang="nb-NO" dirty="0"/>
              <a:t>- Ulemper</a:t>
            </a:r>
          </a:p>
          <a:p>
            <a:r>
              <a:rPr lang="nb-NO" dirty="0"/>
              <a:t>	- Kostnad</a:t>
            </a:r>
          </a:p>
          <a:p>
            <a:r>
              <a:rPr lang="nb-NO" dirty="0"/>
              <a:t>	- Nedetid er kritisk</a:t>
            </a:r>
          </a:p>
          <a:p>
            <a:endParaRPr lang="nb-NO" dirty="0"/>
          </a:p>
          <a:p>
            <a:r>
              <a:rPr lang="nb-NO" b="1" dirty="0"/>
              <a:t>P2P</a:t>
            </a:r>
          </a:p>
          <a:p>
            <a:r>
              <a:rPr lang="nb-NO" dirty="0"/>
              <a:t>	- Billig</a:t>
            </a:r>
          </a:p>
          <a:p>
            <a:r>
              <a:rPr lang="nb-NO" dirty="0"/>
              <a:t>	- Trenger ingen som administrerer</a:t>
            </a:r>
          </a:p>
          <a:p>
            <a:r>
              <a:rPr lang="nb-NO" dirty="0"/>
              <a:t>	- Ingen flaskehalser (skalerer bra) </a:t>
            </a:r>
          </a:p>
          <a:p>
            <a:r>
              <a:rPr lang="nb-NO" dirty="0"/>
              <a:t>- Ulemper:</a:t>
            </a:r>
          </a:p>
          <a:p>
            <a:r>
              <a:rPr lang="nb-NO" dirty="0"/>
              <a:t>	- Lite kontroll </a:t>
            </a:r>
          </a:p>
          <a:p>
            <a:r>
              <a:rPr lang="nb-NO" dirty="0"/>
              <a:t>	- Er avhengig av mange brukere</a:t>
            </a:r>
          </a:p>
          <a:p>
            <a:r>
              <a:rPr lang="nb-NO" dirty="0"/>
              <a:t>	- Vanskelig å drive back-up</a:t>
            </a:r>
          </a:p>
          <a:p>
            <a:r>
              <a:rPr lang="nb-NO" dirty="0"/>
              <a:t>	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896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07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Posten vet ikke hvor pakken skal hvis vi kun gir selve meldingen</a:t>
            </a:r>
          </a:p>
          <a:p>
            <a:r>
              <a:rPr lang="nb-NO" dirty="0"/>
              <a:t>- Alle som ønsker å kommunisere må følge regler, akkurat som i språk (engelsk, spansk </a:t>
            </a:r>
            <a:r>
              <a:rPr lang="nb-NO" dirty="0" err="1"/>
              <a:t>osv</a:t>
            </a:r>
            <a:r>
              <a:rPr lang="nb-NO" dirty="0"/>
              <a:t>)</a:t>
            </a:r>
          </a:p>
          <a:p>
            <a:r>
              <a:rPr lang="nb-NO" dirty="0"/>
              <a:t>- OSI: Skal fungere som en mal for utviklere og </a:t>
            </a:r>
            <a:r>
              <a:rPr lang="nb-NO" b="0" i="0" dirty="0">
                <a:solidFill>
                  <a:srgbClr val="CCCCCC"/>
                </a:solidFill>
                <a:effectLst/>
                <a:latin typeface="DDG_ProximaNova"/>
              </a:rPr>
              <a:t>teknologileverandører slik at deres produkter kan kommunisere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76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TCP/IP blir faktisk brukt</a:t>
            </a:r>
          </a:p>
          <a:p>
            <a:r>
              <a:rPr lang="nb-NO" dirty="0"/>
              <a:t>- OSI skal mest fungere som en guideline</a:t>
            </a:r>
          </a:p>
          <a:p>
            <a:r>
              <a:rPr lang="nb-NO" dirty="0"/>
              <a:t>- Meta -informasjon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6243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TCP/IP blir faktisk brukt</a:t>
            </a:r>
          </a:p>
          <a:p>
            <a:r>
              <a:rPr lang="nb-NO" dirty="0"/>
              <a:t>- OSI skal mest fungere som en guideline</a:t>
            </a:r>
          </a:p>
          <a:p>
            <a:r>
              <a:rPr lang="nb-NO" dirty="0"/>
              <a:t>- Meta -informasjon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288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468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77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02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577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46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172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53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120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7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52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21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6D28D-97D5-D443-9EF4-46FE948EFF37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054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D839A9B9-F246-4779-A2BA-7AD3DAB5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689FF3C7-B796-4C63-BF20-B2EE56888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96" y="1"/>
            <a:ext cx="11282409" cy="2930115"/>
          </a:xfrm>
          <a:custGeom>
            <a:avLst/>
            <a:gdLst>
              <a:gd name="connsiteX0" fmla="*/ 1277174 w 11282409"/>
              <a:gd name="connsiteY0" fmla="*/ 0 h 2930115"/>
              <a:gd name="connsiteX1" fmla="*/ 11077320 w 11282409"/>
              <a:gd name="connsiteY1" fmla="*/ 0 h 2930115"/>
              <a:gd name="connsiteX2" fmla="*/ 10933044 w 11282409"/>
              <a:gd name="connsiteY2" fmla="*/ 93916 h 2930115"/>
              <a:gd name="connsiteX3" fmla="*/ 11087630 w 11282409"/>
              <a:gd name="connsiteY3" fmla="*/ 165214 h 2930115"/>
              <a:gd name="connsiteX4" fmla="*/ 10401271 w 11282409"/>
              <a:gd name="connsiteY4" fmla="*/ 582307 h 2930115"/>
              <a:gd name="connsiteX5" fmla="*/ 11038163 w 11282409"/>
              <a:gd name="connsiteY5" fmla="*/ 511009 h 2930115"/>
              <a:gd name="connsiteX6" fmla="*/ 11004154 w 11282409"/>
              <a:gd name="connsiteY6" fmla="*/ 568047 h 2930115"/>
              <a:gd name="connsiteX7" fmla="*/ 10970146 w 11282409"/>
              <a:gd name="connsiteY7" fmla="*/ 625085 h 2930115"/>
              <a:gd name="connsiteX8" fmla="*/ 11270042 w 11282409"/>
              <a:gd name="connsiteY8" fmla="*/ 589437 h 2930115"/>
              <a:gd name="connsiteX9" fmla="*/ 11270042 w 11282409"/>
              <a:gd name="connsiteY9" fmla="*/ 650039 h 2930115"/>
              <a:gd name="connsiteX10" fmla="*/ 11177291 w 11282409"/>
              <a:gd name="connsiteY10" fmla="*/ 721337 h 2930115"/>
              <a:gd name="connsiteX11" fmla="*/ 11270042 w 11282409"/>
              <a:gd name="connsiteY11" fmla="*/ 703512 h 2930115"/>
              <a:gd name="connsiteX12" fmla="*/ 11282409 w 11282409"/>
              <a:gd name="connsiteY12" fmla="*/ 703512 h 2930115"/>
              <a:gd name="connsiteX13" fmla="*/ 11282409 w 11282409"/>
              <a:gd name="connsiteY13" fmla="*/ 981574 h 2930115"/>
              <a:gd name="connsiteX14" fmla="*/ 4053985 w 11282409"/>
              <a:gd name="connsiteY14" fmla="*/ 2928005 h 2930115"/>
              <a:gd name="connsiteX15" fmla="*/ 3386175 w 11282409"/>
              <a:gd name="connsiteY15" fmla="*/ 2892355 h 2930115"/>
              <a:gd name="connsiteX16" fmla="*/ 3228499 w 11282409"/>
              <a:gd name="connsiteY16" fmla="*/ 2774714 h 2930115"/>
              <a:gd name="connsiteX17" fmla="*/ 3389267 w 11282409"/>
              <a:gd name="connsiteY17" fmla="*/ 2717676 h 2930115"/>
              <a:gd name="connsiteX18" fmla="*/ 3883942 w 11282409"/>
              <a:gd name="connsiteY18" fmla="*/ 2535866 h 2930115"/>
              <a:gd name="connsiteX19" fmla="*/ 3401634 w 11282409"/>
              <a:gd name="connsiteY19" fmla="*/ 2564386 h 2930115"/>
              <a:gd name="connsiteX20" fmla="*/ 4087994 w 11282409"/>
              <a:gd name="connsiteY20" fmla="*/ 2414660 h 2930115"/>
              <a:gd name="connsiteX21" fmla="*/ 4285864 w 11282409"/>
              <a:gd name="connsiteY21" fmla="*/ 2336233 h 2930115"/>
              <a:gd name="connsiteX22" fmla="*/ 4091088 w 11282409"/>
              <a:gd name="connsiteY22" fmla="*/ 2304149 h 2930115"/>
              <a:gd name="connsiteX23" fmla="*/ 3148114 w 11282409"/>
              <a:gd name="connsiteY23" fmla="*/ 2400401 h 2930115"/>
              <a:gd name="connsiteX24" fmla="*/ 3058455 w 11282409"/>
              <a:gd name="connsiteY24" fmla="*/ 2411095 h 2930115"/>
              <a:gd name="connsiteX25" fmla="*/ 2443203 w 11282409"/>
              <a:gd name="connsiteY25" fmla="*/ 2336233 h 2930115"/>
              <a:gd name="connsiteX26" fmla="*/ 2786383 w 11282409"/>
              <a:gd name="connsiteY26" fmla="*/ 2257805 h 2930115"/>
              <a:gd name="connsiteX27" fmla="*/ 2390644 w 11282409"/>
              <a:gd name="connsiteY27" fmla="*/ 2211461 h 2930115"/>
              <a:gd name="connsiteX28" fmla="*/ 1911429 w 11282409"/>
              <a:gd name="connsiteY28" fmla="*/ 2168683 h 2930115"/>
              <a:gd name="connsiteX29" fmla="*/ 1416755 w 11282409"/>
              <a:gd name="connsiteY29" fmla="*/ 2026087 h 2930115"/>
              <a:gd name="connsiteX30" fmla="*/ 1070483 w 11282409"/>
              <a:gd name="connsiteY30" fmla="*/ 1979743 h 2930115"/>
              <a:gd name="connsiteX31" fmla="*/ 1104491 w 11282409"/>
              <a:gd name="connsiteY31" fmla="*/ 1854972 h 2930115"/>
              <a:gd name="connsiteX32" fmla="*/ 1039566 w 11282409"/>
              <a:gd name="connsiteY32" fmla="*/ 1748026 h 2930115"/>
              <a:gd name="connsiteX33" fmla="*/ 1623900 w 11282409"/>
              <a:gd name="connsiteY33" fmla="*/ 1694553 h 2930115"/>
              <a:gd name="connsiteX34" fmla="*/ 1401296 w 11282409"/>
              <a:gd name="connsiteY34" fmla="*/ 1676728 h 2930115"/>
              <a:gd name="connsiteX35" fmla="*/ 1302362 w 11282409"/>
              <a:gd name="connsiteY35" fmla="*/ 1623255 h 2930115"/>
              <a:gd name="connsiteX36" fmla="*/ 1385838 w 11282409"/>
              <a:gd name="connsiteY36" fmla="*/ 1566216 h 2930115"/>
              <a:gd name="connsiteX37" fmla="*/ 1756843 w 11282409"/>
              <a:gd name="connsiteY37" fmla="*/ 1377277 h 2930115"/>
              <a:gd name="connsiteX38" fmla="*/ 721120 w 11282409"/>
              <a:gd name="connsiteY38" fmla="*/ 1387972 h 2930115"/>
              <a:gd name="connsiteX39" fmla="*/ 857154 w 11282409"/>
              <a:gd name="connsiteY39" fmla="*/ 1323803 h 2930115"/>
              <a:gd name="connsiteX40" fmla="*/ 2285525 w 11282409"/>
              <a:gd name="connsiteY40" fmla="*/ 924536 h 2930115"/>
              <a:gd name="connsiteX41" fmla="*/ 2569963 w 11282409"/>
              <a:gd name="connsiteY41" fmla="*/ 874628 h 2930115"/>
              <a:gd name="connsiteX42" fmla="*/ 1803218 w 11282409"/>
              <a:gd name="connsiteY42" fmla="*/ 856803 h 2930115"/>
              <a:gd name="connsiteX43" fmla="*/ 625276 w 11282409"/>
              <a:gd name="connsiteY43" fmla="*/ 682124 h 2930115"/>
              <a:gd name="connsiteX44" fmla="*/ 736578 w 11282409"/>
              <a:gd name="connsiteY44" fmla="*/ 521703 h 2930115"/>
              <a:gd name="connsiteX45" fmla="*/ 155336 w 11282409"/>
              <a:gd name="connsiteY45" fmla="*/ 550222 h 2930115"/>
              <a:gd name="connsiteX46" fmla="*/ 421223 w 11282409"/>
              <a:gd name="connsiteY46" fmla="*/ 425451 h 2930115"/>
              <a:gd name="connsiteX47" fmla="*/ 201712 w 11282409"/>
              <a:gd name="connsiteY47" fmla="*/ 404062 h 2930115"/>
              <a:gd name="connsiteX48" fmla="*/ 3843 w 11282409"/>
              <a:gd name="connsiteY48" fmla="*/ 314939 h 2930115"/>
              <a:gd name="connsiteX49" fmla="*/ 829329 w 11282409"/>
              <a:gd name="connsiteY49" fmla="*/ 175909 h 2930115"/>
              <a:gd name="connsiteX50" fmla="*/ 1045749 w 11282409"/>
              <a:gd name="connsiteY50" fmla="*/ 47572 h 2930115"/>
              <a:gd name="connsiteX51" fmla="*/ 1172509 w 11282409"/>
              <a:gd name="connsiteY51" fmla="*/ 11924 h 2930115"/>
              <a:gd name="connsiteX52" fmla="*/ 1257531 w 11282409"/>
              <a:gd name="connsiteY52" fmla="*/ 7914 h 293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282409" h="2930115">
                <a:moveTo>
                  <a:pt x="1277174" y="0"/>
                </a:moveTo>
                <a:lnTo>
                  <a:pt x="11077320" y="0"/>
                </a:lnTo>
                <a:lnTo>
                  <a:pt x="10933044" y="93916"/>
                </a:lnTo>
                <a:cubicBezTo>
                  <a:pt x="10973237" y="147389"/>
                  <a:pt x="11059805" y="83222"/>
                  <a:pt x="11087630" y="165214"/>
                </a:cubicBezTo>
                <a:cubicBezTo>
                  <a:pt x="10865028" y="304245"/>
                  <a:pt x="10660974" y="478924"/>
                  <a:pt x="10401271" y="582307"/>
                </a:cubicBezTo>
                <a:cubicBezTo>
                  <a:pt x="10614599" y="507443"/>
                  <a:pt x="10827927" y="543093"/>
                  <a:pt x="11038163" y="511009"/>
                </a:cubicBezTo>
                <a:cubicBezTo>
                  <a:pt x="11065988" y="553787"/>
                  <a:pt x="11019613" y="553787"/>
                  <a:pt x="11004154" y="568047"/>
                </a:cubicBezTo>
                <a:cubicBezTo>
                  <a:pt x="10988696" y="582307"/>
                  <a:pt x="10967053" y="593001"/>
                  <a:pt x="10970146" y="625085"/>
                </a:cubicBezTo>
                <a:cubicBezTo>
                  <a:pt x="11065988" y="639345"/>
                  <a:pt x="11171107" y="589437"/>
                  <a:pt x="11270042" y="589437"/>
                </a:cubicBezTo>
                <a:lnTo>
                  <a:pt x="11270042" y="650039"/>
                </a:lnTo>
                <a:cubicBezTo>
                  <a:pt x="11236032" y="671428"/>
                  <a:pt x="11192750" y="678558"/>
                  <a:pt x="11177291" y="721337"/>
                </a:cubicBezTo>
                <a:cubicBezTo>
                  <a:pt x="11208207" y="714208"/>
                  <a:pt x="11239125" y="710643"/>
                  <a:pt x="11270042" y="703512"/>
                </a:cubicBezTo>
                <a:lnTo>
                  <a:pt x="11282409" y="703512"/>
                </a:lnTo>
                <a:lnTo>
                  <a:pt x="11282409" y="981574"/>
                </a:lnTo>
                <a:cubicBezTo>
                  <a:pt x="9254245" y="2952959"/>
                  <a:pt x="4397165" y="2906615"/>
                  <a:pt x="4053985" y="2928005"/>
                </a:cubicBezTo>
                <a:cubicBezTo>
                  <a:pt x="3945776" y="2935134"/>
                  <a:pt x="3491294" y="2924439"/>
                  <a:pt x="3386175" y="2892355"/>
                </a:cubicBezTo>
                <a:cubicBezTo>
                  <a:pt x="3243956" y="2853141"/>
                  <a:pt x="3228499" y="2774714"/>
                  <a:pt x="3228499" y="2774714"/>
                </a:cubicBezTo>
                <a:cubicBezTo>
                  <a:pt x="3228499" y="2774714"/>
                  <a:pt x="3299608" y="2742630"/>
                  <a:pt x="3389267" y="2717676"/>
                </a:cubicBezTo>
                <a:cubicBezTo>
                  <a:pt x="3562404" y="2667768"/>
                  <a:pt x="3704623" y="2575080"/>
                  <a:pt x="3883942" y="2535866"/>
                </a:cubicBezTo>
                <a:cubicBezTo>
                  <a:pt x="3723173" y="2546561"/>
                  <a:pt x="3562404" y="2553691"/>
                  <a:pt x="3401634" y="2564386"/>
                </a:cubicBezTo>
                <a:cubicBezTo>
                  <a:pt x="3624237" y="2468133"/>
                  <a:pt x="3859208" y="2453874"/>
                  <a:pt x="4087994" y="2414660"/>
                </a:cubicBezTo>
                <a:cubicBezTo>
                  <a:pt x="4162197" y="2403966"/>
                  <a:pt x="4285864" y="2436049"/>
                  <a:pt x="4285864" y="2336233"/>
                </a:cubicBezTo>
                <a:cubicBezTo>
                  <a:pt x="4282774" y="2272064"/>
                  <a:pt x="4162197" y="2300584"/>
                  <a:pt x="4091088" y="2304149"/>
                </a:cubicBezTo>
                <a:cubicBezTo>
                  <a:pt x="3775732" y="2314843"/>
                  <a:pt x="3463469" y="2361187"/>
                  <a:pt x="3148114" y="2400401"/>
                </a:cubicBezTo>
                <a:cubicBezTo>
                  <a:pt x="3117196" y="2403966"/>
                  <a:pt x="3080097" y="2421790"/>
                  <a:pt x="3058455" y="2411095"/>
                </a:cubicBezTo>
                <a:cubicBezTo>
                  <a:pt x="2879135" y="2339797"/>
                  <a:pt x="2675082" y="2357622"/>
                  <a:pt x="2443203" y="2336233"/>
                </a:cubicBezTo>
                <a:cubicBezTo>
                  <a:pt x="2569963" y="2254241"/>
                  <a:pt x="2678173" y="2311278"/>
                  <a:pt x="2786383" y="2257805"/>
                </a:cubicBezTo>
                <a:cubicBezTo>
                  <a:pt x="2653440" y="2200766"/>
                  <a:pt x="2517405" y="2225722"/>
                  <a:pt x="2390644" y="2211461"/>
                </a:cubicBezTo>
                <a:cubicBezTo>
                  <a:pt x="2297893" y="2200766"/>
                  <a:pt x="1963988" y="2186507"/>
                  <a:pt x="1911429" y="2168683"/>
                </a:cubicBezTo>
                <a:cubicBezTo>
                  <a:pt x="1750660" y="2115209"/>
                  <a:pt x="1558974" y="2122339"/>
                  <a:pt x="1416755" y="2026087"/>
                </a:cubicBezTo>
                <a:cubicBezTo>
                  <a:pt x="1314728" y="1958354"/>
                  <a:pt x="1178693" y="2015393"/>
                  <a:pt x="1070483" y="1979743"/>
                </a:cubicBezTo>
                <a:cubicBezTo>
                  <a:pt x="1024107" y="1929835"/>
                  <a:pt x="1089033" y="1894186"/>
                  <a:pt x="1104491" y="1854972"/>
                </a:cubicBezTo>
                <a:cubicBezTo>
                  <a:pt x="1126133" y="1805064"/>
                  <a:pt x="1067391" y="1794370"/>
                  <a:pt x="1039566" y="1748026"/>
                </a:cubicBezTo>
                <a:cubicBezTo>
                  <a:pt x="1231252" y="1751591"/>
                  <a:pt x="1413663" y="1737331"/>
                  <a:pt x="1623900" y="1694553"/>
                </a:cubicBezTo>
                <a:cubicBezTo>
                  <a:pt x="1537332" y="1630384"/>
                  <a:pt x="1463130" y="1690987"/>
                  <a:pt x="1401296" y="1676728"/>
                </a:cubicBezTo>
                <a:cubicBezTo>
                  <a:pt x="1358012" y="1666033"/>
                  <a:pt x="1302362" y="1676728"/>
                  <a:pt x="1302362" y="1623255"/>
                </a:cubicBezTo>
                <a:cubicBezTo>
                  <a:pt x="1302362" y="1580476"/>
                  <a:pt x="1351829" y="1573345"/>
                  <a:pt x="1385838" y="1566216"/>
                </a:cubicBezTo>
                <a:cubicBezTo>
                  <a:pt x="1518781" y="1541262"/>
                  <a:pt x="1648633" y="1509178"/>
                  <a:pt x="1756843" y="1377277"/>
                </a:cubicBezTo>
                <a:cubicBezTo>
                  <a:pt x="1407480" y="1334499"/>
                  <a:pt x="1048840" y="1502049"/>
                  <a:pt x="721120" y="1387972"/>
                </a:cubicBezTo>
                <a:cubicBezTo>
                  <a:pt x="748945" y="1313109"/>
                  <a:pt x="813871" y="1327368"/>
                  <a:pt x="857154" y="1323803"/>
                </a:cubicBezTo>
                <a:cubicBezTo>
                  <a:pt x="1147775" y="1291720"/>
                  <a:pt x="2127849" y="903147"/>
                  <a:pt x="2285525" y="924536"/>
                </a:cubicBezTo>
                <a:cubicBezTo>
                  <a:pt x="2381369" y="935231"/>
                  <a:pt x="2480304" y="928101"/>
                  <a:pt x="2569963" y="874628"/>
                </a:cubicBezTo>
                <a:cubicBezTo>
                  <a:pt x="2678173" y="810460"/>
                  <a:pt x="1988721" y="945926"/>
                  <a:pt x="1803218" y="856803"/>
                </a:cubicBezTo>
                <a:cubicBezTo>
                  <a:pt x="1713559" y="814024"/>
                  <a:pt x="956090" y="689253"/>
                  <a:pt x="625276" y="682124"/>
                </a:cubicBezTo>
                <a:cubicBezTo>
                  <a:pt x="656194" y="614390"/>
                  <a:pt x="770587" y="617955"/>
                  <a:pt x="736578" y="521703"/>
                </a:cubicBezTo>
                <a:cubicBezTo>
                  <a:pt x="557259" y="514574"/>
                  <a:pt x="365573" y="575176"/>
                  <a:pt x="155336" y="550222"/>
                </a:cubicBezTo>
                <a:cubicBezTo>
                  <a:pt x="229537" y="464666"/>
                  <a:pt x="337746" y="471795"/>
                  <a:pt x="421223" y="425451"/>
                </a:cubicBezTo>
                <a:cubicBezTo>
                  <a:pt x="356297" y="361283"/>
                  <a:pt x="275913" y="400497"/>
                  <a:pt x="201712" y="404062"/>
                </a:cubicBezTo>
                <a:cubicBezTo>
                  <a:pt x="136786" y="407627"/>
                  <a:pt x="-27075" y="318505"/>
                  <a:pt x="3843" y="314939"/>
                </a:cubicBezTo>
                <a:cubicBezTo>
                  <a:pt x="282096" y="293551"/>
                  <a:pt x="551076" y="197299"/>
                  <a:pt x="829329" y="175909"/>
                </a:cubicBezTo>
                <a:cubicBezTo>
                  <a:pt x="922080" y="168779"/>
                  <a:pt x="1027200" y="175909"/>
                  <a:pt x="1045749" y="47572"/>
                </a:cubicBezTo>
                <a:cubicBezTo>
                  <a:pt x="1048840" y="11924"/>
                  <a:pt x="1039566" y="4795"/>
                  <a:pt x="1172509" y="11924"/>
                </a:cubicBezTo>
                <a:cubicBezTo>
                  <a:pt x="1198789" y="13707"/>
                  <a:pt x="1228933" y="14598"/>
                  <a:pt x="1257531" y="7914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D981E5-B374-2531-0111-B97D56088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nb-NO" sz="5200" b="1" dirty="0"/>
              <a:t>7. Gruppetime IN1020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C2ADC9D-6FF5-1D45-6903-A2D998925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21075"/>
            <a:ext cx="9144000" cy="949324"/>
          </a:xfrm>
        </p:spPr>
        <p:txBody>
          <a:bodyPr>
            <a:normAutofit/>
          </a:bodyPr>
          <a:lstStyle/>
          <a:p>
            <a:r>
              <a:rPr lang="nb-NO" dirty="0"/>
              <a:t>Introduksjon til datanettverk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8B9DA99-9A99-1EDC-43C3-38424BD23332}"/>
              </a:ext>
            </a:extLst>
          </p:cNvPr>
          <p:cNvSpPr txBox="1">
            <a:spLocks/>
          </p:cNvSpPr>
          <p:nvPr/>
        </p:nvSpPr>
        <p:spPr>
          <a:xfrm>
            <a:off x="223695" y="241958"/>
            <a:ext cx="3888528" cy="799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Håkon Bjørgen Refsvik</a:t>
            </a:r>
          </a:p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 err="1"/>
              <a:t>haakoref@ifi.uio.no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95018917-EE4C-BC9F-AE55-CF4ED8719FB3}"/>
              </a:ext>
            </a:extLst>
          </p:cNvPr>
          <p:cNvSpPr txBox="1">
            <a:spLocks/>
          </p:cNvSpPr>
          <p:nvPr/>
        </p:nvSpPr>
        <p:spPr>
          <a:xfrm>
            <a:off x="5218059" y="2232005"/>
            <a:ext cx="1752834" cy="465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sz="2000" dirty="0"/>
              <a:t>Gruppe 1/20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D4CAE5B9-C748-6034-5FE7-DFBE3169557F}"/>
              </a:ext>
            </a:extLst>
          </p:cNvPr>
          <p:cNvSpPr txBox="1">
            <a:spLocks/>
          </p:cNvSpPr>
          <p:nvPr/>
        </p:nvSpPr>
        <p:spPr>
          <a:xfrm>
            <a:off x="3273795" y="241958"/>
            <a:ext cx="3888528" cy="799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Embrik </a:t>
            </a:r>
            <a:r>
              <a:rPr lang="nb-NO" sz="2000" dirty="0" err="1"/>
              <a:t>Hafskjold</a:t>
            </a:r>
            <a:r>
              <a:rPr lang="nb-NO" sz="2000" dirty="0"/>
              <a:t> Thoresen</a:t>
            </a:r>
          </a:p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 err="1"/>
              <a:t>embrikht@ifi.uio.no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62371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nb-NO" sz="3200" b="1"/>
              <a:t>Plan for gruppetimen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nb-NO" sz="2400" dirty="0"/>
              <a:t>1. del</a:t>
            </a:r>
          </a:p>
          <a:p>
            <a:pPr>
              <a:buClr>
                <a:srgbClr val="FF0000"/>
              </a:buClr>
            </a:pPr>
            <a:r>
              <a:rPr lang="nb-NO" sz="2400" dirty="0"/>
              <a:t>Repetisjon om datanettverk</a:t>
            </a:r>
          </a:p>
          <a:p>
            <a:pPr>
              <a:buClr>
                <a:srgbClr val="FF0000"/>
              </a:buClr>
            </a:pPr>
            <a:r>
              <a:rPr lang="nb-NO" sz="2400" dirty="0"/>
              <a:t>Quiz </a:t>
            </a:r>
          </a:p>
          <a:p>
            <a:pPr>
              <a:buClr>
                <a:srgbClr val="FF0000"/>
              </a:buClr>
            </a:pPr>
            <a:endParaRPr lang="nb-NO" sz="2400" dirty="0"/>
          </a:p>
          <a:p>
            <a:pPr marL="0" indent="0">
              <a:buClr>
                <a:srgbClr val="FF0000"/>
              </a:buClr>
              <a:buNone/>
            </a:pPr>
            <a:r>
              <a:rPr lang="nb-NO" sz="2400" dirty="0"/>
              <a:t>2. del</a:t>
            </a:r>
          </a:p>
          <a:p>
            <a:pPr>
              <a:buClr>
                <a:srgbClr val="FF0000"/>
              </a:buClr>
            </a:pPr>
            <a:r>
              <a:rPr lang="nb-NO" sz="2400" dirty="0"/>
              <a:t>Selvstendig arbeid</a:t>
            </a:r>
          </a:p>
          <a:p>
            <a:pPr>
              <a:buClr>
                <a:srgbClr val="FF0000"/>
              </a:buClr>
            </a:pPr>
            <a:endParaRPr lang="nb-NO" sz="2400" dirty="0"/>
          </a:p>
          <a:p>
            <a:endParaRPr lang="nb-NO" sz="2000" dirty="0"/>
          </a:p>
        </p:txBody>
      </p:sp>
      <p:pic>
        <p:nvPicPr>
          <p:cNvPr id="12" name="Picture 10" descr="Spørsmålstegn på pastellgrønn bakgrunn">
            <a:extLst>
              <a:ext uri="{FF2B5EF4-FFF2-40B4-BE49-F238E27FC236}">
                <a16:creationId xmlns:a16="http://schemas.microsoft.com/office/drawing/2014/main" id="{8120B09B-A070-E2AC-246D-DF78E58C0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3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4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nb-NO" sz="4000" b="1" dirty="0"/>
              <a:t>Hva er et nettverk?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1727391"/>
            <a:ext cx="6370517" cy="4780413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1900" dirty="0"/>
          </a:p>
          <a:p>
            <a:pPr>
              <a:buClr>
                <a:srgbClr val="FF0000"/>
              </a:buClr>
            </a:pPr>
            <a:r>
              <a:rPr lang="nb-NO" sz="2000" dirty="0"/>
              <a:t>Nettverk finnes overalt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«Nettverk er et system av samhandlende komponenter.»</a:t>
            </a:r>
            <a:r>
              <a:rPr lang="nb-NO" sz="20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(wikipedia.no)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Kan omhandle mange formål (Sosiale nettverk, nevrale nettverk, osv.)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sz="2000" dirty="0"/>
          </a:p>
          <a:p>
            <a:pPr>
              <a:buClr>
                <a:srgbClr val="FF0000"/>
              </a:buClr>
            </a:pPr>
            <a:r>
              <a:rPr lang="nb-NO" sz="2000" dirty="0"/>
              <a:t>Datanettverk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Et system for kommunikasjon mellom flere datamaskiner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Dette begrepet bruker vi i IN1020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«Internett» er datanettverket som kobler alle lokale datanettverk til et verdensomspennende nett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dirty="0"/>
          </a:p>
          <a:p>
            <a:pPr lvl="1"/>
            <a:endParaRPr lang="nb-NO" sz="1900" dirty="0"/>
          </a:p>
          <a:p>
            <a:pPr marL="914400" lvl="2" indent="0">
              <a:buNone/>
            </a:pPr>
            <a:endParaRPr lang="nb-NO" sz="1900" dirty="0"/>
          </a:p>
          <a:p>
            <a:pPr lvl="1"/>
            <a:endParaRPr lang="nb-NO" sz="19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8B14397-AF50-F68A-AEC1-37E19AB4B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469" y="0"/>
            <a:ext cx="3706204" cy="357616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47EE68-9ADD-6188-61D7-09D01D438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838" y="3462722"/>
            <a:ext cx="3357465" cy="335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772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539" y="237075"/>
            <a:ext cx="6906094" cy="1624520"/>
          </a:xfrm>
        </p:spPr>
        <p:txBody>
          <a:bodyPr anchor="ctr">
            <a:normAutofit/>
          </a:bodyPr>
          <a:lstStyle/>
          <a:p>
            <a:r>
              <a:rPr lang="nb-NO" sz="4000" b="1" dirty="0"/>
              <a:t>Hva trengs for å bli ‘tilkoblet’?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71" y="1614270"/>
            <a:ext cx="5924748" cy="4780413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1900" dirty="0"/>
          </a:p>
          <a:p>
            <a:pPr>
              <a:buClr>
                <a:srgbClr val="FF0000"/>
              </a:buClr>
            </a:pPr>
            <a:r>
              <a:rPr lang="nb-NO" sz="2000" dirty="0"/>
              <a:t>Det er hovedsakelig 4 komponenter man trenger for å koble deg på et datanettverk (som vi bryr oss om)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Klient, Switch, Ruter og Tjener</a:t>
            </a:r>
          </a:p>
          <a:p>
            <a:pPr>
              <a:buClr>
                <a:srgbClr val="FF0000"/>
              </a:buClr>
            </a:pPr>
            <a:endParaRPr lang="nb-NO" sz="2000" dirty="0"/>
          </a:p>
          <a:p>
            <a:pPr>
              <a:buClr>
                <a:srgbClr val="FF0000"/>
              </a:buClr>
            </a:pPr>
            <a:r>
              <a:rPr lang="nb-NO" sz="2000" dirty="0"/>
              <a:t>Eksempelscenario: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Klient</a:t>
            </a:r>
          </a:p>
          <a:p>
            <a:pPr marL="914400" lvl="2" indent="0">
              <a:buClr>
                <a:srgbClr val="FF0000"/>
              </a:buClr>
              <a:buNone/>
            </a:pPr>
            <a:r>
              <a:rPr lang="nb-NO" sz="1600" dirty="0"/>
              <a:t>1. Du, klienten, søker opp en video på </a:t>
            </a:r>
            <a:r>
              <a:rPr lang="nb-NO" sz="1600" dirty="0" err="1"/>
              <a:t>Youtube.com</a:t>
            </a:r>
            <a:endParaRPr lang="nb-NO" sz="1600" dirty="0"/>
          </a:p>
          <a:p>
            <a:pPr lvl="1">
              <a:buClr>
                <a:srgbClr val="FF0000"/>
              </a:buClr>
            </a:pPr>
            <a:r>
              <a:rPr lang="nb-NO" sz="2000" dirty="0"/>
              <a:t>Switch</a:t>
            </a:r>
          </a:p>
          <a:p>
            <a:pPr marL="914400" lvl="2" indent="0">
              <a:buClr>
                <a:srgbClr val="FF0000"/>
              </a:buClr>
              <a:buNone/>
            </a:pPr>
            <a:r>
              <a:rPr lang="nb-NO" sz="1600" dirty="0"/>
              <a:t>2. Switchen får beskjed, og sender den videre til ruteren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Ruter (router)</a:t>
            </a:r>
          </a:p>
          <a:p>
            <a:pPr marL="914400" lvl="2" indent="0">
              <a:buClr>
                <a:srgbClr val="FF0000"/>
              </a:buClr>
              <a:buNone/>
            </a:pPr>
            <a:r>
              <a:rPr lang="nb-NO" sz="1600" dirty="0"/>
              <a:t>3. Ruteren sender beskjeden videre til en tjener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Tjener (Server)</a:t>
            </a:r>
          </a:p>
          <a:p>
            <a:pPr marL="914400" lvl="2" indent="0">
              <a:buClr>
                <a:srgbClr val="FF0000"/>
              </a:buClr>
              <a:buNone/>
            </a:pPr>
            <a:r>
              <a:rPr lang="nb-NO" sz="1600" dirty="0"/>
              <a:t>4. Tjeneren får beskjeden og sender data fra </a:t>
            </a:r>
            <a:r>
              <a:rPr lang="nb-NO" sz="1600" dirty="0" err="1"/>
              <a:t>Youtube.com</a:t>
            </a:r>
            <a:endParaRPr lang="nb-NO" sz="1600" dirty="0"/>
          </a:p>
          <a:p>
            <a:pPr marL="457200" lvl="1" indent="0">
              <a:buClr>
                <a:srgbClr val="FF0000"/>
              </a:buClr>
              <a:buNone/>
            </a:pPr>
            <a:endParaRPr lang="nb-NO" dirty="0"/>
          </a:p>
          <a:p>
            <a:pPr lvl="1"/>
            <a:endParaRPr lang="nb-NO" sz="1900" dirty="0"/>
          </a:p>
          <a:p>
            <a:pPr marL="914400" lvl="2" indent="0">
              <a:buNone/>
            </a:pPr>
            <a:endParaRPr lang="nb-NO" sz="1900" dirty="0"/>
          </a:p>
          <a:p>
            <a:pPr lvl="1"/>
            <a:endParaRPr lang="nb-NO" sz="1900" dirty="0"/>
          </a:p>
        </p:txBody>
      </p:sp>
      <p:pic>
        <p:nvPicPr>
          <p:cNvPr id="2050" name="Picture 2" descr="Portrait of Happy Senior Man with Computer Stock Photo - Image of desk ...">
            <a:extLst>
              <a:ext uri="{FF2B5EF4-FFF2-40B4-BE49-F238E27FC236}">
                <a16:creationId xmlns:a16="http://schemas.microsoft.com/office/drawing/2014/main" id="{1895C649-6981-B7B1-9F11-412ED8271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690" y="49690"/>
            <a:ext cx="3334128" cy="222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lean Router Introducing the Clean Router Pro! - Clean Router">
            <a:extLst>
              <a:ext uri="{FF2B5EF4-FFF2-40B4-BE49-F238E27FC236}">
                <a16:creationId xmlns:a16="http://schemas.microsoft.com/office/drawing/2014/main" id="{91498DF7-4051-26B9-1B61-8E9C321AB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805" y="2482714"/>
            <a:ext cx="1835367" cy="183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at is a Rack Server? (with pictures)">
            <a:extLst>
              <a:ext uri="{FF2B5EF4-FFF2-40B4-BE49-F238E27FC236}">
                <a16:creationId xmlns:a16="http://schemas.microsoft.com/office/drawing/2014/main" id="{DD99F456-1140-4843-C02A-5F1D0ABFD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831" y="4525574"/>
            <a:ext cx="2408013" cy="23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l mot venstre og opp 7">
            <a:extLst>
              <a:ext uri="{FF2B5EF4-FFF2-40B4-BE49-F238E27FC236}">
                <a16:creationId xmlns:a16="http://schemas.microsoft.com/office/drawing/2014/main" id="{899DDF8E-3069-E6D2-D1A1-5255E1B3A24D}"/>
              </a:ext>
            </a:extLst>
          </p:cNvPr>
          <p:cNvSpPr/>
          <p:nvPr/>
        </p:nvSpPr>
        <p:spPr>
          <a:xfrm>
            <a:off x="9417247" y="4525574"/>
            <a:ext cx="866482" cy="1330507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il mot venstre og opp 9">
            <a:extLst>
              <a:ext uri="{FF2B5EF4-FFF2-40B4-BE49-F238E27FC236}">
                <a16:creationId xmlns:a16="http://schemas.microsoft.com/office/drawing/2014/main" id="{BE29FBFC-6640-1143-4CDB-9C22F138C3CB}"/>
              </a:ext>
            </a:extLst>
          </p:cNvPr>
          <p:cNvSpPr/>
          <p:nvPr/>
        </p:nvSpPr>
        <p:spPr>
          <a:xfrm>
            <a:off x="10819111" y="2570850"/>
            <a:ext cx="866482" cy="1330507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20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7506986" cy="1624520"/>
          </a:xfrm>
        </p:spPr>
        <p:txBody>
          <a:bodyPr anchor="ctr">
            <a:normAutofit/>
          </a:bodyPr>
          <a:lstStyle/>
          <a:p>
            <a:r>
              <a:rPr lang="nb-NO" sz="4000" dirty="0"/>
              <a:t>Aksessmodeller – hvor kommer dataen fra?</a:t>
            </a:r>
            <a:endParaRPr lang="nb-NO" sz="40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3" y="1828935"/>
            <a:ext cx="6336581" cy="4581292"/>
          </a:xfrm>
        </p:spPr>
        <p:txBody>
          <a:bodyPr anchor="t">
            <a:normAutofit lnSpcReduction="10000"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1900" dirty="0"/>
          </a:p>
          <a:p>
            <a:pPr>
              <a:buClr>
                <a:srgbClr val="FF0000"/>
              </a:buClr>
            </a:pPr>
            <a:r>
              <a:rPr lang="nb-NO" sz="2000" dirty="0"/>
              <a:t>Et datanettverk kan bli kategorisert i 2 generelle modeller/arkitekturer;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Peer-to-peer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Klient-tjener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sz="2000" dirty="0"/>
          </a:p>
          <a:p>
            <a:pPr>
              <a:buClr>
                <a:srgbClr val="FF0000"/>
              </a:buClr>
            </a:pPr>
            <a:r>
              <a:rPr lang="nb-NO" sz="2000" dirty="0"/>
              <a:t>Klient-tjener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Klienter (du og jeg) henter data fra sentraliserte tjenere. 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Tjenerne eksisterer kun for å svare på forespørsler fra klienter. De skal ‘tjene’ klientene.</a:t>
            </a:r>
          </a:p>
          <a:p>
            <a:pPr>
              <a:buClr>
                <a:srgbClr val="FF0000"/>
              </a:buClr>
            </a:pPr>
            <a:r>
              <a:rPr lang="nb-NO" sz="2000" dirty="0"/>
              <a:t>Peer-to-peer (P2P)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Alle i nettverket fungerer som både tjenere og klienter</a:t>
            </a:r>
          </a:p>
          <a:p>
            <a:pPr lvl="1">
              <a:buClr>
                <a:srgbClr val="FF0000"/>
              </a:buClr>
            </a:pPr>
            <a:r>
              <a:rPr lang="nb-NO" sz="2000" dirty="0"/>
              <a:t>Ingen servere er involvert</a:t>
            </a:r>
          </a:p>
          <a:p>
            <a:pPr lvl="1">
              <a:buClr>
                <a:srgbClr val="FF0000"/>
              </a:buClr>
            </a:pPr>
            <a:endParaRPr lang="nb-NO" sz="2000" dirty="0"/>
          </a:p>
          <a:p>
            <a:pPr lvl="1">
              <a:buClr>
                <a:srgbClr val="FF0000"/>
              </a:buClr>
            </a:pPr>
            <a:endParaRPr lang="nb-NO" sz="2000" dirty="0"/>
          </a:p>
          <a:p>
            <a:pPr marL="457200" lvl="1" indent="0">
              <a:buClr>
                <a:srgbClr val="FF0000"/>
              </a:buClr>
              <a:buNone/>
            </a:pPr>
            <a:endParaRPr lang="nb-NO" sz="2000" dirty="0"/>
          </a:p>
          <a:p>
            <a:pPr marL="914400" lvl="2" indent="0">
              <a:buClr>
                <a:srgbClr val="FF0000"/>
              </a:buClr>
              <a:buNone/>
            </a:pPr>
            <a:endParaRPr lang="nb-NO" sz="2000" dirty="0"/>
          </a:p>
          <a:p>
            <a:endParaRPr lang="nb-NO" sz="2400" dirty="0"/>
          </a:p>
          <a:p>
            <a:endParaRPr lang="nb-NO" sz="2400" dirty="0"/>
          </a:p>
          <a:p>
            <a:pPr marL="914400" lvl="2" indent="0">
              <a:buNone/>
            </a:pPr>
            <a:endParaRPr lang="nb-NO" sz="1900" dirty="0"/>
          </a:p>
          <a:p>
            <a:pPr lvl="1"/>
            <a:endParaRPr lang="nb-NO" sz="1900" dirty="0"/>
          </a:p>
        </p:txBody>
      </p:sp>
      <p:pic>
        <p:nvPicPr>
          <p:cNvPr id="3074" name="Picture 2" descr="client server vs p2p network models">
            <a:extLst>
              <a:ext uri="{FF2B5EF4-FFF2-40B4-BE49-F238E27FC236}">
                <a16:creationId xmlns:a16="http://schemas.microsoft.com/office/drawing/2014/main" id="{99394BC8-D528-A96A-3190-6FE819A86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1" t="17116" b="4920"/>
          <a:stretch/>
        </p:blipFill>
        <p:spPr bwMode="auto">
          <a:xfrm>
            <a:off x="8369859" y="3926885"/>
            <a:ext cx="3060338" cy="28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at is the difference of P2P and Client-Server? - Quora">
            <a:extLst>
              <a:ext uri="{FF2B5EF4-FFF2-40B4-BE49-F238E27FC236}">
                <a16:creationId xmlns:a16="http://schemas.microsoft.com/office/drawing/2014/main" id="{96FB5697-47BD-34EE-32E7-E06AF9CE4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8" t="4615" b="-4615"/>
          <a:stretch/>
        </p:blipFill>
        <p:spPr bwMode="auto">
          <a:xfrm>
            <a:off x="8506410" y="482959"/>
            <a:ext cx="2787236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438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9258890" cy="1624520"/>
          </a:xfrm>
        </p:spPr>
        <p:txBody>
          <a:bodyPr anchor="ctr">
            <a:normAutofit/>
          </a:bodyPr>
          <a:lstStyle/>
          <a:p>
            <a:r>
              <a:rPr lang="nb-NO" sz="4000" b="1" dirty="0"/>
              <a:t>Nettverkstopologier – hvordan kommer dataen fram?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3" y="2100168"/>
            <a:ext cx="6102825" cy="4757832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2000" dirty="0"/>
          </a:p>
          <a:p>
            <a:pPr>
              <a:buClr>
                <a:srgbClr val="FF0000"/>
              </a:buClr>
            </a:pPr>
            <a:r>
              <a:rPr lang="nb-NO" sz="2000" dirty="0"/>
              <a:t>Topologi sier noe om hvordan man skal komme seg fra a til b i et nettverk</a:t>
            </a:r>
          </a:p>
          <a:p>
            <a:pPr>
              <a:buClr>
                <a:srgbClr val="FF0000"/>
              </a:buClr>
            </a:pPr>
            <a:r>
              <a:rPr lang="nb-NO" sz="2000" dirty="0"/>
              <a:t>De fleste hjem bruker en stjerne-topologi der ruteren er i midten</a:t>
            </a:r>
          </a:p>
          <a:p>
            <a:pPr>
              <a:buClr>
                <a:srgbClr val="FF0000"/>
              </a:buClr>
            </a:pPr>
            <a:r>
              <a:rPr lang="nb-NO" sz="2000" dirty="0"/>
              <a:t>Vi skiller mellom </a:t>
            </a:r>
            <a:r>
              <a:rPr lang="nb-NO" sz="2000" u="sng" dirty="0"/>
              <a:t>fysisk</a:t>
            </a:r>
            <a:r>
              <a:rPr lang="nb-NO" sz="2000" dirty="0"/>
              <a:t> og </a:t>
            </a:r>
            <a:r>
              <a:rPr lang="nb-NO" sz="2000" u="sng" dirty="0"/>
              <a:t>logisk</a:t>
            </a:r>
            <a:r>
              <a:rPr lang="nb-NO" sz="2000" dirty="0"/>
              <a:t> topologi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Fysiske (Ethernet): Hvordan skal ledninger og komponenter være plassert?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Logisk (Wi-</a:t>
            </a:r>
            <a:r>
              <a:rPr lang="nb-NO" sz="1600" dirty="0" err="1"/>
              <a:t>fi</a:t>
            </a:r>
            <a:r>
              <a:rPr lang="nb-NO" sz="1600" dirty="0"/>
              <a:t>): Hvordan skal data ‘flyte’ igjennom nettverket?</a:t>
            </a:r>
            <a:endParaRPr lang="nb-NO" sz="1200" dirty="0"/>
          </a:p>
          <a:p>
            <a:pPr marL="914400" lvl="2" indent="0">
              <a:buNone/>
            </a:pPr>
            <a:endParaRPr lang="nb-NO" dirty="0"/>
          </a:p>
          <a:p>
            <a:pPr lvl="1"/>
            <a:endParaRPr lang="nb-NO" sz="2000" dirty="0"/>
          </a:p>
        </p:txBody>
      </p:sp>
      <p:pic>
        <p:nvPicPr>
          <p:cNvPr id="4098" name="Picture 2" descr="The Various Types of Network Topologies - swiss network security ...">
            <a:extLst>
              <a:ext uri="{FF2B5EF4-FFF2-40B4-BE49-F238E27FC236}">
                <a16:creationId xmlns:a16="http://schemas.microsoft.com/office/drawing/2014/main" id="{D38041B2-36B6-5DA9-4817-D8AC90EF75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13" b="46494"/>
          <a:stretch/>
        </p:blipFill>
        <p:spPr bwMode="auto">
          <a:xfrm>
            <a:off x="7132151" y="2171096"/>
            <a:ext cx="2402649" cy="307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he Various Types of Network Topologies - swiss network security ...">
            <a:extLst>
              <a:ext uri="{FF2B5EF4-FFF2-40B4-BE49-F238E27FC236}">
                <a16:creationId xmlns:a16="http://schemas.microsoft.com/office/drawing/2014/main" id="{41E6B26A-F2B4-7082-C69C-D97D9B46B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4" t="21028" r="30129" b="18356"/>
          <a:stretch/>
        </p:blipFill>
        <p:spPr bwMode="auto">
          <a:xfrm>
            <a:off x="9667782" y="3620736"/>
            <a:ext cx="2055944" cy="271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e Various Types of Network Topologies - swiss network security ...">
            <a:extLst>
              <a:ext uri="{FF2B5EF4-FFF2-40B4-BE49-F238E27FC236}">
                <a16:creationId xmlns:a16="http://schemas.microsoft.com/office/drawing/2014/main" id="{BC49CFB8-F9DC-DF2D-2A93-C096570C3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" t="57087" r="62433" b="514"/>
          <a:stretch/>
        </p:blipFill>
        <p:spPr bwMode="auto">
          <a:xfrm>
            <a:off x="9606537" y="1598717"/>
            <a:ext cx="2290823" cy="19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34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76983"/>
            <a:ext cx="5959537" cy="689210"/>
          </a:xfrm>
        </p:spPr>
        <p:txBody>
          <a:bodyPr anchor="b">
            <a:normAutofit fontScale="90000"/>
          </a:bodyPr>
          <a:lstStyle/>
          <a:p>
            <a:r>
              <a:rPr lang="nb-NO" sz="3600" b="1" dirty="0"/>
              <a:t>Protokoller – hvordan ser en ‘melding’ ut?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1466193"/>
            <a:ext cx="5733113" cy="504879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2000" dirty="0"/>
          </a:p>
          <a:p>
            <a:pPr>
              <a:buClr>
                <a:srgbClr val="FF0000"/>
              </a:buClr>
            </a:pPr>
            <a:r>
              <a:rPr lang="nb-NO" sz="2000" dirty="0"/>
              <a:t>Hvordan skal to datamaskiner med forskjellig hardware og software kunne kommunisere?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Løsning: Lag regler for alle datamaskiner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sz="1600" dirty="0"/>
          </a:p>
          <a:p>
            <a:pPr>
              <a:buClr>
                <a:srgbClr val="FF0000"/>
              </a:buClr>
            </a:pPr>
            <a:r>
              <a:rPr lang="nb-NO" sz="2000" dirty="0"/>
              <a:t>En protokoll er et sett med regler for hvordan data skal være formattert, sendt og mottatt</a:t>
            </a:r>
          </a:p>
          <a:p>
            <a:pPr>
              <a:buClr>
                <a:srgbClr val="FF0000"/>
              </a:buClr>
            </a:pPr>
            <a:r>
              <a:rPr lang="nb-NO" sz="2000" dirty="0"/>
              <a:t>De definerer strukturen på beskjeder som blir sendt i et nettverk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Kan sammenlignes med en forsendelse med post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sz="1600" dirty="0"/>
          </a:p>
          <a:p>
            <a:pPr>
              <a:buClr>
                <a:srgbClr val="FF0000"/>
              </a:buClr>
            </a:pPr>
            <a:r>
              <a:rPr lang="nb-NO" sz="2000" dirty="0"/>
              <a:t>OSI – modellen 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En standardisering av datakommunikasjon </a:t>
            </a:r>
          </a:p>
          <a:p>
            <a:pPr lvl="1">
              <a:buClr>
                <a:srgbClr val="FF0000"/>
              </a:buClr>
            </a:pPr>
            <a:r>
              <a:rPr lang="nb-NO" sz="1600" dirty="0"/>
              <a:t>Skal være </a:t>
            </a:r>
            <a:r>
              <a:rPr lang="nb-NO" sz="1600" u="sng" dirty="0"/>
              <a:t>et rammeverk</a:t>
            </a:r>
            <a:r>
              <a:rPr lang="nb-NO" sz="1600" dirty="0"/>
              <a:t> som beskriver kommunikasjon over et datanett</a:t>
            </a:r>
            <a:endParaRPr lang="nb-NO" sz="1600" u="sng" dirty="0"/>
          </a:p>
          <a:p>
            <a:pPr lvl="1">
              <a:buClr>
                <a:srgbClr val="FF0000"/>
              </a:buClr>
            </a:pPr>
            <a:r>
              <a:rPr lang="nb-NO" sz="1600" dirty="0"/>
              <a:t>Kan deles inn i 7 lag</a:t>
            </a:r>
          </a:p>
          <a:p>
            <a:pPr lvl="1">
              <a:buClr>
                <a:srgbClr val="FF0000"/>
              </a:buClr>
            </a:pPr>
            <a:endParaRPr lang="nb-NO" sz="1600" dirty="0"/>
          </a:p>
          <a:p>
            <a:pPr marL="457200" lvl="1" indent="0">
              <a:buClr>
                <a:srgbClr val="FF0000"/>
              </a:buClr>
              <a:buNone/>
            </a:pPr>
            <a:endParaRPr lang="nb-NO" sz="1600" dirty="0"/>
          </a:p>
          <a:p>
            <a:pPr>
              <a:buClr>
                <a:srgbClr val="FF0000"/>
              </a:buClr>
            </a:pPr>
            <a:endParaRPr lang="nb-NO" sz="2000" dirty="0"/>
          </a:p>
          <a:p>
            <a:pPr marL="457200" lvl="1" indent="0">
              <a:buNone/>
            </a:pPr>
            <a:endParaRPr lang="nb-NO" sz="14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46" name="Rectangle 38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39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Bilde 3">
            <a:extLst>
              <a:ext uri="{FF2B5EF4-FFF2-40B4-BE49-F238E27FC236}">
                <a16:creationId xmlns:a16="http://schemas.microsoft.com/office/drawing/2014/main" id="{38223CF8-1230-8BC2-9B9E-2F3DCA58B8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068"/>
          <a:stretch/>
        </p:blipFill>
        <p:spPr>
          <a:xfrm>
            <a:off x="6950136" y="209281"/>
            <a:ext cx="4853427" cy="207177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5288A89-EDDD-4B45-2A0B-36E904D80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229" y="2416089"/>
            <a:ext cx="5307264" cy="432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69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72569"/>
            <a:ext cx="4711780" cy="774968"/>
          </a:xfrm>
        </p:spPr>
        <p:txBody>
          <a:bodyPr anchor="b">
            <a:normAutofit/>
          </a:bodyPr>
          <a:lstStyle/>
          <a:p>
            <a:r>
              <a:rPr lang="nb-NO" sz="3600" b="1" dirty="0">
                <a:solidFill>
                  <a:schemeClr val="tx2"/>
                </a:solidFill>
              </a:rPr>
              <a:t>TCP/IP - modellen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27" y="1700463"/>
            <a:ext cx="6275960" cy="4860758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nb-NO" sz="2000" dirty="0">
              <a:solidFill>
                <a:schemeClr val="tx2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nb-NO" sz="2000" dirty="0">
              <a:solidFill>
                <a:schemeClr val="tx2"/>
              </a:solidFill>
            </a:endParaRPr>
          </a:p>
          <a:p>
            <a:pPr>
              <a:buClr>
                <a:srgbClr val="FF0000"/>
              </a:buClr>
            </a:pPr>
            <a:r>
              <a:rPr lang="nb-NO" sz="2000" dirty="0">
                <a:solidFill>
                  <a:schemeClr val="tx2"/>
                </a:solidFill>
              </a:rPr>
              <a:t>Internettets ‘versjon’ av OSI-modellen</a:t>
            </a:r>
          </a:p>
          <a:p>
            <a:pPr>
              <a:buClr>
                <a:srgbClr val="FF0000"/>
              </a:buClr>
            </a:pPr>
            <a:r>
              <a:rPr lang="nb-NO" sz="2000" dirty="0">
                <a:solidFill>
                  <a:schemeClr val="tx2"/>
                </a:solidFill>
              </a:rPr>
              <a:t>TCP: Transmission Control Protocol, IP: Internet Protocol</a:t>
            </a:r>
          </a:p>
          <a:p>
            <a:pPr>
              <a:buClr>
                <a:srgbClr val="FF0000"/>
              </a:buClr>
            </a:pPr>
            <a:r>
              <a:rPr lang="nb-NO" sz="2000" dirty="0">
                <a:solidFill>
                  <a:schemeClr val="tx2"/>
                </a:solidFill>
              </a:rPr>
              <a:t>Har kun 4 lag</a:t>
            </a:r>
          </a:p>
          <a:p>
            <a:pPr lvl="1">
              <a:buClr>
                <a:srgbClr val="FF0000"/>
              </a:buClr>
            </a:pPr>
            <a:r>
              <a:rPr lang="nb-NO" sz="1600" dirty="0">
                <a:solidFill>
                  <a:schemeClr val="tx2"/>
                </a:solidFill>
              </a:rPr>
              <a:t>Navnet stammer fra lag 3 (Transport) og lag 4 (Nettverk)</a:t>
            </a:r>
          </a:p>
          <a:p>
            <a:pPr>
              <a:buClr>
                <a:srgbClr val="FF0000"/>
              </a:buClr>
            </a:pPr>
            <a:r>
              <a:rPr lang="nb-NO" sz="2000" dirty="0">
                <a:solidFill>
                  <a:schemeClr val="tx2"/>
                </a:solidFill>
              </a:rPr>
              <a:t>Hvert lag krever at man legger til kontroll-informasjon</a:t>
            </a:r>
          </a:p>
          <a:p>
            <a:pPr lvl="1">
              <a:buClr>
                <a:srgbClr val="FF0000"/>
              </a:buClr>
            </a:pPr>
            <a:r>
              <a:rPr lang="nb-NO" sz="1600" dirty="0">
                <a:solidFill>
                  <a:schemeClr val="tx2"/>
                </a:solidFill>
              </a:rPr>
              <a:t>Denne kontroll-informasjonen kalles en ’header’</a:t>
            </a:r>
          </a:p>
          <a:p>
            <a:pPr lvl="1">
              <a:buClr>
                <a:srgbClr val="FF0000"/>
              </a:buClr>
            </a:pPr>
            <a:r>
              <a:rPr lang="nb-NO" sz="1600" dirty="0">
                <a:solidFill>
                  <a:schemeClr val="tx2"/>
                </a:solidFill>
              </a:rPr>
              <a:t>Headerne sørger for at informasjonen kommer til riktig datamaskin og til riktig applikasjon</a:t>
            </a:r>
          </a:p>
          <a:p>
            <a:pPr>
              <a:buClr>
                <a:srgbClr val="FF0000"/>
              </a:buClr>
            </a:pPr>
            <a:endParaRPr lang="nb-NO" sz="2000" dirty="0">
              <a:solidFill>
                <a:schemeClr val="tx2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nb-NO" sz="2000" dirty="0">
              <a:solidFill>
                <a:schemeClr val="tx2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nb-NO" sz="2000" dirty="0">
              <a:solidFill>
                <a:schemeClr val="tx2"/>
              </a:solidFill>
            </a:endParaRPr>
          </a:p>
        </p:txBody>
      </p:sp>
      <p:pic>
        <p:nvPicPr>
          <p:cNvPr id="4" name="Picture 2" descr="OSI vs. TCPIP models">
            <a:extLst>
              <a:ext uri="{FF2B5EF4-FFF2-40B4-BE49-F238E27FC236}">
                <a16:creationId xmlns:a16="http://schemas.microsoft.com/office/drawing/2014/main" id="{571F1054-2328-6DF5-CDCD-1409C8A28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71"/>
          <a:stretch/>
        </p:blipFill>
        <p:spPr bwMode="auto">
          <a:xfrm>
            <a:off x="7326087" y="572569"/>
            <a:ext cx="4647050" cy="545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778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tekst, skjermbilde, Font, brev&#10;&#10;Automatisk generert beskrivelse">
            <a:extLst>
              <a:ext uri="{FF2B5EF4-FFF2-40B4-BE49-F238E27FC236}">
                <a16:creationId xmlns:a16="http://schemas.microsoft.com/office/drawing/2014/main" id="{727F5715-6C28-76E5-5CF4-85FB3435E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8"/>
          <a:stretch/>
        </p:blipFill>
        <p:spPr>
          <a:xfrm>
            <a:off x="4233635" y="125348"/>
            <a:ext cx="3941536" cy="67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11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3592</TotalTime>
  <Words>726</Words>
  <Application>Microsoft Macintosh PowerPoint</Application>
  <PresentationFormat>Widescreen</PresentationFormat>
  <Paragraphs>140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DDG_ProximaNova</vt:lpstr>
      <vt:lpstr>Office-tema</vt:lpstr>
      <vt:lpstr>7. Gruppetime IN1020</vt:lpstr>
      <vt:lpstr>Plan for gruppetimen</vt:lpstr>
      <vt:lpstr>Hva er et nettverk?</vt:lpstr>
      <vt:lpstr>Hva trengs for å bli ‘tilkoblet’?</vt:lpstr>
      <vt:lpstr>Aksessmodeller – hvor kommer dataen fra?</vt:lpstr>
      <vt:lpstr>Nettverkstopologier – hvordan kommer dataen fram?</vt:lpstr>
      <vt:lpstr>Protokoller – hvordan ser en ‘melding’ ut?</vt:lpstr>
      <vt:lpstr>TCP/IP - modellen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IN1020</dc:title>
  <dc:creator>Håkon Refsvik</dc:creator>
  <cp:lastModifiedBy>Håkon Refsvik</cp:lastModifiedBy>
  <cp:revision>1010</cp:revision>
  <dcterms:created xsi:type="dcterms:W3CDTF">2023-08-26T10:15:01Z</dcterms:created>
  <dcterms:modified xsi:type="dcterms:W3CDTF">2023-10-10T07:07:33Z</dcterms:modified>
</cp:coreProperties>
</file>