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4" r:id="rId5"/>
    <p:sldId id="301" r:id="rId6"/>
    <p:sldId id="297" r:id="rId7"/>
    <p:sldId id="302" r:id="rId8"/>
    <p:sldId id="270" r:id="rId9"/>
    <p:sldId id="303" r:id="rId10"/>
    <p:sldId id="298" r:id="rId11"/>
    <p:sldId id="292" r:id="rId12"/>
    <p:sldId id="280" r:id="rId13"/>
    <p:sldId id="299" r:id="rId14"/>
    <p:sldId id="266" r:id="rId15"/>
    <p:sldId id="304" r:id="rId16"/>
    <p:sldId id="305" r:id="rId17"/>
    <p:sldId id="306" r:id="rId18"/>
    <p:sldId id="307" r:id="rId19"/>
    <p:sldId id="260" r:id="rId20"/>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123" d="100"/>
          <a:sy n="123" d="100"/>
        </p:scale>
        <p:origin x="114" y="2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534DF6E-DFEB-6571-AA85-D334F56661FF}"/>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B4B25E9B-9BA1-CB52-7584-767522CFE3F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FC1BD127-FC5D-B0D1-96A9-325A8E396235}"/>
              </a:ext>
            </a:extLst>
          </p:cNvPr>
          <p:cNvSpPr>
            <a:spLocks noGrp="1"/>
          </p:cNvSpPr>
          <p:nvPr>
            <p:ph type="dt" sz="half" idx="10"/>
          </p:nvPr>
        </p:nvSpPr>
        <p:spPr/>
        <p:txBody>
          <a:bodyPr/>
          <a:lstStyle/>
          <a:p>
            <a:fld id="{898BC4AF-4D78-4FE9-B0E4-7971EF20F7DD}" type="datetimeFigureOut">
              <a:rPr lang="nb-NO" smtClean="0"/>
              <a:t>22.05.2023</a:t>
            </a:fld>
            <a:endParaRPr lang="nb-NO"/>
          </a:p>
        </p:txBody>
      </p:sp>
      <p:sp>
        <p:nvSpPr>
          <p:cNvPr id="5" name="Plassholder for bunntekst 4">
            <a:extLst>
              <a:ext uri="{FF2B5EF4-FFF2-40B4-BE49-F238E27FC236}">
                <a16:creationId xmlns:a16="http://schemas.microsoft.com/office/drawing/2014/main" id="{BA060177-3F1C-7486-E064-0C5B73344E6C}"/>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A59293EC-C2B6-4B9A-B68C-E340A3EA2D78}"/>
              </a:ext>
            </a:extLst>
          </p:cNvPr>
          <p:cNvSpPr>
            <a:spLocks noGrp="1"/>
          </p:cNvSpPr>
          <p:nvPr>
            <p:ph type="sldNum" sz="quarter" idx="12"/>
          </p:nvPr>
        </p:nvSpPr>
        <p:spPr/>
        <p:txBody>
          <a:bodyPr/>
          <a:lstStyle/>
          <a:p>
            <a:fld id="{FEFD4F85-8129-4D8C-B6A4-156DCB67B8DC}" type="slidenum">
              <a:rPr lang="nb-NO" smtClean="0"/>
              <a:t>‹#›</a:t>
            </a:fld>
            <a:endParaRPr lang="nb-NO"/>
          </a:p>
        </p:txBody>
      </p:sp>
    </p:spTree>
    <p:extLst>
      <p:ext uri="{BB962C8B-B14F-4D97-AF65-F5344CB8AC3E}">
        <p14:creationId xmlns:p14="http://schemas.microsoft.com/office/powerpoint/2010/main" val="2278313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9F923D5-4B58-893C-FAD2-F1DD8CC48523}"/>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A4BC29D4-DF91-1AFF-7F46-1D0C0F505F6D}"/>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60A41E91-B910-932A-9F94-7073EBB21156}"/>
              </a:ext>
            </a:extLst>
          </p:cNvPr>
          <p:cNvSpPr>
            <a:spLocks noGrp="1"/>
          </p:cNvSpPr>
          <p:nvPr>
            <p:ph type="dt" sz="half" idx="10"/>
          </p:nvPr>
        </p:nvSpPr>
        <p:spPr/>
        <p:txBody>
          <a:bodyPr/>
          <a:lstStyle/>
          <a:p>
            <a:fld id="{898BC4AF-4D78-4FE9-B0E4-7971EF20F7DD}" type="datetimeFigureOut">
              <a:rPr lang="nb-NO" smtClean="0"/>
              <a:t>22.05.2023</a:t>
            </a:fld>
            <a:endParaRPr lang="nb-NO"/>
          </a:p>
        </p:txBody>
      </p:sp>
      <p:sp>
        <p:nvSpPr>
          <p:cNvPr id="5" name="Plassholder for bunntekst 4">
            <a:extLst>
              <a:ext uri="{FF2B5EF4-FFF2-40B4-BE49-F238E27FC236}">
                <a16:creationId xmlns:a16="http://schemas.microsoft.com/office/drawing/2014/main" id="{A39E7A12-2E86-00D7-7618-78C4F3A74091}"/>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01D1DD27-B86D-7972-1D85-87EAE61B61A1}"/>
              </a:ext>
            </a:extLst>
          </p:cNvPr>
          <p:cNvSpPr>
            <a:spLocks noGrp="1"/>
          </p:cNvSpPr>
          <p:nvPr>
            <p:ph type="sldNum" sz="quarter" idx="12"/>
          </p:nvPr>
        </p:nvSpPr>
        <p:spPr/>
        <p:txBody>
          <a:bodyPr/>
          <a:lstStyle/>
          <a:p>
            <a:fld id="{FEFD4F85-8129-4D8C-B6A4-156DCB67B8DC}" type="slidenum">
              <a:rPr lang="nb-NO" smtClean="0"/>
              <a:t>‹#›</a:t>
            </a:fld>
            <a:endParaRPr lang="nb-NO"/>
          </a:p>
        </p:txBody>
      </p:sp>
    </p:spTree>
    <p:extLst>
      <p:ext uri="{BB962C8B-B14F-4D97-AF65-F5344CB8AC3E}">
        <p14:creationId xmlns:p14="http://schemas.microsoft.com/office/powerpoint/2010/main" val="18516045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9ABCC17-6682-FD2E-012B-A095611F4DAA}"/>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BF1BE4AB-B41D-D9E9-5A5A-4C491460551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3F6978A3-7B89-5BE3-F5F2-A761F6FAB557}"/>
              </a:ext>
            </a:extLst>
          </p:cNvPr>
          <p:cNvSpPr>
            <a:spLocks noGrp="1"/>
          </p:cNvSpPr>
          <p:nvPr>
            <p:ph type="dt" sz="half" idx="10"/>
          </p:nvPr>
        </p:nvSpPr>
        <p:spPr/>
        <p:txBody>
          <a:bodyPr/>
          <a:lstStyle/>
          <a:p>
            <a:fld id="{898BC4AF-4D78-4FE9-B0E4-7971EF20F7DD}" type="datetimeFigureOut">
              <a:rPr lang="nb-NO" smtClean="0"/>
              <a:t>22.05.2023</a:t>
            </a:fld>
            <a:endParaRPr lang="nb-NO"/>
          </a:p>
        </p:txBody>
      </p:sp>
      <p:sp>
        <p:nvSpPr>
          <p:cNvPr id="5" name="Plassholder for bunntekst 4">
            <a:extLst>
              <a:ext uri="{FF2B5EF4-FFF2-40B4-BE49-F238E27FC236}">
                <a16:creationId xmlns:a16="http://schemas.microsoft.com/office/drawing/2014/main" id="{C9658441-5E74-2235-1A7B-F8D8C3812785}"/>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A83DA07E-539C-D9D0-7E6D-DC4A5827D986}"/>
              </a:ext>
            </a:extLst>
          </p:cNvPr>
          <p:cNvSpPr>
            <a:spLocks noGrp="1"/>
          </p:cNvSpPr>
          <p:nvPr>
            <p:ph type="sldNum" sz="quarter" idx="12"/>
          </p:nvPr>
        </p:nvSpPr>
        <p:spPr/>
        <p:txBody>
          <a:bodyPr/>
          <a:lstStyle/>
          <a:p>
            <a:fld id="{FEFD4F85-8129-4D8C-B6A4-156DCB67B8DC}" type="slidenum">
              <a:rPr lang="nb-NO" smtClean="0"/>
              <a:t>‹#›</a:t>
            </a:fld>
            <a:endParaRPr lang="nb-NO"/>
          </a:p>
        </p:txBody>
      </p:sp>
    </p:spTree>
    <p:extLst>
      <p:ext uri="{BB962C8B-B14F-4D97-AF65-F5344CB8AC3E}">
        <p14:creationId xmlns:p14="http://schemas.microsoft.com/office/powerpoint/2010/main" val="9691671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3738526-CE2F-1B7D-9939-4AEB09E21448}"/>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5763D57A-D74E-9806-44F9-BC936D1E1CE6}"/>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DC54DEAA-CA0E-115F-0541-4BC987DCBBCF}"/>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14B3EDB0-733A-BA87-DAA2-8B516C125467}"/>
              </a:ext>
            </a:extLst>
          </p:cNvPr>
          <p:cNvSpPr>
            <a:spLocks noGrp="1"/>
          </p:cNvSpPr>
          <p:nvPr>
            <p:ph type="dt" sz="half" idx="10"/>
          </p:nvPr>
        </p:nvSpPr>
        <p:spPr/>
        <p:txBody>
          <a:bodyPr/>
          <a:lstStyle/>
          <a:p>
            <a:fld id="{898BC4AF-4D78-4FE9-B0E4-7971EF20F7DD}" type="datetimeFigureOut">
              <a:rPr lang="nb-NO" smtClean="0"/>
              <a:t>22.05.2023</a:t>
            </a:fld>
            <a:endParaRPr lang="nb-NO"/>
          </a:p>
        </p:txBody>
      </p:sp>
      <p:sp>
        <p:nvSpPr>
          <p:cNvPr id="6" name="Plassholder for bunntekst 5">
            <a:extLst>
              <a:ext uri="{FF2B5EF4-FFF2-40B4-BE49-F238E27FC236}">
                <a16:creationId xmlns:a16="http://schemas.microsoft.com/office/drawing/2014/main" id="{CE361C5A-FD20-E406-F7A5-FC429172A063}"/>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A70E0D16-9A68-4167-87E0-77C3DB447350}"/>
              </a:ext>
            </a:extLst>
          </p:cNvPr>
          <p:cNvSpPr>
            <a:spLocks noGrp="1"/>
          </p:cNvSpPr>
          <p:nvPr>
            <p:ph type="sldNum" sz="quarter" idx="12"/>
          </p:nvPr>
        </p:nvSpPr>
        <p:spPr/>
        <p:txBody>
          <a:bodyPr/>
          <a:lstStyle/>
          <a:p>
            <a:fld id="{FEFD4F85-8129-4D8C-B6A4-156DCB67B8DC}" type="slidenum">
              <a:rPr lang="nb-NO" smtClean="0"/>
              <a:t>‹#›</a:t>
            </a:fld>
            <a:endParaRPr lang="nb-NO"/>
          </a:p>
        </p:txBody>
      </p:sp>
    </p:spTree>
    <p:extLst>
      <p:ext uri="{BB962C8B-B14F-4D97-AF65-F5344CB8AC3E}">
        <p14:creationId xmlns:p14="http://schemas.microsoft.com/office/powerpoint/2010/main" val="42159845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3F58BBC-0C65-E7DF-FB6D-7027D2214EAF}"/>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587D326E-A38D-6368-2477-5E03436C820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3823B558-5E8E-F6B1-22C8-1AAB13B800BB}"/>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373483B8-F43A-7FA0-B134-7F773006FC9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D2F44D1B-C261-7B83-3B32-47BBC97662A3}"/>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A8712D41-2E94-611A-9D3D-FFA24B6D564D}"/>
              </a:ext>
            </a:extLst>
          </p:cNvPr>
          <p:cNvSpPr>
            <a:spLocks noGrp="1"/>
          </p:cNvSpPr>
          <p:nvPr>
            <p:ph type="dt" sz="half" idx="10"/>
          </p:nvPr>
        </p:nvSpPr>
        <p:spPr/>
        <p:txBody>
          <a:bodyPr/>
          <a:lstStyle/>
          <a:p>
            <a:fld id="{898BC4AF-4D78-4FE9-B0E4-7971EF20F7DD}" type="datetimeFigureOut">
              <a:rPr lang="nb-NO" smtClean="0"/>
              <a:t>22.05.2023</a:t>
            </a:fld>
            <a:endParaRPr lang="nb-NO"/>
          </a:p>
        </p:txBody>
      </p:sp>
      <p:sp>
        <p:nvSpPr>
          <p:cNvPr id="8" name="Plassholder for bunntekst 7">
            <a:extLst>
              <a:ext uri="{FF2B5EF4-FFF2-40B4-BE49-F238E27FC236}">
                <a16:creationId xmlns:a16="http://schemas.microsoft.com/office/drawing/2014/main" id="{173F9DD6-5D2D-3124-BAD2-A61F8C984149}"/>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525C7A73-DB05-C854-9BD8-5B0777AF812D}"/>
              </a:ext>
            </a:extLst>
          </p:cNvPr>
          <p:cNvSpPr>
            <a:spLocks noGrp="1"/>
          </p:cNvSpPr>
          <p:nvPr>
            <p:ph type="sldNum" sz="quarter" idx="12"/>
          </p:nvPr>
        </p:nvSpPr>
        <p:spPr/>
        <p:txBody>
          <a:bodyPr/>
          <a:lstStyle/>
          <a:p>
            <a:fld id="{FEFD4F85-8129-4D8C-B6A4-156DCB67B8DC}" type="slidenum">
              <a:rPr lang="nb-NO" smtClean="0"/>
              <a:t>‹#›</a:t>
            </a:fld>
            <a:endParaRPr lang="nb-NO"/>
          </a:p>
        </p:txBody>
      </p:sp>
    </p:spTree>
    <p:extLst>
      <p:ext uri="{BB962C8B-B14F-4D97-AF65-F5344CB8AC3E}">
        <p14:creationId xmlns:p14="http://schemas.microsoft.com/office/powerpoint/2010/main" val="24740513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7730291-5E3F-27A2-569B-9E78C45A4B0B}"/>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454F5702-DE7C-BE24-B7D2-B47773A40AD8}"/>
              </a:ext>
            </a:extLst>
          </p:cNvPr>
          <p:cNvSpPr>
            <a:spLocks noGrp="1"/>
          </p:cNvSpPr>
          <p:nvPr>
            <p:ph type="dt" sz="half" idx="10"/>
          </p:nvPr>
        </p:nvSpPr>
        <p:spPr/>
        <p:txBody>
          <a:bodyPr/>
          <a:lstStyle/>
          <a:p>
            <a:fld id="{898BC4AF-4D78-4FE9-B0E4-7971EF20F7DD}" type="datetimeFigureOut">
              <a:rPr lang="nb-NO" smtClean="0"/>
              <a:t>22.05.2023</a:t>
            </a:fld>
            <a:endParaRPr lang="nb-NO"/>
          </a:p>
        </p:txBody>
      </p:sp>
      <p:sp>
        <p:nvSpPr>
          <p:cNvPr id="4" name="Plassholder for bunntekst 3">
            <a:extLst>
              <a:ext uri="{FF2B5EF4-FFF2-40B4-BE49-F238E27FC236}">
                <a16:creationId xmlns:a16="http://schemas.microsoft.com/office/drawing/2014/main" id="{3C577CD3-8156-DD55-6DEE-2632ABD126FE}"/>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1C156A73-643B-F435-98A5-26F519BEC939}"/>
              </a:ext>
            </a:extLst>
          </p:cNvPr>
          <p:cNvSpPr>
            <a:spLocks noGrp="1"/>
          </p:cNvSpPr>
          <p:nvPr>
            <p:ph type="sldNum" sz="quarter" idx="12"/>
          </p:nvPr>
        </p:nvSpPr>
        <p:spPr/>
        <p:txBody>
          <a:bodyPr/>
          <a:lstStyle/>
          <a:p>
            <a:fld id="{FEFD4F85-8129-4D8C-B6A4-156DCB67B8DC}" type="slidenum">
              <a:rPr lang="nb-NO" smtClean="0"/>
              <a:t>‹#›</a:t>
            </a:fld>
            <a:endParaRPr lang="nb-NO"/>
          </a:p>
        </p:txBody>
      </p:sp>
    </p:spTree>
    <p:extLst>
      <p:ext uri="{BB962C8B-B14F-4D97-AF65-F5344CB8AC3E}">
        <p14:creationId xmlns:p14="http://schemas.microsoft.com/office/powerpoint/2010/main" val="11819619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1358E10E-8A28-09E6-468F-59A0277D2D35}"/>
              </a:ext>
            </a:extLst>
          </p:cNvPr>
          <p:cNvSpPr>
            <a:spLocks noGrp="1"/>
          </p:cNvSpPr>
          <p:nvPr>
            <p:ph type="dt" sz="half" idx="10"/>
          </p:nvPr>
        </p:nvSpPr>
        <p:spPr/>
        <p:txBody>
          <a:bodyPr/>
          <a:lstStyle/>
          <a:p>
            <a:fld id="{898BC4AF-4D78-4FE9-B0E4-7971EF20F7DD}" type="datetimeFigureOut">
              <a:rPr lang="nb-NO" smtClean="0"/>
              <a:t>22.05.2023</a:t>
            </a:fld>
            <a:endParaRPr lang="nb-NO"/>
          </a:p>
        </p:txBody>
      </p:sp>
      <p:sp>
        <p:nvSpPr>
          <p:cNvPr id="3" name="Plassholder for bunntekst 2">
            <a:extLst>
              <a:ext uri="{FF2B5EF4-FFF2-40B4-BE49-F238E27FC236}">
                <a16:creationId xmlns:a16="http://schemas.microsoft.com/office/drawing/2014/main" id="{B4865533-7977-D3AF-3A1D-340AA2DCED1A}"/>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C2348645-AD05-30E1-34AF-88A507E6024E}"/>
              </a:ext>
            </a:extLst>
          </p:cNvPr>
          <p:cNvSpPr>
            <a:spLocks noGrp="1"/>
          </p:cNvSpPr>
          <p:nvPr>
            <p:ph type="sldNum" sz="quarter" idx="12"/>
          </p:nvPr>
        </p:nvSpPr>
        <p:spPr/>
        <p:txBody>
          <a:bodyPr/>
          <a:lstStyle/>
          <a:p>
            <a:fld id="{FEFD4F85-8129-4D8C-B6A4-156DCB67B8DC}" type="slidenum">
              <a:rPr lang="nb-NO" smtClean="0"/>
              <a:t>‹#›</a:t>
            </a:fld>
            <a:endParaRPr lang="nb-NO"/>
          </a:p>
        </p:txBody>
      </p:sp>
    </p:spTree>
    <p:extLst>
      <p:ext uri="{BB962C8B-B14F-4D97-AF65-F5344CB8AC3E}">
        <p14:creationId xmlns:p14="http://schemas.microsoft.com/office/powerpoint/2010/main" val="39944862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62DD79C-41A7-77E8-5861-EE40F676835F}"/>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E40F05A9-82C7-2CE0-C8F2-B8A3B8615B8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354DE507-F723-893C-CE1E-C033091B4B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8795DCC9-4F89-59F7-E913-5473592898E7}"/>
              </a:ext>
            </a:extLst>
          </p:cNvPr>
          <p:cNvSpPr>
            <a:spLocks noGrp="1"/>
          </p:cNvSpPr>
          <p:nvPr>
            <p:ph type="dt" sz="half" idx="10"/>
          </p:nvPr>
        </p:nvSpPr>
        <p:spPr/>
        <p:txBody>
          <a:bodyPr/>
          <a:lstStyle/>
          <a:p>
            <a:fld id="{898BC4AF-4D78-4FE9-B0E4-7971EF20F7DD}" type="datetimeFigureOut">
              <a:rPr lang="nb-NO" smtClean="0"/>
              <a:t>22.05.2023</a:t>
            </a:fld>
            <a:endParaRPr lang="nb-NO"/>
          </a:p>
        </p:txBody>
      </p:sp>
      <p:sp>
        <p:nvSpPr>
          <p:cNvPr id="6" name="Plassholder for bunntekst 5">
            <a:extLst>
              <a:ext uri="{FF2B5EF4-FFF2-40B4-BE49-F238E27FC236}">
                <a16:creationId xmlns:a16="http://schemas.microsoft.com/office/drawing/2014/main" id="{38CF3909-FC19-DC41-0EC6-0515B1413528}"/>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A2FE0FDD-78A0-8DA3-9B6D-9D94833CA5E3}"/>
              </a:ext>
            </a:extLst>
          </p:cNvPr>
          <p:cNvSpPr>
            <a:spLocks noGrp="1"/>
          </p:cNvSpPr>
          <p:nvPr>
            <p:ph type="sldNum" sz="quarter" idx="12"/>
          </p:nvPr>
        </p:nvSpPr>
        <p:spPr/>
        <p:txBody>
          <a:bodyPr/>
          <a:lstStyle/>
          <a:p>
            <a:fld id="{FEFD4F85-8129-4D8C-B6A4-156DCB67B8DC}" type="slidenum">
              <a:rPr lang="nb-NO" smtClean="0"/>
              <a:t>‹#›</a:t>
            </a:fld>
            <a:endParaRPr lang="nb-NO"/>
          </a:p>
        </p:txBody>
      </p:sp>
    </p:spTree>
    <p:extLst>
      <p:ext uri="{BB962C8B-B14F-4D97-AF65-F5344CB8AC3E}">
        <p14:creationId xmlns:p14="http://schemas.microsoft.com/office/powerpoint/2010/main" val="33420451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12F73B0-50ED-D61C-E692-F42F6506D295}"/>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51374204-690D-8BF0-6663-FF42E55FBE0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BF75E792-A203-8FD4-DB3A-20FF0BE6F3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967DBBEA-FA57-1C76-E1D9-A9B9C98E0199}"/>
              </a:ext>
            </a:extLst>
          </p:cNvPr>
          <p:cNvSpPr>
            <a:spLocks noGrp="1"/>
          </p:cNvSpPr>
          <p:nvPr>
            <p:ph type="dt" sz="half" idx="10"/>
          </p:nvPr>
        </p:nvSpPr>
        <p:spPr/>
        <p:txBody>
          <a:bodyPr/>
          <a:lstStyle/>
          <a:p>
            <a:fld id="{898BC4AF-4D78-4FE9-B0E4-7971EF20F7DD}" type="datetimeFigureOut">
              <a:rPr lang="nb-NO" smtClean="0"/>
              <a:t>22.05.2023</a:t>
            </a:fld>
            <a:endParaRPr lang="nb-NO"/>
          </a:p>
        </p:txBody>
      </p:sp>
      <p:sp>
        <p:nvSpPr>
          <p:cNvPr id="6" name="Plassholder for bunntekst 5">
            <a:extLst>
              <a:ext uri="{FF2B5EF4-FFF2-40B4-BE49-F238E27FC236}">
                <a16:creationId xmlns:a16="http://schemas.microsoft.com/office/drawing/2014/main" id="{3081D9D5-F8B4-A2CC-E83C-B4F759AAD4F7}"/>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47ED9887-E07A-C6A5-A468-C62E1CAFD4BD}"/>
              </a:ext>
            </a:extLst>
          </p:cNvPr>
          <p:cNvSpPr>
            <a:spLocks noGrp="1"/>
          </p:cNvSpPr>
          <p:nvPr>
            <p:ph type="sldNum" sz="quarter" idx="12"/>
          </p:nvPr>
        </p:nvSpPr>
        <p:spPr/>
        <p:txBody>
          <a:bodyPr/>
          <a:lstStyle/>
          <a:p>
            <a:fld id="{FEFD4F85-8129-4D8C-B6A4-156DCB67B8DC}" type="slidenum">
              <a:rPr lang="nb-NO" smtClean="0"/>
              <a:t>‹#›</a:t>
            </a:fld>
            <a:endParaRPr lang="nb-NO"/>
          </a:p>
        </p:txBody>
      </p:sp>
    </p:spTree>
    <p:extLst>
      <p:ext uri="{BB962C8B-B14F-4D97-AF65-F5344CB8AC3E}">
        <p14:creationId xmlns:p14="http://schemas.microsoft.com/office/powerpoint/2010/main" val="1585789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C79992A-36F3-43CE-DE85-192933AE017C}"/>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8DFE3762-5843-49F1-1050-52D19ABAE04E}"/>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68E7FC4C-D5FB-D50D-3AAF-783DFAB3C006}"/>
              </a:ext>
            </a:extLst>
          </p:cNvPr>
          <p:cNvSpPr>
            <a:spLocks noGrp="1"/>
          </p:cNvSpPr>
          <p:nvPr>
            <p:ph type="dt" sz="half" idx="10"/>
          </p:nvPr>
        </p:nvSpPr>
        <p:spPr/>
        <p:txBody>
          <a:bodyPr/>
          <a:lstStyle/>
          <a:p>
            <a:fld id="{898BC4AF-4D78-4FE9-B0E4-7971EF20F7DD}" type="datetimeFigureOut">
              <a:rPr lang="nb-NO" smtClean="0"/>
              <a:t>22.05.2023</a:t>
            </a:fld>
            <a:endParaRPr lang="nb-NO"/>
          </a:p>
        </p:txBody>
      </p:sp>
      <p:sp>
        <p:nvSpPr>
          <p:cNvPr id="5" name="Plassholder for bunntekst 4">
            <a:extLst>
              <a:ext uri="{FF2B5EF4-FFF2-40B4-BE49-F238E27FC236}">
                <a16:creationId xmlns:a16="http://schemas.microsoft.com/office/drawing/2014/main" id="{18044BD3-84FF-2C41-7673-05BA3E83072D}"/>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61429BA4-8E63-0AEE-9FDE-B7FB99CF6F34}"/>
              </a:ext>
            </a:extLst>
          </p:cNvPr>
          <p:cNvSpPr>
            <a:spLocks noGrp="1"/>
          </p:cNvSpPr>
          <p:nvPr>
            <p:ph type="sldNum" sz="quarter" idx="12"/>
          </p:nvPr>
        </p:nvSpPr>
        <p:spPr/>
        <p:txBody>
          <a:bodyPr/>
          <a:lstStyle/>
          <a:p>
            <a:fld id="{FEFD4F85-8129-4D8C-B6A4-156DCB67B8DC}" type="slidenum">
              <a:rPr lang="nb-NO" smtClean="0"/>
              <a:t>‹#›</a:t>
            </a:fld>
            <a:endParaRPr lang="nb-NO"/>
          </a:p>
        </p:txBody>
      </p:sp>
    </p:spTree>
    <p:extLst>
      <p:ext uri="{BB962C8B-B14F-4D97-AF65-F5344CB8AC3E}">
        <p14:creationId xmlns:p14="http://schemas.microsoft.com/office/powerpoint/2010/main" val="17897189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B5C355BD-C462-CC75-8F5A-33CD8BA42CF9}"/>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5768800D-82B2-0073-7400-E6F4FFEDF25C}"/>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3FA4C47B-8474-1A2D-D095-D1863438D86C}"/>
              </a:ext>
            </a:extLst>
          </p:cNvPr>
          <p:cNvSpPr>
            <a:spLocks noGrp="1"/>
          </p:cNvSpPr>
          <p:nvPr>
            <p:ph type="dt" sz="half" idx="10"/>
          </p:nvPr>
        </p:nvSpPr>
        <p:spPr/>
        <p:txBody>
          <a:bodyPr/>
          <a:lstStyle/>
          <a:p>
            <a:fld id="{898BC4AF-4D78-4FE9-B0E4-7971EF20F7DD}" type="datetimeFigureOut">
              <a:rPr lang="nb-NO" smtClean="0"/>
              <a:t>22.05.2023</a:t>
            </a:fld>
            <a:endParaRPr lang="nb-NO"/>
          </a:p>
        </p:txBody>
      </p:sp>
      <p:sp>
        <p:nvSpPr>
          <p:cNvPr id="5" name="Plassholder for bunntekst 4">
            <a:extLst>
              <a:ext uri="{FF2B5EF4-FFF2-40B4-BE49-F238E27FC236}">
                <a16:creationId xmlns:a16="http://schemas.microsoft.com/office/drawing/2014/main" id="{CF03B87D-8D56-767D-7D4D-787DB6CF56BD}"/>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61815B14-A903-6E4D-F165-72BA37D51770}"/>
              </a:ext>
            </a:extLst>
          </p:cNvPr>
          <p:cNvSpPr>
            <a:spLocks noGrp="1"/>
          </p:cNvSpPr>
          <p:nvPr>
            <p:ph type="sldNum" sz="quarter" idx="12"/>
          </p:nvPr>
        </p:nvSpPr>
        <p:spPr/>
        <p:txBody>
          <a:bodyPr/>
          <a:lstStyle/>
          <a:p>
            <a:fld id="{FEFD4F85-8129-4D8C-B6A4-156DCB67B8DC}" type="slidenum">
              <a:rPr lang="nb-NO" smtClean="0"/>
              <a:t>‹#›</a:t>
            </a:fld>
            <a:endParaRPr lang="nb-NO"/>
          </a:p>
        </p:txBody>
      </p:sp>
    </p:spTree>
    <p:extLst>
      <p:ext uri="{BB962C8B-B14F-4D97-AF65-F5344CB8AC3E}">
        <p14:creationId xmlns:p14="http://schemas.microsoft.com/office/powerpoint/2010/main" val="38722959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AB4263D4-3E67-9D92-5517-CA03D3484C5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5752A2DF-A8E8-6419-5A87-9A8F7F2C5F2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D5ECC04F-78ED-EBFE-8D9B-E911510859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8BC4AF-4D78-4FE9-B0E4-7971EF20F7DD}" type="datetimeFigureOut">
              <a:rPr lang="nb-NO" smtClean="0"/>
              <a:t>22.05.2023</a:t>
            </a:fld>
            <a:endParaRPr lang="nb-NO"/>
          </a:p>
        </p:txBody>
      </p:sp>
      <p:sp>
        <p:nvSpPr>
          <p:cNvPr id="5" name="Plassholder for bunntekst 4">
            <a:extLst>
              <a:ext uri="{FF2B5EF4-FFF2-40B4-BE49-F238E27FC236}">
                <a16:creationId xmlns:a16="http://schemas.microsoft.com/office/drawing/2014/main" id="{45391C3F-E864-4FFC-9115-924563762D3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BF12EBD2-460A-5D4A-ABC6-AC39B743735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FD4F85-8129-4D8C-B6A4-156DCB67B8DC}" type="slidenum">
              <a:rPr lang="nb-NO" smtClean="0"/>
              <a:t>‹#›</a:t>
            </a:fld>
            <a:endParaRPr lang="nb-NO"/>
          </a:p>
        </p:txBody>
      </p:sp>
    </p:spTree>
    <p:extLst>
      <p:ext uri="{BB962C8B-B14F-4D97-AF65-F5344CB8AC3E}">
        <p14:creationId xmlns:p14="http://schemas.microsoft.com/office/powerpoint/2010/main" val="2056130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www.anskaffelser.no/"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2CE0708-330B-6284-B302-F3941433EB78}"/>
              </a:ext>
            </a:extLst>
          </p:cNvPr>
          <p:cNvSpPr>
            <a:spLocks noGrp="1"/>
          </p:cNvSpPr>
          <p:nvPr>
            <p:ph type="ctrTitle"/>
          </p:nvPr>
        </p:nvSpPr>
        <p:spPr>
          <a:xfrm>
            <a:off x="833718" y="1122363"/>
            <a:ext cx="10878670" cy="2387600"/>
          </a:xfrm>
        </p:spPr>
        <p:txBody>
          <a:bodyPr/>
          <a:lstStyle/>
          <a:p>
            <a:r>
              <a:rPr lang="nb-NO" b="1" dirty="0">
                <a:solidFill>
                  <a:schemeClr val="accent3">
                    <a:lumMod val="50000"/>
                  </a:schemeClr>
                </a:solidFill>
              </a:rPr>
              <a:t>IN1030 Eksamen workshop</a:t>
            </a:r>
          </a:p>
        </p:txBody>
      </p:sp>
      <p:sp>
        <p:nvSpPr>
          <p:cNvPr id="3" name="Undertittel 2">
            <a:extLst>
              <a:ext uri="{FF2B5EF4-FFF2-40B4-BE49-F238E27FC236}">
                <a16:creationId xmlns:a16="http://schemas.microsoft.com/office/drawing/2014/main" id="{6E817AB5-23AF-5BAF-292A-3EED4D5DBBC7}"/>
              </a:ext>
            </a:extLst>
          </p:cNvPr>
          <p:cNvSpPr>
            <a:spLocks noGrp="1"/>
          </p:cNvSpPr>
          <p:nvPr>
            <p:ph type="subTitle" idx="1"/>
          </p:nvPr>
        </p:nvSpPr>
        <p:spPr/>
        <p:txBody>
          <a:bodyPr/>
          <a:lstStyle/>
          <a:p>
            <a:r>
              <a:rPr lang="nb-NO" dirty="0"/>
              <a:t>Rike bilder og samspill med teknologi</a:t>
            </a:r>
          </a:p>
        </p:txBody>
      </p:sp>
    </p:spTree>
    <p:extLst>
      <p:ext uri="{BB962C8B-B14F-4D97-AF65-F5344CB8AC3E}">
        <p14:creationId xmlns:p14="http://schemas.microsoft.com/office/powerpoint/2010/main" val="5136109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9661C11-00BD-7C87-6BDD-26F37378AC2B}"/>
              </a:ext>
            </a:extLst>
          </p:cNvPr>
          <p:cNvSpPr>
            <a:spLocks noGrp="1"/>
          </p:cNvSpPr>
          <p:nvPr>
            <p:ph type="title"/>
          </p:nvPr>
        </p:nvSpPr>
        <p:spPr/>
        <p:txBody>
          <a:bodyPr/>
          <a:lstStyle/>
          <a:p>
            <a:r>
              <a:rPr lang="nb-NO" b="1" dirty="0">
                <a:solidFill>
                  <a:schemeClr val="accent3">
                    <a:lumMod val="50000"/>
                  </a:schemeClr>
                </a:solidFill>
              </a:rPr>
              <a:t>Oversikt</a:t>
            </a:r>
          </a:p>
        </p:txBody>
      </p:sp>
      <p:sp>
        <p:nvSpPr>
          <p:cNvPr id="3" name="Plassholder for innhold 2">
            <a:extLst>
              <a:ext uri="{FF2B5EF4-FFF2-40B4-BE49-F238E27FC236}">
                <a16:creationId xmlns:a16="http://schemas.microsoft.com/office/drawing/2014/main" id="{FE6271B8-AA86-66F5-7A79-8BE4B52166C9}"/>
              </a:ext>
            </a:extLst>
          </p:cNvPr>
          <p:cNvSpPr>
            <a:spLocks noGrp="1"/>
          </p:cNvSpPr>
          <p:nvPr>
            <p:ph idx="1"/>
          </p:nvPr>
        </p:nvSpPr>
        <p:spPr/>
        <p:txBody>
          <a:bodyPr/>
          <a:lstStyle/>
          <a:p>
            <a:r>
              <a:rPr lang="nb-NO" dirty="0">
                <a:solidFill>
                  <a:schemeClr val="accent3">
                    <a:lumMod val="50000"/>
                  </a:schemeClr>
                </a:solidFill>
              </a:rPr>
              <a:t>Interessenter</a:t>
            </a:r>
          </a:p>
          <a:p>
            <a:r>
              <a:rPr lang="nb-NO" dirty="0">
                <a:solidFill>
                  <a:schemeClr val="accent3">
                    <a:lumMod val="50000"/>
                  </a:schemeClr>
                </a:solidFill>
              </a:rPr>
              <a:t>Rike bilder</a:t>
            </a:r>
          </a:p>
          <a:p>
            <a:r>
              <a:rPr lang="nb-NO" dirty="0">
                <a:solidFill>
                  <a:schemeClr val="accent3">
                    <a:lumMod val="50000"/>
                  </a:schemeClr>
                </a:solidFill>
              </a:rPr>
              <a:t>Diskusjon samspillet mellom menneske og teknologi</a:t>
            </a:r>
          </a:p>
          <a:p>
            <a:r>
              <a:rPr lang="nb-NO" dirty="0">
                <a:solidFill>
                  <a:schemeClr val="accent3">
                    <a:lumMod val="50000"/>
                  </a:schemeClr>
                </a:solidFill>
              </a:rPr>
              <a:t>Eksamensoppgaver…</a:t>
            </a:r>
          </a:p>
          <a:p>
            <a:r>
              <a:rPr lang="nb-NO" dirty="0">
                <a:solidFill>
                  <a:schemeClr val="accent3">
                    <a:lumMod val="50000"/>
                  </a:schemeClr>
                </a:solidFill>
              </a:rPr>
              <a:t>Spørsmål?</a:t>
            </a:r>
          </a:p>
        </p:txBody>
      </p:sp>
      <p:pic>
        <p:nvPicPr>
          <p:cNvPr id="1030" name="Picture 6">
            <a:extLst>
              <a:ext uri="{FF2B5EF4-FFF2-40B4-BE49-F238E27FC236}">
                <a16:creationId xmlns:a16="http://schemas.microsoft.com/office/drawing/2014/main" id="{D8CBF3A8-6AB3-2089-B459-ED6E9B86CE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57594" y="1825625"/>
            <a:ext cx="2913063" cy="29130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50345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2CE0708-330B-6284-B302-F3941433EB78}"/>
              </a:ext>
            </a:extLst>
          </p:cNvPr>
          <p:cNvSpPr>
            <a:spLocks noGrp="1"/>
          </p:cNvSpPr>
          <p:nvPr>
            <p:ph type="ctrTitle"/>
          </p:nvPr>
        </p:nvSpPr>
        <p:spPr>
          <a:xfrm>
            <a:off x="1524000" y="2235200"/>
            <a:ext cx="9144000" cy="2387600"/>
          </a:xfrm>
        </p:spPr>
        <p:txBody>
          <a:bodyPr>
            <a:normAutofit/>
          </a:bodyPr>
          <a:lstStyle/>
          <a:p>
            <a:r>
              <a:rPr lang="nb-NO" sz="6600" b="1" dirty="0">
                <a:solidFill>
                  <a:schemeClr val="accent3">
                    <a:lumMod val="50000"/>
                  </a:schemeClr>
                </a:solidFill>
              </a:rPr>
              <a:t>Interessenter</a:t>
            </a:r>
          </a:p>
        </p:txBody>
      </p:sp>
    </p:spTree>
    <p:extLst>
      <p:ext uri="{BB962C8B-B14F-4D97-AF65-F5344CB8AC3E}">
        <p14:creationId xmlns:p14="http://schemas.microsoft.com/office/powerpoint/2010/main" val="31391746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9661C11-00BD-7C87-6BDD-26F37378AC2B}"/>
              </a:ext>
            </a:extLst>
          </p:cNvPr>
          <p:cNvSpPr>
            <a:spLocks noGrp="1"/>
          </p:cNvSpPr>
          <p:nvPr>
            <p:ph type="title"/>
          </p:nvPr>
        </p:nvSpPr>
        <p:spPr/>
        <p:txBody>
          <a:bodyPr/>
          <a:lstStyle/>
          <a:p>
            <a:r>
              <a:rPr lang="nb-NO" b="1" dirty="0">
                <a:solidFill>
                  <a:schemeClr val="accent3">
                    <a:lumMod val="50000"/>
                  </a:schemeClr>
                </a:solidFill>
              </a:rPr>
              <a:t>Interessent - definisjon</a:t>
            </a:r>
          </a:p>
        </p:txBody>
      </p:sp>
      <p:sp>
        <p:nvSpPr>
          <p:cNvPr id="3" name="Plassholder for innhold 2">
            <a:extLst>
              <a:ext uri="{FF2B5EF4-FFF2-40B4-BE49-F238E27FC236}">
                <a16:creationId xmlns:a16="http://schemas.microsoft.com/office/drawing/2014/main" id="{FE6271B8-AA86-66F5-7A79-8BE4B52166C9}"/>
              </a:ext>
            </a:extLst>
          </p:cNvPr>
          <p:cNvSpPr>
            <a:spLocks noGrp="1"/>
          </p:cNvSpPr>
          <p:nvPr>
            <p:ph idx="1"/>
          </p:nvPr>
        </p:nvSpPr>
        <p:spPr>
          <a:xfrm>
            <a:off x="838200" y="1825624"/>
            <a:ext cx="10515600" cy="5032375"/>
          </a:xfrm>
        </p:spPr>
        <p:txBody>
          <a:bodyPr/>
          <a:lstStyle/>
          <a:p>
            <a:r>
              <a:rPr lang="nb-NO" sz="2000" dirty="0">
                <a:solidFill>
                  <a:schemeClr val="accent3">
                    <a:lumMod val="50000"/>
                  </a:schemeClr>
                </a:solidFill>
              </a:rPr>
              <a:t>En interessent kan være en person, gruppe, organisasjon eller institusjon.</a:t>
            </a:r>
          </a:p>
          <a:p>
            <a:r>
              <a:rPr lang="nb-NO" sz="2000" dirty="0">
                <a:solidFill>
                  <a:schemeClr val="accent3">
                    <a:lumMod val="50000"/>
                  </a:schemeClr>
                </a:solidFill>
              </a:rPr>
              <a:t>For en interessent har utfallet eller utformingen av en løsning eller hendelse betydning.</a:t>
            </a:r>
          </a:p>
          <a:p>
            <a:r>
              <a:rPr lang="nb-NO" sz="2000" dirty="0">
                <a:solidFill>
                  <a:schemeClr val="accent3">
                    <a:lumMod val="50000"/>
                  </a:schemeClr>
                </a:solidFill>
              </a:rPr>
              <a:t>De har derfor et uttalt eller u-utalt ønske eller behov om for å påvirke utformingen. </a:t>
            </a:r>
          </a:p>
          <a:p>
            <a:r>
              <a:rPr lang="nb-NO" sz="2000" dirty="0">
                <a:solidFill>
                  <a:schemeClr val="accent3">
                    <a:lumMod val="50000"/>
                  </a:schemeClr>
                </a:solidFill>
              </a:rPr>
              <a:t>Interessenters ønske kan være sammenfallende, motstridende eller stå i motsetningsforhold.</a:t>
            </a:r>
          </a:p>
        </p:txBody>
      </p:sp>
    </p:spTree>
    <p:extLst>
      <p:ext uri="{BB962C8B-B14F-4D97-AF65-F5344CB8AC3E}">
        <p14:creationId xmlns:p14="http://schemas.microsoft.com/office/powerpoint/2010/main" val="12407971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2CE0708-330B-6284-B302-F3941433EB78}"/>
              </a:ext>
            </a:extLst>
          </p:cNvPr>
          <p:cNvSpPr>
            <a:spLocks noGrp="1"/>
          </p:cNvSpPr>
          <p:nvPr>
            <p:ph type="ctrTitle"/>
          </p:nvPr>
        </p:nvSpPr>
        <p:spPr>
          <a:xfrm>
            <a:off x="1524000" y="2235200"/>
            <a:ext cx="9144000" cy="2387600"/>
          </a:xfrm>
        </p:spPr>
        <p:txBody>
          <a:bodyPr>
            <a:normAutofit/>
          </a:bodyPr>
          <a:lstStyle/>
          <a:p>
            <a:r>
              <a:rPr lang="nb-NO" sz="6600" b="1" dirty="0">
                <a:solidFill>
                  <a:schemeClr val="accent3">
                    <a:lumMod val="50000"/>
                  </a:schemeClr>
                </a:solidFill>
              </a:rPr>
              <a:t>Rike bilder</a:t>
            </a:r>
          </a:p>
        </p:txBody>
      </p:sp>
    </p:spTree>
    <p:extLst>
      <p:ext uri="{BB962C8B-B14F-4D97-AF65-F5344CB8AC3E}">
        <p14:creationId xmlns:p14="http://schemas.microsoft.com/office/powerpoint/2010/main" val="26328095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9661C11-00BD-7C87-6BDD-26F37378AC2B}"/>
              </a:ext>
            </a:extLst>
          </p:cNvPr>
          <p:cNvSpPr>
            <a:spLocks noGrp="1"/>
          </p:cNvSpPr>
          <p:nvPr>
            <p:ph type="title"/>
          </p:nvPr>
        </p:nvSpPr>
        <p:spPr/>
        <p:txBody>
          <a:bodyPr/>
          <a:lstStyle/>
          <a:p>
            <a:r>
              <a:rPr lang="nb-NO" b="1" dirty="0">
                <a:solidFill>
                  <a:schemeClr val="accent3">
                    <a:lumMod val="50000"/>
                  </a:schemeClr>
                </a:solidFill>
              </a:rPr>
              <a:t>Rike bilder – </a:t>
            </a:r>
            <a:r>
              <a:rPr lang="nb-NO" b="1" dirty="0" err="1">
                <a:solidFill>
                  <a:schemeClr val="accent3">
                    <a:lumMod val="50000"/>
                  </a:schemeClr>
                </a:solidFill>
              </a:rPr>
              <a:t>the</a:t>
            </a:r>
            <a:r>
              <a:rPr lang="nb-NO" b="1" dirty="0">
                <a:solidFill>
                  <a:schemeClr val="accent3">
                    <a:lumMod val="50000"/>
                  </a:schemeClr>
                </a:solidFill>
              </a:rPr>
              <a:t> </a:t>
            </a:r>
            <a:r>
              <a:rPr lang="nb-NO" b="1" dirty="0" err="1">
                <a:solidFill>
                  <a:schemeClr val="accent3">
                    <a:lumMod val="50000"/>
                  </a:schemeClr>
                </a:solidFill>
              </a:rPr>
              <a:t>basics</a:t>
            </a:r>
            <a:endParaRPr lang="nb-NO" b="1" dirty="0">
              <a:solidFill>
                <a:schemeClr val="accent3">
                  <a:lumMod val="50000"/>
                </a:schemeClr>
              </a:solidFill>
            </a:endParaRPr>
          </a:p>
        </p:txBody>
      </p:sp>
      <p:sp>
        <p:nvSpPr>
          <p:cNvPr id="3" name="Plassholder for innhold 2">
            <a:extLst>
              <a:ext uri="{FF2B5EF4-FFF2-40B4-BE49-F238E27FC236}">
                <a16:creationId xmlns:a16="http://schemas.microsoft.com/office/drawing/2014/main" id="{FE6271B8-AA86-66F5-7A79-8BE4B52166C9}"/>
              </a:ext>
            </a:extLst>
          </p:cNvPr>
          <p:cNvSpPr>
            <a:spLocks noGrp="1"/>
          </p:cNvSpPr>
          <p:nvPr>
            <p:ph idx="1"/>
          </p:nvPr>
        </p:nvSpPr>
        <p:spPr>
          <a:xfrm>
            <a:off x="838200" y="1825624"/>
            <a:ext cx="10515600" cy="5032375"/>
          </a:xfrm>
        </p:spPr>
        <p:txBody>
          <a:bodyPr/>
          <a:lstStyle/>
          <a:p>
            <a:r>
              <a:rPr lang="nb-NO" sz="2200" dirty="0">
                <a:solidFill>
                  <a:schemeClr val="accent3">
                    <a:lumMod val="50000"/>
                  </a:schemeClr>
                </a:solidFill>
              </a:rPr>
              <a:t>Rike bilder og beskrivelsen av interessenter og deres interesser er teknikker innenfor det vi kaller interessentanalyse (stakeholder </a:t>
            </a:r>
            <a:r>
              <a:rPr lang="nb-NO" sz="2200" dirty="0" err="1">
                <a:solidFill>
                  <a:schemeClr val="accent3">
                    <a:lumMod val="50000"/>
                  </a:schemeClr>
                </a:solidFill>
              </a:rPr>
              <a:t>analysis</a:t>
            </a:r>
            <a:r>
              <a:rPr lang="nb-NO" sz="2200" dirty="0">
                <a:solidFill>
                  <a:schemeClr val="accent3">
                    <a:lumMod val="50000"/>
                  </a:schemeClr>
                </a:solidFill>
              </a:rPr>
              <a:t>)</a:t>
            </a:r>
          </a:p>
          <a:p>
            <a:r>
              <a:rPr lang="nb-NO" sz="2200" dirty="0">
                <a:solidFill>
                  <a:schemeClr val="accent3">
                    <a:lumMod val="50000"/>
                  </a:schemeClr>
                </a:solidFill>
              </a:rPr>
              <a:t>Opprinnelse: sosioteknisk tilnærming til samspill mellom mennesker og teknologi.</a:t>
            </a:r>
          </a:p>
          <a:p>
            <a:r>
              <a:rPr lang="nb-NO" sz="2200" dirty="0">
                <a:solidFill>
                  <a:schemeClr val="accent3">
                    <a:lumMod val="50000"/>
                  </a:schemeClr>
                </a:solidFill>
              </a:rPr>
              <a:t>Sosioteknisk?</a:t>
            </a:r>
          </a:p>
          <a:p>
            <a:pPr lvl="1"/>
            <a:r>
              <a:rPr lang="nb-NO" sz="1800" dirty="0">
                <a:solidFill>
                  <a:schemeClr val="accent3">
                    <a:lumMod val="50000"/>
                  </a:schemeClr>
                </a:solidFill>
              </a:rPr>
              <a:t>Sosial + teknologi</a:t>
            </a:r>
          </a:p>
          <a:p>
            <a:pPr lvl="1"/>
            <a:r>
              <a:rPr lang="nb-NO" sz="1800" dirty="0">
                <a:solidFill>
                  <a:schemeClr val="accent3">
                    <a:lumMod val="50000"/>
                  </a:schemeClr>
                </a:solidFill>
              </a:rPr>
              <a:t>Referer til samspillet mellom teknologi og samfunn</a:t>
            </a:r>
          </a:p>
          <a:p>
            <a:pPr lvl="1"/>
            <a:r>
              <a:rPr lang="nb-NO" sz="1800" dirty="0">
                <a:solidFill>
                  <a:schemeClr val="accent3">
                    <a:lumMod val="50000"/>
                  </a:schemeClr>
                </a:solidFill>
              </a:rPr>
              <a:t>Sosioteknisk tilnærming </a:t>
            </a:r>
            <a:r>
              <a:rPr lang="nb-NO" sz="1800" dirty="0">
                <a:solidFill>
                  <a:schemeClr val="accent3">
                    <a:lumMod val="50000"/>
                  </a:schemeClr>
                </a:solidFill>
                <a:sym typeface="Wingdings" panose="05000000000000000000" pitchFamily="2" charset="2"/>
              </a:rPr>
              <a:t></a:t>
            </a:r>
            <a:r>
              <a:rPr lang="nb-NO" sz="1800" dirty="0">
                <a:solidFill>
                  <a:schemeClr val="accent3">
                    <a:lumMod val="50000"/>
                  </a:schemeClr>
                </a:solidFill>
              </a:rPr>
              <a:t> Betrakter ikke kun teknologien, men også hvordan den påvirker samfunnet</a:t>
            </a:r>
          </a:p>
          <a:p>
            <a:pPr lvl="1"/>
            <a:r>
              <a:rPr lang="nb-NO" sz="1800" dirty="0">
                <a:solidFill>
                  <a:schemeClr val="accent3">
                    <a:lumMod val="50000"/>
                  </a:schemeClr>
                </a:solidFill>
              </a:rPr>
              <a:t>Både teknologi og samfunn påvirker hverandre</a:t>
            </a:r>
          </a:p>
          <a:p>
            <a:r>
              <a:rPr lang="nb-NO" sz="2200" dirty="0">
                <a:solidFill>
                  <a:schemeClr val="accent3">
                    <a:lumMod val="50000"/>
                  </a:schemeClr>
                </a:solidFill>
              </a:rPr>
              <a:t>Rike bilder bruker for å få en oversikt over kontekst og alle som er involvert / har interesse i situasjonen</a:t>
            </a:r>
          </a:p>
          <a:p>
            <a:r>
              <a:rPr lang="nb-NO" sz="2200" dirty="0">
                <a:solidFill>
                  <a:schemeClr val="accent3">
                    <a:lumMod val="50000"/>
                  </a:schemeClr>
                </a:solidFill>
              </a:rPr>
              <a:t>Nyttig teknikk for å få en omtrentlig oversikt</a:t>
            </a:r>
          </a:p>
          <a:p>
            <a:pPr lvl="1"/>
            <a:r>
              <a:rPr lang="nb-NO" sz="1800" dirty="0">
                <a:solidFill>
                  <a:schemeClr val="accent3">
                    <a:lumMod val="50000"/>
                  </a:schemeClr>
                </a:solidFill>
              </a:rPr>
              <a:t>Kan brukes i utvikling, analyse og evaluering.</a:t>
            </a:r>
          </a:p>
          <a:p>
            <a:pPr lvl="1"/>
            <a:endParaRPr lang="nb-NO" sz="1400" dirty="0">
              <a:solidFill>
                <a:schemeClr val="accent3">
                  <a:lumMod val="50000"/>
                </a:schemeClr>
              </a:solidFill>
            </a:endParaRPr>
          </a:p>
        </p:txBody>
      </p:sp>
    </p:spTree>
    <p:extLst>
      <p:ext uri="{BB962C8B-B14F-4D97-AF65-F5344CB8AC3E}">
        <p14:creationId xmlns:p14="http://schemas.microsoft.com/office/powerpoint/2010/main" val="14451507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9661C11-00BD-7C87-6BDD-26F37378AC2B}"/>
              </a:ext>
            </a:extLst>
          </p:cNvPr>
          <p:cNvSpPr>
            <a:spLocks noGrp="1"/>
          </p:cNvSpPr>
          <p:nvPr>
            <p:ph type="title"/>
          </p:nvPr>
        </p:nvSpPr>
        <p:spPr/>
        <p:txBody>
          <a:bodyPr/>
          <a:lstStyle/>
          <a:p>
            <a:r>
              <a:rPr lang="nb-NO" b="1" dirty="0">
                <a:solidFill>
                  <a:schemeClr val="accent3">
                    <a:lumMod val="50000"/>
                  </a:schemeClr>
                </a:solidFill>
              </a:rPr>
              <a:t>Rike bilder – hvordan? + notasjon</a:t>
            </a:r>
          </a:p>
        </p:txBody>
      </p:sp>
      <p:sp>
        <p:nvSpPr>
          <p:cNvPr id="3" name="Plassholder for innhold 2">
            <a:extLst>
              <a:ext uri="{FF2B5EF4-FFF2-40B4-BE49-F238E27FC236}">
                <a16:creationId xmlns:a16="http://schemas.microsoft.com/office/drawing/2014/main" id="{FE6271B8-AA86-66F5-7A79-8BE4B52166C9}"/>
              </a:ext>
            </a:extLst>
          </p:cNvPr>
          <p:cNvSpPr>
            <a:spLocks noGrp="1"/>
          </p:cNvSpPr>
          <p:nvPr>
            <p:ph idx="1"/>
          </p:nvPr>
        </p:nvSpPr>
        <p:spPr>
          <a:xfrm>
            <a:off x="838200" y="1825624"/>
            <a:ext cx="10515600" cy="5032375"/>
          </a:xfrm>
        </p:spPr>
        <p:txBody>
          <a:bodyPr/>
          <a:lstStyle/>
          <a:p>
            <a:pPr marL="457200" indent="-457200">
              <a:buFont typeface="+mj-lt"/>
              <a:buAutoNum type="arabicPeriod"/>
            </a:pPr>
            <a:r>
              <a:rPr lang="nb-NO" sz="2200" dirty="0">
                <a:solidFill>
                  <a:schemeClr val="accent3">
                    <a:lumMod val="50000"/>
                  </a:schemeClr>
                </a:solidFill>
              </a:rPr>
              <a:t>Tegn først en situasjon tilknyttet et </a:t>
            </a:r>
            <a:r>
              <a:rPr lang="nb-NO" sz="2200" b="1" dirty="0">
                <a:solidFill>
                  <a:schemeClr val="accent3">
                    <a:lumMod val="50000"/>
                  </a:schemeClr>
                </a:solidFill>
              </a:rPr>
              <a:t>digitalt system</a:t>
            </a:r>
            <a:r>
              <a:rPr lang="nb-NO" sz="2200" dirty="0">
                <a:solidFill>
                  <a:schemeClr val="accent3">
                    <a:lumMod val="50000"/>
                  </a:schemeClr>
                </a:solidFill>
              </a:rPr>
              <a:t>, for eksempel: Vipps. </a:t>
            </a:r>
          </a:p>
          <a:p>
            <a:pPr lvl="1"/>
            <a:r>
              <a:rPr lang="nb-NO" sz="1600" dirty="0">
                <a:solidFill>
                  <a:schemeClr val="accent3">
                    <a:lumMod val="50000"/>
                  </a:schemeClr>
                </a:solidFill>
              </a:rPr>
              <a:t>Beskriv </a:t>
            </a:r>
            <a:r>
              <a:rPr lang="nb-NO" sz="1600" b="1" dirty="0">
                <a:solidFill>
                  <a:schemeClr val="accent3">
                    <a:lumMod val="50000"/>
                  </a:schemeClr>
                </a:solidFill>
              </a:rPr>
              <a:t>nåværende situasjon</a:t>
            </a:r>
            <a:r>
              <a:rPr lang="nb-NO" sz="1600" dirty="0">
                <a:solidFill>
                  <a:schemeClr val="accent3">
                    <a:lumMod val="50000"/>
                  </a:schemeClr>
                </a:solidFill>
              </a:rPr>
              <a:t>.</a:t>
            </a:r>
          </a:p>
          <a:p>
            <a:pPr marL="457200" indent="-457200">
              <a:buFont typeface="+mj-lt"/>
              <a:buAutoNum type="arabicPeriod"/>
            </a:pPr>
            <a:r>
              <a:rPr lang="nb-NO" sz="2000" dirty="0">
                <a:solidFill>
                  <a:schemeClr val="accent3">
                    <a:lumMod val="50000"/>
                  </a:schemeClr>
                </a:solidFill>
              </a:rPr>
              <a:t>Hvem er interessentene? Skriv de ned</a:t>
            </a:r>
          </a:p>
          <a:p>
            <a:pPr lvl="1"/>
            <a:r>
              <a:rPr lang="nb-NO" sz="1600" dirty="0">
                <a:solidFill>
                  <a:schemeClr val="accent3">
                    <a:lumMod val="50000"/>
                  </a:schemeClr>
                </a:solidFill>
              </a:rPr>
              <a:t>Beskriv/ tenk også på deres relasjon til situasjonen / systemet</a:t>
            </a:r>
          </a:p>
          <a:p>
            <a:pPr marL="457200" indent="-457200">
              <a:buFont typeface="+mj-lt"/>
              <a:buAutoNum type="arabicPeriod"/>
            </a:pPr>
            <a:r>
              <a:rPr lang="nb-NO" sz="2000" dirty="0">
                <a:solidFill>
                  <a:schemeClr val="accent3">
                    <a:lumMod val="50000"/>
                  </a:schemeClr>
                </a:solidFill>
              </a:rPr>
              <a:t>Tegn. Tegn relasjonene mellom interessenter (streker og hjerter &lt;3)</a:t>
            </a:r>
          </a:p>
          <a:p>
            <a:pPr marL="457200" indent="-457200">
              <a:buFont typeface="+mj-lt"/>
              <a:buAutoNum type="arabicPeriod"/>
            </a:pPr>
            <a:r>
              <a:rPr lang="nb-NO" sz="2000" dirty="0">
                <a:solidFill>
                  <a:schemeClr val="accent3">
                    <a:lumMod val="50000"/>
                  </a:schemeClr>
                </a:solidFill>
              </a:rPr>
              <a:t>Tegn. Finnes det konflikter? Dette kan beskrives med streker og kryssede klinger (sverd)</a:t>
            </a:r>
          </a:p>
          <a:p>
            <a:pPr lvl="1"/>
            <a:r>
              <a:rPr lang="nb-NO" sz="1600" dirty="0">
                <a:solidFill>
                  <a:schemeClr val="accent3">
                    <a:lumMod val="50000"/>
                  </a:schemeClr>
                </a:solidFill>
              </a:rPr>
              <a:t>Konflikt? Definisjon HER</a:t>
            </a:r>
          </a:p>
          <a:p>
            <a:pPr marL="457200" indent="-457200">
              <a:buFont typeface="+mj-lt"/>
              <a:buAutoNum type="arabicPeriod"/>
            </a:pPr>
            <a:r>
              <a:rPr lang="nb-NO" sz="2000" dirty="0">
                <a:solidFill>
                  <a:schemeClr val="accent3">
                    <a:lumMod val="50000"/>
                  </a:schemeClr>
                </a:solidFill>
              </a:rPr>
              <a:t>Tegn. Tegn inn relevante elementer av konteksten, sosialt, politisk, økonomisk og miljø-relaterte faktorer</a:t>
            </a:r>
          </a:p>
          <a:p>
            <a:pPr marL="457200" indent="-457200">
              <a:buFont typeface="+mj-lt"/>
              <a:buAutoNum type="arabicPeriod"/>
            </a:pPr>
            <a:r>
              <a:rPr lang="nb-NO" sz="2000" dirty="0">
                <a:solidFill>
                  <a:schemeClr val="accent3">
                    <a:lumMod val="50000"/>
                  </a:schemeClr>
                </a:solidFill>
              </a:rPr>
              <a:t>Lag tankebobler. Ved siden av interessentene for å forklare deres </a:t>
            </a:r>
            <a:r>
              <a:rPr lang="nb-NO" sz="2000" dirty="0" err="1">
                <a:solidFill>
                  <a:schemeClr val="accent3">
                    <a:lumMod val="50000"/>
                  </a:schemeClr>
                </a:solidFill>
              </a:rPr>
              <a:t>concerns</a:t>
            </a:r>
            <a:endParaRPr lang="nb-NO" sz="2000" dirty="0">
              <a:solidFill>
                <a:schemeClr val="accent3">
                  <a:lumMod val="50000"/>
                </a:schemeClr>
              </a:solidFill>
            </a:endParaRPr>
          </a:p>
          <a:p>
            <a:pPr marL="457200" indent="-457200">
              <a:buFont typeface="+mj-lt"/>
              <a:buAutoNum type="arabicPeriod"/>
            </a:pPr>
            <a:r>
              <a:rPr lang="nb-NO" sz="2000" dirty="0">
                <a:solidFill>
                  <a:schemeClr val="accent3">
                    <a:lumMod val="50000"/>
                  </a:schemeClr>
                </a:solidFill>
              </a:rPr>
              <a:t>Rikt bilde </a:t>
            </a:r>
            <a:r>
              <a:rPr lang="nb-NO" sz="1400" b="0" i="0" dirty="0">
                <a:solidFill>
                  <a:srgbClr val="333333"/>
                </a:solidFill>
                <a:effectLst/>
                <a:latin typeface="none"/>
              </a:rPr>
              <a:t>✅</a:t>
            </a:r>
            <a:r>
              <a:rPr lang="nb-NO" sz="1400" b="0" i="0" dirty="0">
                <a:solidFill>
                  <a:srgbClr val="333333"/>
                </a:solidFill>
                <a:effectLst/>
                <a:latin typeface="Noto Sans" panose="020B0502040204020203" pitchFamily="34" charset="0"/>
              </a:rPr>
              <a:t> </a:t>
            </a:r>
            <a:endParaRPr lang="nb-NO" sz="2000" dirty="0">
              <a:solidFill>
                <a:schemeClr val="accent3">
                  <a:lumMod val="50000"/>
                </a:schemeClr>
              </a:solidFill>
            </a:endParaRPr>
          </a:p>
          <a:p>
            <a:pPr lvl="1"/>
            <a:endParaRPr lang="nb-NO" sz="1400" dirty="0">
              <a:solidFill>
                <a:schemeClr val="accent3">
                  <a:lumMod val="50000"/>
                </a:schemeClr>
              </a:solidFill>
            </a:endParaRPr>
          </a:p>
        </p:txBody>
      </p:sp>
    </p:spTree>
    <p:extLst>
      <p:ext uri="{BB962C8B-B14F-4D97-AF65-F5344CB8AC3E}">
        <p14:creationId xmlns:p14="http://schemas.microsoft.com/office/powerpoint/2010/main" val="4151138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9661C11-00BD-7C87-6BDD-26F37378AC2B}"/>
              </a:ext>
            </a:extLst>
          </p:cNvPr>
          <p:cNvSpPr>
            <a:spLocks noGrp="1"/>
          </p:cNvSpPr>
          <p:nvPr>
            <p:ph type="title"/>
          </p:nvPr>
        </p:nvSpPr>
        <p:spPr>
          <a:xfrm>
            <a:off x="838200" y="319939"/>
            <a:ext cx="10515600" cy="1325563"/>
          </a:xfrm>
        </p:spPr>
        <p:txBody>
          <a:bodyPr/>
          <a:lstStyle/>
          <a:p>
            <a:r>
              <a:rPr lang="nb-NO" b="1" dirty="0">
                <a:solidFill>
                  <a:schemeClr val="accent3">
                    <a:lumMod val="50000"/>
                  </a:schemeClr>
                </a:solidFill>
              </a:rPr>
              <a:t>Rike bilder - notasjon</a:t>
            </a:r>
          </a:p>
        </p:txBody>
      </p:sp>
      <p:sp>
        <p:nvSpPr>
          <p:cNvPr id="3" name="Plassholder for innhold 2">
            <a:extLst>
              <a:ext uri="{FF2B5EF4-FFF2-40B4-BE49-F238E27FC236}">
                <a16:creationId xmlns:a16="http://schemas.microsoft.com/office/drawing/2014/main" id="{FE6271B8-AA86-66F5-7A79-8BE4B52166C9}"/>
              </a:ext>
            </a:extLst>
          </p:cNvPr>
          <p:cNvSpPr>
            <a:spLocks noGrp="1"/>
          </p:cNvSpPr>
          <p:nvPr>
            <p:ph idx="1"/>
          </p:nvPr>
        </p:nvSpPr>
        <p:spPr/>
        <p:txBody>
          <a:bodyPr/>
          <a:lstStyle/>
          <a:p>
            <a:endParaRPr lang="nb-NO" sz="2400" dirty="0">
              <a:solidFill>
                <a:schemeClr val="accent3">
                  <a:lumMod val="50000"/>
                </a:schemeClr>
              </a:solidFill>
            </a:endParaRPr>
          </a:p>
          <a:p>
            <a:endParaRPr lang="nb-NO" dirty="0">
              <a:solidFill>
                <a:schemeClr val="accent3">
                  <a:lumMod val="50000"/>
                </a:schemeClr>
              </a:solidFill>
            </a:endParaRPr>
          </a:p>
          <a:p>
            <a:endParaRPr lang="nb-NO" dirty="0">
              <a:solidFill>
                <a:schemeClr val="accent3">
                  <a:lumMod val="50000"/>
                </a:schemeClr>
              </a:solidFill>
            </a:endParaRPr>
          </a:p>
        </p:txBody>
      </p:sp>
      <p:pic>
        <p:nvPicPr>
          <p:cNvPr id="1028" name="Picture 4" descr="Full Black Heart transparent PNG - StickPNG">
            <a:extLst>
              <a:ext uri="{FF2B5EF4-FFF2-40B4-BE49-F238E27FC236}">
                <a16:creationId xmlns:a16="http://schemas.microsoft.com/office/drawing/2014/main" id="{3558810D-C5CE-E133-DA11-DA80B77FAA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5873" y="2185871"/>
            <a:ext cx="2486257" cy="248625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Tankeboble Synes At Komisk - Gratis vektorgrafikk på Pixabay">
            <a:extLst>
              <a:ext uri="{FF2B5EF4-FFF2-40B4-BE49-F238E27FC236}">
                <a16:creationId xmlns:a16="http://schemas.microsoft.com/office/drawing/2014/main" id="{E834F619-2056-D1E4-4D94-0CD300DB05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60811" y="2491860"/>
            <a:ext cx="3052689" cy="164082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Arrow PNG Free Images with Transparent Background - (14,367 Free Downloads)">
            <a:extLst>
              <a:ext uri="{FF2B5EF4-FFF2-40B4-BE49-F238E27FC236}">
                <a16:creationId xmlns:a16="http://schemas.microsoft.com/office/drawing/2014/main" id="{8AE158CD-4328-0CF3-37EC-10734B1843D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8909831" y="2668966"/>
            <a:ext cx="3105150" cy="1286608"/>
          </a:xfrm>
          <a:prstGeom prst="rect">
            <a:avLst/>
          </a:prstGeom>
          <a:noFill/>
          <a:extLst>
            <a:ext uri="{909E8E84-426E-40DD-AFC4-6F175D3DCCD1}">
              <a14:hiddenFill xmlns:a14="http://schemas.microsoft.com/office/drawing/2010/main">
                <a:solidFill>
                  <a:srgbClr val="FFFFFF"/>
                </a:solidFill>
              </a14:hiddenFill>
            </a:ext>
          </a:extLst>
        </p:spPr>
      </p:pic>
      <p:sp>
        <p:nvSpPr>
          <p:cNvPr id="4" name="TekstSylinder 3">
            <a:extLst>
              <a:ext uri="{FF2B5EF4-FFF2-40B4-BE49-F238E27FC236}">
                <a16:creationId xmlns:a16="http://schemas.microsoft.com/office/drawing/2014/main" id="{970DAE97-7A6A-5C27-FE71-76AF567CD4A6}"/>
              </a:ext>
            </a:extLst>
          </p:cNvPr>
          <p:cNvSpPr txBox="1"/>
          <p:nvPr/>
        </p:nvSpPr>
        <p:spPr>
          <a:xfrm>
            <a:off x="736883" y="4672128"/>
            <a:ext cx="2486256" cy="461665"/>
          </a:xfrm>
          <a:prstGeom prst="rect">
            <a:avLst/>
          </a:prstGeom>
          <a:noFill/>
        </p:spPr>
        <p:txBody>
          <a:bodyPr wrap="square" rtlCol="0">
            <a:spAutoFit/>
          </a:bodyPr>
          <a:lstStyle/>
          <a:p>
            <a:pPr algn="ctr"/>
            <a:r>
              <a:rPr lang="nb-NO" sz="2400" b="1" dirty="0"/>
              <a:t>Konflikt</a:t>
            </a:r>
          </a:p>
        </p:txBody>
      </p:sp>
      <p:sp>
        <p:nvSpPr>
          <p:cNvPr id="5" name="TekstSylinder 4">
            <a:extLst>
              <a:ext uri="{FF2B5EF4-FFF2-40B4-BE49-F238E27FC236}">
                <a16:creationId xmlns:a16="http://schemas.microsoft.com/office/drawing/2014/main" id="{1D05AD19-2177-FB47-419D-66C045110120}"/>
              </a:ext>
            </a:extLst>
          </p:cNvPr>
          <p:cNvSpPr txBox="1"/>
          <p:nvPr/>
        </p:nvSpPr>
        <p:spPr>
          <a:xfrm>
            <a:off x="3241548" y="4672864"/>
            <a:ext cx="2486256" cy="461665"/>
          </a:xfrm>
          <a:prstGeom prst="rect">
            <a:avLst/>
          </a:prstGeom>
          <a:noFill/>
        </p:spPr>
        <p:txBody>
          <a:bodyPr wrap="square" rtlCol="0">
            <a:spAutoFit/>
          </a:bodyPr>
          <a:lstStyle/>
          <a:p>
            <a:pPr algn="ctr"/>
            <a:r>
              <a:rPr lang="nb-NO" sz="2400" b="1" dirty="0"/>
              <a:t>Godt samarbeid</a:t>
            </a:r>
          </a:p>
        </p:txBody>
      </p:sp>
      <p:sp>
        <p:nvSpPr>
          <p:cNvPr id="6" name="TekstSylinder 5">
            <a:extLst>
              <a:ext uri="{FF2B5EF4-FFF2-40B4-BE49-F238E27FC236}">
                <a16:creationId xmlns:a16="http://schemas.microsoft.com/office/drawing/2014/main" id="{27A2189E-109A-BC3D-28EB-5E56B091D365}"/>
              </a:ext>
            </a:extLst>
          </p:cNvPr>
          <p:cNvSpPr txBox="1"/>
          <p:nvPr/>
        </p:nvSpPr>
        <p:spPr>
          <a:xfrm>
            <a:off x="5944027" y="4672128"/>
            <a:ext cx="2965804" cy="461665"/>
          </a:xfrm>
          <a:prstGeom prst="rect">
            <a:avLst/>
          </a:prstGeom>
          <a:noFill/>
        </p:spPr>
        <p:txBody>
          <a:bodyPr wrap="square" rtlCol="0">
            <a:spAutoFit/>
          </a:bodyPr>
          <a:lstStyle/>
          <a:p>
            <a:pPr algn="ctr"/>
            <a:r>
              <a:rPr lang="nb-NO" sz="2400" b="1" dirty="0"/>
              <a:t>Behov / bekymring</a:t>
            </a:r>
          </a:p>
        </p:txBody>
      </p:sp>
      <p:sp>
        <p:nvSpPr>
          <p:cNvPr id="7" name="TekstSylinder 6">
            <a:extLst>
              <a:ext uri="{FF2B5EF4-FFF2-40B4-BE49-F238E27FC236}">
                <a16:creationId xmlns:a16="http://schemas.microsoft.com/office/drawing/2014/main" id="{2A6C9549-6B78-88A5-F5E4-08177CC37977}"/>
              </a:ext>
            </a:extLst>
          </p:cNvPr>
          <p:cNvSpPr txBox="1"/>
          <p:nvPr/>
        </p:nvSpPr>
        <p:spPr>
          <a:xfrm>
            <a:off x="9099884" y="4672127"/>
            <a:ext cx="2486256" cy="461665"/>
          </a:xfrm>
          <a:prstGeom prst="rect">
            <a:avLst/>
          </a:prstGeom>
          <a:noFill/>
        </p:spPr>
        <p:txBody>
          <a:bodyPr wrap="square" rtlCol="0">
            <a:spAutoFit/>
          </a:bodyPr>
          <a:lstStyle/>
          <a:p>
            <a:pPr algn="ctr"/>
            <a:r>
              <a:rPr lang="nb-NO" sz="2400" b="1" dirty="0"/>
              <a:t>Relasjon</a:t>
            </a:r>
          </a:p>
        </p:txBody>
      </p:sp>
      <p:pic>
        <p:nvPicPr>
          <p:cNvPr id="8" name="Picture 2">
            <a:extLst>
              <a:ext uri="{FF2B5EF4-FFF2-40B4-BE49-F238E27FC236}">
                <a16:creationId xmlns:a16="http://schemas.microsoft.com/office/drawing/2014/main" id="{C2B5B577-A9FF-C0F6-7303-246D408E29B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6883" y="2660962"/>
            <a:ext cx="2486256" cy="1736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94240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2CE0708-330B-6284-B302-F3941433EB78}"/>
              </a:ext>
            </a:extLst>
          </p:cNvPr>
          <p:cNvSpPr>
            <a:spLocks noGrp="1"/>
          </p:cNvSpPr>
          <p:nvPr>
            <p:ph type="ctrTitle"/>
          </p:nvPr>
        </p:nvSpPr>
        <p:spPr>
          <a:xfrm>
            <a:off x="1524000" y="2235200"/>
            <a:ext cx="9144000" cy="2387600"/>
          </a:xfrm>
        </p:spPr>
        <p:txBody>
          <a:bodyPr>
            <a:normAutofit/>
          </a:bodyPr>
          <a:lstStyle/>
          <a:p>
            <a:r>
              <a:rPr lang="nb-NO" sz="6600" b="1" dirty="0">
                <a:solidFill>
                  <a:schemeClr val="accent3">
                    <a:lumMod val="50000"/>
                  </a:schemeClr>
                </a:solidFill>
              </a:rPr>
              <a:t>Rike bilder - eksempler</a:t>
            </a:r>
          </a:p>
        </p:txBody>
      </p:sp>
    </p:spTree>
    <p:extLst>
      <p:ext uri="{BB962C8B-B14F-4D97-AF65-F5344CB8AC3E}">
        <p14:creationId xmlns:p14="http://schemas.microsoft.com/office/powerpoint/2010/main" val="18747486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9661C11-00BD-7C87-6BDD-26F37378AC2B}"/>
              </a:ext>
            </a:extLst>
          </p:cNvPr>
          <p:cNvSpPr>
            <a:spLocks noGrp="1"/>
          </p:cNvSpPr>
          <p:nvPr>
            <p:ph type="title"/>
          </p:nvPr>
        </p:nvSpPr>
        <p:spPr/>
        <p:txBody>
          <a:bodyPr/>
          <a:lstStyle/>
          <a:p>
            <a:r>
              <a:rPr lang="nb-NO" b="1" dirty="0">
                <a:solidFill>
                  <a:schemeClr val="accent3">
                    <a:lumMod val="50000"/>
                  </a:schemeClr>
                </a:solidFill>
              </a:rPr>
              <a:t>Plandrevet </a:t>
            </a:r>
            <a:r>
              <a:rPr lang="nb-NO" b="1" dirty="0">
                <a:solidFill>
                  <a:schemeClr val="accent3">
                    <a:lumMod val="50000"/>
                  </a:schemeClr>
                </a:solidFill>
                <a:sym typeface="Wingdings" panose="05000000000000000000" pitchFamily="2" charset="2"/>
              </a:rPr>
              <a:t> Forutsigbarhet i kontrakt</a:t>
            </a:r>
            <a:endParaRPr lang="nb-NO" b="1" dirty="0">
              <a:solidFill>
                <a:schemeClr val="accent3">
                  <a:lumMod val="50000"/>
                </a:schemeClr>
              </a:solidFill>
            </a:endParaRPr>
          </a:p>
        </p:txBody>
      </p:sp>
      <p:sp>
        <p:nvSpPr>
          <p:cNvPr id="3" name="TextBox 2">
            <a:extLst>
              <a:ext uri="{FF2B5EF4-FFF2-40B4-BE49-F238E27FC236}">
                <a16:creationId xmlns:a16="http://schemas.microsoft.com/office/drawing/2014/main" id="{4AEF4BA0-736C-E879-4E24-355DD0C63C2E}"/>
              </a:ext>
            </a:extLst>
          </p:cNvPr>
          <p:cNvSpPr txBox="1"/>
          <p:nvPr/>
        </p:nvSpPr>
        <p:spPr>
          <a:xfrm>
            <a:off x="838200" y="1690688"/>
            <a:ext cx="10515600" cy="3170099"/>
          </a:xfrm>
          <a:prstGeom prst="rect">
            <a:avLst/>
          </a:prstGeom>
          <a:noFill/>
        </p:spPr>
        <p:txBody>
          <a:bodyPr wrap="square" rtlCol="0">
            <a:spAutoFit/>
          </a:bodyPr>
          <a:lstStyle/>
          <a:p>
            <a:r>
              <a:rPr lang="nb-NO" sz="2000" dirty="0">
                <a:solidFill>
                  <a:schemeClr val="accent3">
                    <a:lumMod val="50000"/>
                  </a:schemeClr>
                </a:solidFill>
              </a:rPr>
              <a:t>Spesifisering av det vi skal ha før man går til leverandørmarkedet – man skal få det man spesifiserte at man ville ha</a:t>
            </a:r>
          </a:p>
          <a:p>
            <a:endParaRPr lang="nb-NO" sz="2000" dirty="0">
              <a:solidFill>
                <a:schemeClr val="accent3">
                  <a:lumMod val="50000"/>
                </a:schemeClr>
              </a:solidFill>
            </a:endParaRPr>
          </a:p>
          <a:p>
            <a:pPr marL="342900" indent="-342900">
              <a:buFont typeface="Arial" panose="020B0604020202020204" pitchFamily="34" charset="0"/>
              <a:buChar char="•"/>
            </a:pPr>
            <a:r>
              <a:rPr lang="nb-NO" sz="2000" dirty="0">
                <a:solidFill>
                  <a:schemeClr val="accent3">
                    <a:lumMod val="50000"/>
                  </a:schemeClr>
                </a:solidFill>
              </a:rPr>
              <a:t>Når man klarer å spesifisere hvilken IT-tjeneste man skal ha før man går til leverandørmarkedet er det mulig å skrive en forutsigbar kontrakt</a:t>
            </a:r>
          </a:p>
          <a:p>
            <a:pPr marL="342900" indent="-342900">
              <a:buFont typeface="Arial" panose="020B0604020202020204" pitchFamily="34" charset="0"/>
              <a:buChar char="•"/>
            </a:pPr>
            <a:r>
              <a:rPr lang="nb-NO" sz="2000" dirty="0">
                <a:solidFill>
                  <a:schemeClr val="accent3">
                    <a:lumMod val="50000"/>
                  </a:schemeClr>
                </a:solidFill>
              </a:rPr>
              <a:t>Spesifisert resultat</a:t>
            </a:r>
          </a:p>
          <a:p>
            <a:pPr marL="800100" lvl="1" indent="-342900">
              <a:buFont typeface="Arial" panose="020B0604020202020204" pitchFamily="34" charset="0"/>
              <a:buChar char="•"/>
            </a:pPr>
            <a:r>
              <a:rPr lang="nb-NO" sz="2000" dirty="0">
                <a:solidFill>
                  <a:schemeClr val="accent3">
                    <a:lumMod val="50000"/>
                  </a:schemeClr>
                </a:solidFill>
              </a:rPr>
              <a:t>Plan</a:t>
            </a:r>
          </a:p>
          <a:p>
            <a:pPr marL="800100" lvl="1" indent="-342900">
              <a:buFont typeface="Arial" panose="020B0604020202020204" pitchFamily="34" charset="0"/>
              <a:buChar char="•"/>
            </a:pPr>
            <a:r>
              <a:rPr lang="nb-NO" sz="2000" dirty="0">
                <a:solidFill>
                  <a:schemeClr val="accent3">
                    <a:lumMod val="50000"/>
                  </a:schemeClr>
                </a:solidFill>
              </a:rPr>
              <a:t>Datoer </a:t>
            </a:r>
            <a:r>
              <a:rPr lang="nb-NO" sz="2000" dirty="0">
                <a:solidFill>
                  <a:schemeClr val="accent3">
                    <a:lumMod val="50000"/>
                  </a:schemeClr>
                </a:solidFill>
                <a:sym typeface="Wingdings" panose="05000000000000000000" pitchFamily="2" charset="2"/>
              </a:rPr>
              <a:t> </a:t>
            </a:r>
            <a:r>
              <a:rPr lang="nb-NO" sz="2000" b="1" dirty="0">
                <a:solidFill>
                  <a:schemeClr val="accent3">
                    <a:lumMod val="50000"/>
                  </a:schemeClr>
                </a:solidFill>
                <a:sym typeface="Wingdings" panose="05000000000000000000" pitchFamily="2" charset="2"/>
              </a:rPr>
              <a:t>når skal ting være ferdig</a:t>
            </a:r>
          </a:p>
          <a:p>
            <a:pPr marL="342900" indent="-342900">
              <a:buFont typeface="Arial" panose="020B0604020202020204" pitchFamily="34" charset="0"/>
              <a:buChar char="•"/>
            </a:pPr>
            <a:r>
              <a:rPr lang="nb-NO" sz="2000" dirty="0">
                <a:solidFill>
                  <a:schemeClr val="accent3">
                    <a:lumMod val="50000"/>
                  </a:schemeClr>
                </a:solidFill>
                <a:sym typeface="Wingdings" panose="05000000000000000000" pitchFamily="2" charset="2"/>
              </a:rPr>
              <a:t>Fast pris</a:t>
            </a:r>
          </a:p>
          <a:p>
            <a:pPr marL="342900" indent="-342900">
              <a:buFont typeface="Arial" panose="020B0604020202020204" pitchFamily="34" charset="0"/>
              <a:buChar char="•"/>
            </a:pPr>
            <a:r>
              <a:rPr lang="nb-NO" sz="2000" dirty="0">
                <a:solidFill>
                  <a:schemeClr val="accent3">
                    <a:lumMod val="50000"/>
                  </a:schemeClr>
                </a:solidFill>
                <a:sym typeface="Wingdings" panose="05000000000000000000" pitchFamily="2" charset="2"/>
              </a:rPr>
              <a:t>Ikke veldig fleksibelt</a:t>
            </a:r>
          </a:p>
        </p:txBody>
      </p:sp>
      <p:pic>
        <p:nvPicPr>
          <p:cNvPr id="5" name="Picture 4">
            <a:extLst>
              <a:ext uri="{FF2B5EF4-FFF2-40B4-BE49-F238E27FC236}">
                <a16:creationId xmlns:a16="http://schemas.microsoft.com/office/drawing/2014/main" id="{537DA467-539B-BFC0-4D48-AE856EE76104}"/>
              </a:ext>
            </a:extLst>
          </p:cNvPr>
          <p:cNvPicPr>
            <a:picLocks noChangeAspect="1"/>
          </p:cNvPicPr>
          <p:nvPr/>
        </p:nvPicPr>
        <p:blipFill>
          <a:blip r:embed="rId2"/>
          <a:stretch>
            <a:fillRect/>
          </a:stretch>
        </p:blipFill>
        <p:spPr>
          <a:xfrm>
            <a:off x="0" y="6448"/>
            <a:ext cx="12192000" cy="6845104"/>
          </a:xfrm>
          <a:prstGeom prst="rect">
            <a:avLst/>
          </a:prstGeom>
        </p:spPr>
      </p:pic>
    </p:spTree>
    <p:extLst>
      <p:ext uri="{BB962C8B-B14F-4D97-AF65-F5344CB8AC3E}">
        <p14:creationId xmlns:p14="http://schemas.microsoft.com/office/powerpoint/2010/main" val="37752156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D2A027D-3A3F-6560-C4BE-7B160F22F8A0}"/>
              </a:ext>
            </a:extLst>
          </p:cNvPr>
          <p:cNvSpPr txBox="1"/>
          <p:nvPr/>
        </p:nvSpPr>
        <p:spPr>
          <a:xfrm>
            <a:off x="643180" y="472698"/>
            <a:ext cx="5452820" cy="3785652"/>
          </a:xfrm>
          <a:prstGeom prst="rect">
            <a:avLst/>
          </a:prstGeom>
          <a:noFill/>
        </p:spPr>
        <p:txBody>
          <a:bodyPr wrap="square" rtlCol="0">
            <a:spAutoFit/>
          </a:bodyPr>
          <a:lstStyle/>
          <a:p>
            <a:pPr algn="ctr"/>
            <a:endParaRPr lang="nb-NO" sz="6000" b="1" dirty="0">
              <a:solidFill>
                <a:schemeClr val="bg1"/>
              </a:solidFill>
            </a:endParaRPr>
          </a:p>
          <a:p>
            <a:pPr algn="ctr"/>
            <a:endParaRPr lang="nb-NO" sz="6000" b="1" dirty="0">
              <a:solidFill>
                <a:schemeClr val="bg1"/>
              </a:solidFill>
            </a:endParaRPr>
          </a:p>
          <a:p>
            <a:pPr algn="ctr"/>
            <a:r>
              <a:rPr lang="nb-NO" sz="6000" b="1" dirty="0">
                <a:solidFill>
                  <a:schemeClr val="bg1"/>
                </a:solidFill>
              </a:rPr>
              <a:t>Den perfekte kontrakten?</a:t>
            </a:r>
          </a:p>
        </p:txBody>
      </p:sp>
      <p:sp>
        <p:nvSpPr>
          <p:cNvPr id="4" name="Rectangle 3">
            <a:extLst>
              <a:ext uri="{FF2B5EF4-FFF2-40B4-BE49-F238E27FC236}">
                <a16:creationId xmlns:a16="http://schemas.microsoft.com/office/drawing/2014/main" id="{9571EFB2-B8CF-2091-FA1D-EDA389C550E0}"/>
              </a:ext>
            </a:extLst>
          </p:cNvPr>
          <p:cNvSpPr/>
          <p:nvPr/>
        </p:nvSpPr>
        <p:spPr>
          <a:xfrm>
            <a:off x="6096000" y="1"/>
            <a:ext cx="6096000" cy="685800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nb-NO" b="1" dirty="0">
                <a:solidFill>
                  <a:schemeClr val="accent3">
                    <a:lumMod val="50000"/>
                  </a:schemeClr>
                </a:solidFill>
              </a:rPr>
              <a:t>Fossefall:</a:t>
            </a:r>
            <a:r>
              <a:rPr lang="nb-NO" dirty="0">
                <a:solidFill>
                  <a:schemeClr val="accent3">
                    <a:lumMod val="50000"/>
                  </a:schemeClr>
                </a:solidFill>
              </a:rPr>
              <a:t> vet hva vi skal ha og at det ikke er altfor omfattende.</a:t>
            </a:r>
          </a:p>
          <a:p>
            <a:pPr>
              <a:lnSpc>
                <a:spcPct val="150000"/>
              </a:lnSpc>
            </a:pPr>
            <a:endParaRPr lang="nb-NO" dirty="0">
              <a:solidFill>
                <a:schemeClr val="accent3">
                  <a:lumMod val="50000"/>
                </a:schemeClr>
              </a:solidFill>
            </a:endParaRPr>
          </a:p>
          <a:p>
            <a:pPr>
              <a:lnSpc>
                <a:spcPct val="150000"/>
              </a:lnSpc>
            </a:pPr>
            <a:r>
              <a:rPr lang="nb-NO" b="1" dirty="0">
                <a:solidFill>
                  <a:schemeClr val="accent3">
                    <a:lumMod val="50000"/>
                  </a:schemeClr>
                </a:solidFill>
              </a:rPr>
              <a:t>Seriefossefall:</a:t>
            </a:r>
            <a:r>
              <a:rPr lang="nb-NO" dirty="0">
                <a:solidFill>
                  <a:schemeClr val="accent3">
                    <a:lumMod val="50000"/>
                  </a:schemeClr>
                </a:solidFill>
              </a:rPr>
              <a:t> ganske klart hva vi skal ha, begge parter evner å følge et rigid system for gjennomføring.</a:t>
            </a:r>
          </a:p>
          <a:p>
            <a:pPr>
              <a:lnSpc>
                <a:spcPct val="150000"/>
              </a:lnSpc>
            </a:pPr>
            <a:endParaRPr lang="nb-NO" dirty="0">
              <a:solidFill>
                <a:schemeClr val="accent3">
                  <a:lumMod val="50000"/>
                </a:schemeClr>
              </a:solidFill>
            </a:endParaRPr>
          </a:p>
          <a:p>
            <a:pPr>
              <a:lnSpc>
                <a:spcPct val="150000"/>
              </a:lnSpc>
            </a:pPr>
            <a:r>
              <a:rPr lang="nb-NO" b="1" dirty="0">
                <a:solidFill>
                  <a:schemeClr val="accent3">
                    <a:lumMod val="50000"/>
                  </a:schemeClr>
                </a:solidFill>
              </a:rPr>
              <a:t>Ressurskjøp:</a:t>
            </a:r>
            <a:r>
              <a:rPr lang="nb-NO" dirty="0">
                <a:solidFill>
                  <a:schemeClr val="accent3">
                    <a:lumMod val="50000"/>
                  </a:schemeClr>
                </a:solidFill>
              </a:rPr>
              <a:t> vet mindre/ikke villig til å låse oss til hva slags produkt det skal skrives kontrakt for.</a:t>
            </a:r>
          </a:p>
          <a:p>
            <a:pPr>
              <a:lnSpc>
                <a:spcPct val="150000"/>
              </a:lnSpc>
            </a:pPr>
            <a:endParaRPr lang="nb-NO" dirty="0">
              <a:solidFill>
                <a:schemeClr val="accent3">
                  <a:lumMod val="50000"/>
                </a:schemeClr>
              </a:solidFill>
            </a:endParaRPr>
          </a:p>
          <a:p>
            <a:pPr>
              <a:lnSpc>
                <a:spcPct val="150000"/>
              </a:lnSpc>
            </a:pPr>
            <a:r>
              <a:rPr lang="nb-NO" b="1" dirty="0">
                <a:solidFill>
                  <a:schemeClr val="accent3">
                    <a:lumMod val="50000"/>
                  </a:schemeClr>
                </a:solidFill>
              </a:rPr>
              <a:t>Smidig kontraktmodell</a:t>
            </a:r>
            <a:r>
              <a:rPr lang="nb-NO" dirty="0">
                <a:solidFill>
                  <a:schemeClr val="accent3">
                    <a:lumMod val="50000"/>
                  </a:schemeClr>
                </a:solidFill>
              </a:rPr>
              <a:t>: fokuserer på samarbeid, fleksibilitet og evnen til å tilpasse seg endrede behov og omstendigheter.</a:t>
            </a:r>
          </a:p>
          <a:p>
            <a:endParaRPr lang="nb-NO" dirty="0">
              <a:solidFill>
                <a:schemeClr val="accent3">
                  <a:lumMod val="50000"/>
                </a:schemeClr>
              </a:solidFill>
            </a:endParaRPr>
          </a:p>
        </p:txBody>
      </p:sp>
      <p:pic>
        <p:nvPicPr>
          <p:cNvPr id="5" name="Picture 4">
            <a:extLst>
              <a:ext uri="{FF2B5EF4-FFF2-40B4-BE49-F238E27FC236}">
                <a16:creationId xmlns:a16="http://schemas.microsoft.com/office/drawing/2014/main" id="{77830FFC-F474-C4AD-56FC-C1AF1C174996}"/>
              </a:ext>
            </a:extLst>
          </p:cNvPr>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12431911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9661C11-00BD-7C87-6BDD-26F37378AC2B}"/>
              </a:ext>
            </a:extLst>
          </p:cNvPr>
          <p:cNvSpPr>
            <a:spLocks noGrp="1"/>
          </p:cNvSpPr>
          <p:nvPr>
            <p:ph type="title"/>
          </p:nvPr>
        </p:nvSpPr>
        <p:spPr>
          <a:xfrm>
            <a:off x="838200" y="365125"/>
            <a:ext cx="11049000" cy="1325563"/>
          </a:xfrm>
        </p:spPr>
        <p:txBody>
          <a:bodyPr/>
          <a:lstStyle/>
          <a:p>
            <a:r>
              <a:rPr lang="nb-NO" b="1" dirty="0">
                <a:solidFill>
                  <a:schemeClr val="accent3">
                    <a:lumMod val="50000"/>
                  </a:schemeClr>
                </a:solidFill>
              </a:rPr>
              <a:t>Norske standardkontrakter</a:t>
            </a:r>
          </a:p>
        </p:txBody>
      </p:sp>
      <p:sp>
        <p:nvSpPr>
          <p:cNvPr id="6" name="Trapezoid 5">
            <a:extLst>
              <a:ext uri="{FF2B5EF4-FFF2-40B4-BE49-F238E27FC236}">
                <a16:creationId xmlns:a16="http://schemas.microsoft.com/office/drawing/2014/main" id="{EB03C695-C296-3B1B-1D97-CFC4E799027F}"/>
              </a:ext>
            </a:extLst>
          </p:cNvPr>
          <p:cNvSpPr/>
          <p:nvPr/>
        </p:nvSpPr>
        <p:spPr>
          <a:xfrm>
            <a:off x="838200" y="3545668"/>
            <a:ext cx="10500102" cy="577312"/>
          </a:xfrm>
          <a:prstGeom prst="trapezoid">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TextBox 8">
            <a:extLst>
              <a:ext uri="{FF2B5EF4-FFF2-40B4-BE49-F238E27FC236}">
                <a16:creationId xmlns:a16="http://schemas.microsoft.com/office/drawing/2014/main" id="{88346C6E-A59C-2AFF-EC2E-4D31F8FD7137}"/>
              </a:ext>
            </a:extLst>
          </p:cNvPr>
          <p:cNvSpPr txBox="1"/>
          <p:nvPr/>
        </p:nvSpPr>
        <p:spPr>
          <a:xfrm>
            <a:off x="574728" y="2751891"/>
            <a:ext cx="2747075" cy="307777"/>
          </a:xfrm>
          <a:prstGeom prst="rect">
            <a:avLst/>
          </a:prstGeom>
          <a:noFill/>
        </p:spPr>
        <p:txBody>
          <a:bodyPr wrap="square" rtlCol="0">
            <a:spAutoFit/>
          </a:bodyPr>
          <a:lstStyle/>
          <a:p>
            <a:r>
              <a:rPr lang="nb-NO" sz="1400" dirty="0">
                <a:solidFill>
                  <a:schemeClr val="accent3">
                    <a:lumMod val="50000"/>
                  </a:schemeClr>
                </a:solidFill>
              </a:rPr>
              <a:t>Spesifisert resultat og fastpris</a:t>
            </a:r>
          </a:p>
        </p:txBody>
      </p:sp>
      <p:sp>
        <p:nvSpPr>
          <p:cNvPr id="11" name="TextBox 10">
            <a:extLst>
              <a:ext uri="{FF2B5EF4-FFF2-40B4-BE49-F238E27FC236}">
                <a16:creationId xmlns:a16="http://schemas.microsoft.com/office/drawing/2014/main" id="{DDA37B49-E14E-02D8-0018-74359AC5A5D7}"/>
              </a:ext>
            </a:extLst>
          </p:cNvPr>
          <p:cNvSpPr txBox="1"/>
          <p:nvPr/>
        </p:nvSpPr>
        <p:spPr>
          <a:xfrm>
            <a:off x="1097150" y="3059668"/>
            <a:ext cx="781373" cy="369332"/>
          </a:xfrm>
          <a:prstGeom prst="rect">
            <a:avLst/>
          </a:prstGeom>
          <a:noFill/>
        </p:spPr>
        <p:txBody>
          <a:bodyPr wrap="square" rtlCol="0">
            <a:spAutoFit/>
          </a:bodyPr>
          <a:lstStyle/>
          <a:p>
            <a:r>
              <a:rPr lang="nb-NO" b="1" dirty="0">
                <a:solidFill>
                  <a:schemeClr val="accent3">
                    <a:lumMod val="50000"/>
                  </a:schemeClr>
                </a:solidFill>
              </a:rPr>
              <a:t>SSA-T</a:t>
            </a:r>
          </a:p>
        </p:txBody>
      </p:sp>
      <p:sp>
        <p:nvSpPr>
          <p:cNvPr id="12" name="TextBox 11">
            <a:extLst>
              <a:ext uri="{FF2B5EF4-FFF2-40B4-BE49-F238E27FC236}">
                <a16:creationId xmlns:a16="http://schemas.microsoft.com/office/drawing/2014/main" id="{82F78138-BD83-8076-6877-71C60B5D690D}"/>
              </a:ext>
            </a:extLst>
          </p:cNvPr>
          <p:cNvSpPr txBox="1"/>
          <p:nvPr/>
        </p:nvSpPr>
        <p:spPr>
          <a:xfrm>
            <a:off x="838200" y="4254285"/>
            <a:ext cx="1959244" cy="1569660"/>
          </a:xfrm>
          <a:prstGeom prst="rect">
            <a:avLst/>
          </a:prstGeom>
          <a:noFill/>
        </p:spPr>
        <p:txBody>
          <a:bodyPr wrap="square" rtlCol="0">
            <a:spAutoFit/>
          </a:bodyPr>
          <a:lstStyle/>
          <a:p>
            <a:r>
              <a:rPr lang="nb-NO" sz="1200" dirty="0">
                <a:solidFill>
                  <a:schemeClr val="accent3">
                    <a:lumMod val="50000"/>
                  </a:schemeClr>
                </a:solidFill>
              </a:rPr>
              <a:t>«Avtalen er egnet der leverandørens spesifiseringsarbeid (utarbeidelse av detaljspesifikasjon) ønskes gjennomført i nært samarbeid med kunden.»</a:t>
            </a:r>
          </a:p>
          <a:p>
            <a:r>
              <a:rPr lang="nb-NO" sz="1200" dirty="0">
                <a:solidFill>
                  <a:schemeClr val="accent3">
                    <a:lumMod val="50000"/>
                  </a:schemeClr>
                </a:solidFill>
                <a:hlinkClick r:id="rId2"/>
              </a:rPr>
              <a:t>anskaffelser.no</a:t>
            </a:r>
            <a:endParaRPr lang="nb-NO" sz="1200" dirty="0">
              <a:solidFill>
                <a:schemeClr val="accent3">
                  <a:lumMod val="50000"/>
                </a:schemeClr>
              </a:solidFill>
            </a:endParaRPr>
          </a:p>
        </p:txBody>
      </p:sp>
      <p:sp>
        <p:nvSpPr>
          <p:cNvPr id="13" name="TextBox 12">
            <a:extLst>
              <a:ext uri="{FF2B5EF4-FFF2-40B4-BE49-F238E27FC236}">
                <a16:creationId xmlns:a16="http://schemas.microsoft.com/office/drawing/2014/main" id="{22AEC215-CB31-9B05-306E-BDEBEBF4E995}"/>
              </a:ext>
            </a:extLst>
          </p:cNvPr>
          <p:cNvSpPr txBox="1"/>
          <p:nvPr/>
        </p:nvSpPr>
        <p:spPr>
          <a:xfrm>
            <a:off x="3144865" y="2751890"/>
            <a:ext cx="2651502" cy="307777"/>
          </a:xfrm>
          <a:prstGeom prst="rect">
            <a:avLst/>
          </a:prstGeom>
          <a:noFill/>
        </p:spPr>
        <p:txBody>
          <a:bodyPr wrap="square" rtlCol="0">
            <a:spAutoFit/>
          </a:bodyPr>
          <a:lstStyle/>
          <a:p>
            <a:r>
              <a:rPr lang="nb-NO" sz="1400" dirty="0">
                <a:solidFill>
                  <a:schemeClr val="accent3">
                    <a:lumMod val="50000"/>
                  </a:schemeClr>
                </a:solidFill>
              </a:rPr>
              <a:t>Gradvis spesifisert resultat og pris</a:t>
            </a:r>
          </a:p>
        </p:txBody>
      </p:sp>
      <p:sp>
        <p:nvSpPr>
          <p:cNvPr id="14" name="TextBox 13">
            <a:extLst>
              <a:ext uri="{FF2B5EF4-FFF2-40B4-BE49-F238E27FC236}">
                <a16:creationId xmlns:a16="http://schemas.microsoft.com/office/drawing/2014/main" id="{E9BF7461-300C-FC22-FC80-C12E9F308B0E}"/>
              </a:ext>
            </a:extLst>
          </p:cNvPr>
          <p:cNvSpPr txBox="1"/>
          <p:nvPr/>
        </p:nvSpPr>
        <p:spPr>
          <a:xfrm>
            <a:off x="3582369" y="3059668"/>
            <a:ext cx="1144614" cy="369332"/>
          </a:xfrm>
          <a:prstGeom prst="rect">
            <a:avLst/>
          </a:prstGeom>
          <a:noFill/>
        </p:spPr>
        <p:txBody>
          <a:bodyPr wrap="square" rtlCol="0">
            <a:spAutoFit/>
          </a:bodyPr>
          <a:lstStyle/>
          <a:p>
            <a:r>
              <a:rPr lang="nb-NO" b="1" dirty="0">
                <a:solidFill>
                  <a:schemeClr val="accent3">
                    <a:lumMod val="50000"/>
                  </a:schemeClr>
                </a:solidFill>
              </a:rPr>
              <a:t>PS2000</a:t>
            </a:r>
          </a:p>
        </p:txBody>
      </p:sp>
      <p:sp>
        <p:nvSpPr>
          <p:cNvPr id="15" name="TextBox 14">
            <a:extLst>
              <a:ext uri="{FF2B5EF4-FFF2-40B4-BE49-F238E27FC236}">
                <a16:creationId xmlns:a16="http://schemas.microsoft.com/office/drawing/2014/main" id="{13692DFF-4E79-916A-2F75-5C59BF5AC6C3}"/>
              </a:ext>
            </a:extLst>
          </p:cNvPr>
          <p:cNvSpPr txBox="1"/>
          <p:nvPr/>
        </p:nvSpPr>
        <p:spPr>
          <a:xfrm>
            <a:off x="6095999" y="3059667"/>
            <a:ext cx="1404213" cy="369332"/>
          </a:xfrm>
          <a:prstGeom prst="rect">
            <a:avLst/>
          </a:prstGeom>
          <a:noFill/>
        </p:spPr>
        <p:txBody>
          <a:bodyPr wrap="square" rtlCol="0">
            <a:spAutoFit/>
          </a:bodyPr>
          <a:lstStyle/>
          <a:p>
            <a:r>
              <a:rPr lang="nb-NO" b="1" dirty="0">
                <a:solidFill>
                  <a:schemeClr val="accent3">
                    <a:lumMod val="50000"/>
                  </a:schemeClr>
                </a:solidFill>
              </a:rPr>
              <a:t>PS2000SQL</a:t>
            </a:r>
          </a:p>
        </p:txBody>
      </p:sp>
      <p:sp>
        <p:nvSpPr>
          <p:cNvPr id="16" name="TextBox 15">
            <a:extLst>
              <a:ext uri="{FF2B5EF4-FFF2-40B4-BE49-F238E27FC236}">
                <a16:creationId xmlns:a16="http://schemas.microsoft.com/office/drawing/2014/main" id="{96037B24-71B4-B829-BB52-4DC809B42D4B}"/>
              </a:ext>
            </a:extLst>
          </p:cNvPr>
          <p:cNvSpPr txBox="1"/>
          <p:nvPr/>
        </p:nvSpPr>
        <p:spPr>
          <a:xfrm>
            <a:off x="9572301" y="3063585"/>
            <a:ext cx="1404213" cy="369332"/>
          </a:xfrm>
          <a:prstGeom prst="rect">
            <a:avLst/>
          </a:prstGeom>
          <a:noFill/>
        </p:spPr>
        <p:txBody>
          <a:bodyPr wrap="square" rtlCol="0">
            <a:spAutoFit/>
          </a:bodyPr>
          <a:lstStyle/>
          <a:p>
            <a:r>
              <a:rPr lang="nb-NO" b="1" dirty="0">
                <a:solidFill>
                  <a:schemeClr val="accent3">
                    <a:lumMod val="50000"/>
                  </a:schemeClr>
                </a:solidFill>
              </a:rPr>
              <a:t>SSA-B</a:t>
            </a:r>
          </a:p>
        </p:txBody>
      </p:sp>
      <p:sp>
        <p:nvSpPr>
          <p:cNvPr id="17" name="TextBox 16">
            <a:extLst>
              <a:ext uri="{FF2B5EF4-FFF2-40B4-BE49-F238E27FC236}">
                <a16:creationId xmlns:a16="http://schemas.microsoft.com/office/drawing/2014/main" id="{0B1E2532-AC28-7417-B329-FAE7EC8F0F69}"/>
              </a:ext>
            </a:extLst>
          </p:cNvPr>
          <p:cNvSpPr txBox="1"/>
          <p:nvPr/>
        </p:nvSpPr>
        <p:spPr>
          <a:xfrm>
            <a:off x="8965770" y="2751890"/>
            <a:ext cx="2651502" cy="307777"/>
          </a:xfrm>
          <a:prstGeom prst="rect">
            <a:avLst/>
          </a:prstGeom>
          <a:noFill/>
        </p:spPr>
        <p:txBody>
          <a:bodyPr wrap="square" rtlCol="0">
            <a:spAutoFit/>
          </a:bodyPr>
          <a:lstStyle/>
          <a:p>
            <a:r>
              <a:rPr lang="nb-NO" sz="1400" dirty="0">
                <a:solidFill>
                  <a:schemeClr val="accent3">
                    <a:lumMod val="50000"/>
                  </a:schemeClr>
                </a:solidFill>
              </a:rPr>
              <a:t>Bistand betalt etter medgått tid</a:t>
            </a:r>
          </a:p>
        </p:txBody>
      </p:sp>
      <p:sp>
        <p:nvSpPr>
          <p:cNvPr id="18" name="TextBox 17">
            <a:extLst>
              <a:ext uri="{FF2B5EF4-FFF2-40B4-BE49-F238E27FC236}">
                <a16:creationId xmlns:a16="http://schemas.microsoft.com/office/drawing/2014/main" id="{91C0C4D9-8B8E-F876-ADD6-BAD74D3D71E3}"/>
              </a:ext>
            </a:extLst>
          </p:cNvPr>
          <p:cNvSpPr txBox="1"/>
          <p:nvPr/>
        </p:nvSpPr>
        <p:spPr>
          <a:xfrm>
            <a:off x="9294785" y="4254285"/>
            <a:ext cx="1959244" cy="1200329"/>
          </a:xfrm>
          <a:prstGeom prst="rect">
            <a:avLst/>
          </a:prstGeom>
          <a:noFill/>
        </p:spPr>
        <p:txBody>
          <a:bodyPr wrap="square" rtlCol="0">
            <a:spAutoFit/>
          </a:bodyPr>
          <a:lstStyle/>
          <a:p>
            <a:r>
              <a:rPr lang="nb-NO" sz="1200" dirty="0">
                <a:solidFill>
                  <a:schemeClr val="accent3">
                    <a:lumMod val="50000"/>
                  </a:schemeClr>
                </a:solidFill>
              </a:rPr>
              <a:t>«Avtalen er egnet til konsulentkjøpt når du har behov for kompetanse, men vet ikke hvordan sluttresultatet skal bli.»</a:t>
            </a:r>
          </a:p>
          <a:p>
            <a:r>
              <a:rPr lang="nb-NO" sz="1200" dirty="0">
                <a:solidFill>
                  <a:schemeClr val="accent3">
                    <a:lumMod val="50000"/>
                  </a:schemeClr>
                </a:solidFill>
                <a:hlinkClick r:id="rId2"/>
              </a:rPr>
              <a:t>anskaffelser.no</a:t>
            </a:r>
            <a:endParaRPr lang="nb-NO" sz="1200" dirty="0">
              <a:solidFill>
                <a:schemeClr val="accent3">
                  <a:lumMod val="50000"/>
                </a:schemeClr>
              </a:solidFill>
            </a:endParaRPr>
          </a:p>
        </p:txBody>
      </p:sp>
      <p:pic>
        <p:nvPicPr>
          <p:cNvPr id="4" name="Picture 3">
            <a:extLst>
              <a:ext uri="{FF2B5EF4-FFF2-40B4-BE49-F238E27FC236}">
                <a16:creationId xmlns:a16="http://schemas.microsoft.com/office/drawing/2014/main" id="{8B3BBCCD-05D1-A9DA-0E6E-78B57DFF4FBC}"/>
              </a:ext>
            </a:extLst>
          </p:cNvPr>
          <p:cNvPicPr>
            <a:picLocks noChangeAspect="1"/>
          </p:cNvPicPr>
          <p:nvPr/>
        </p:nvPicPr>
        <p:blipFill>
          <a:blip r:embed="rId3"/>
          <a:stretch>
            <a:fillRect/>
          </a:stretch>
        </p:blipFill>
        <p:spPr>
          <a:xfrm>
            <a:off x="0" y="0"/>
            <a:ext cx="12220062" cy="6858000"/>
          </a:xfrm>
          <a:prstGeom prst="rect">
            <a:avLst/>
          </a:prstGeom>
        </p:spPr>
      </p:pic>
    </p:spTree>
    <p:extLst>
      <p:ext uri="{BB962C8B-B14F-4D97-AF65-F5344CB8AC3E}">
        <p14:creationId xmlns:p14="http://schemas.microsoft.com/office/powerpoint/2010/main" val="24902594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2CE0708-330B-6284-B302-F3941433EB78}"/>
              </a:ext>
            </a:extLst>
          </p:cNvPr>
          <p:cNvSpPr>
            <a:spLocks noGrp="1"/>
          </p:cNvSpPr>
          <p:nvPr>
            <p:ph type="ctrTitle"/>
          </p:nvPr>
        </p:nvSpPr>
        <p:spPr>
          <a:xfrm>
            <a:off x="1524000" y="2235200"/>
            <a:ext cx="9144000" cy="2387600"/>
          </a:xfrm>
        </p:spPr>
        <p:txBody>
          <a:bodyPr>
            <a:normAutofit/>
          </a:bodyPr>
          <a:lstStyle/>
          <a:p>
            <a:r>
              <a:rPr lang="nb-NO" sz="6600" b="1" dirty="0">
                <a:solidFill>
                  <a:schemeClr val="accent3">
                    <a:lumMod val="50000"/>
                  </a:schemeClr>
                </a:solidFill>
              </a:rPr>
              <a:t>Samspill</a:t>
            </a:r>
          </a:p>
        </p:txBody>
      </p:sp>
    </p:spTree>
    <p:extLst>
      <p:ext uri="{BB962C8B-B14F-4D97-AF65-F5344CB8AC3E}">
        <p14:creationId xmlns:p14="http://schemas.microsoft.com/office/powerpoint/2010/main" val="27398723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9661C11-00BD-7C87-6BDD-26F37378AC2B}"/>
              </a:ext>
            </a:extLst>
          </p:cNvPr>
          <p:cNvSpPr>
            <a:spLocks noGrp="1"/>
          </p:cNvSpPr>
          <p:nvPr>
            <p:ph type="title"/>
          </p:nvPr>
        </p:nvSpPr>
        <p:spPr/>
        <p:txBody>
          <a:bodyPr/>
          <a:lstStyle/>
          <a:p>
            <a:r>
              <a:rPr lang="nb-NO" b="1" dirty="0">
                <a:solidFill>
                  <a:schemeClr val="accent3">
                    <a:lumMod val="50000"/>
                  </a:schemeClr>
                </a:solidFill>
              </a:rPr>
              <a:t>Samspill</a:t>
            </a:r>
          </a:p>
        </p:txBody>
      </p:sp>
      <p:sp>
        <p:nvSpPr>
          <p:cNvPr id="3" name="Plassholder for innhold 2">
            <a:extLst>
              <a:ext uri="{FF2B5EF4-FFF2-40B4-BE49-F238E27FC236}">
                <a16:creationId xmlns:a16="http://schemas.microsoft.com/office/drawing/2014/main" id="{FE6271B8-AA86-66F5-7A79-8BE4B52166C9}"/>
              </a:ext>
            </a:extLst>
          </p:cNvPr>
          <p:cNvSpPr>
            <a:spLocks noGrp="1"/>
          </p:cNvSpPr>
          <p:nvPr>
            <p:ph idx="1"/>
          </p:nvPr>
        </p:nvSpPr>
        <p:spPr>
          <a:xfrm>
            <a:off x="838200" y="1825624"/>
            <a:ext cx="10515600" cy="5032375"/>
          </a:xfrm>
        </p:spPr>
        <p:txBody>
          <a:bodyPr>
            <a:normAutofit/>
          </a:bodyPr>
          <a:lstStyle/>
          <a:p>
            <a:r>
              <a:rPr lang="nb-NO" dirty="0">
                <a:solidFill>
                  <a:schemeClr val="accent3">
                    <a:lumMod val="50000"/>
                  </a:schemeClr>
                </a:solidFill>
              </a:rPr>
              <a:t>Rike bilder - </a:t>
            </a:r>
            <a:r>
              <a:rPr lang="nb-NO" sz="2400" dirty="0">
                <a:solidFill>
                  <a:schemeClr val="accent3">
                    <a:lumMod val="50000"/>
                  </a:schemeClr>
                </a:solidFill>
              </a:rPr>
              <a:t>sosioteknisk tilnærming til samspill mellom mennesker og teknologi</a:t>
            </a:r>
          </a:p>
          <a:p>
            <a:r>
              <a:rPr lang="nb-NO" dirty="0">
                <a:solidFill>
                  <a:schemeClr val="accent3">
                    <a:lumMod val="50000"/>
                  </a:schemeClr>
                </a:solidFill>
              </a:rPr>
              <a:t>Sosioteknisk – </a:t>
            </a:r>
            <a:r>
              <a:rPr lang="nb-NO" sz="2400" dirty="0">
                <a:solidFill>
                  <a:schemeClr val="accent3">
                    <a:lumMod val="50000"/>
                  </a:schemeClr>
                </a:solidFill>
              </a:rPr>
              <a:t>hvilke relasjoner mennesker og teknologi har til </a:t>
            </a:r>
            <a:r>
              <a:rPr lang="nb-NO" sz="2400" dirty="0" err="1">
                <a:solidFill>
                  <a:schemeClr val="accent3">
                    <a:lumMod val="50000"/>
                  </a:schemeClr>
                </a:solidFill>
              </a:rPr>
              <a:t>hveranadre</a:t>
            </a:r>
            <a:endParaRPr lang="nb-NO" dirty="0">
              <a:solidFill>
                <a:schemeClr val="accent3">
                  <a:lumMod val="50000"/>
                </a:schemeClr>
              </a:solidFill>
            </a:endParaRPr>
          </a:p>
          <a:p>
            <a:r>
              <a:rPr lang="nb-NO" dirty="0">
                <a:solidFill>
                  <a:schemeClr val="accent3">
                    <a:lumMod val="50000"/>
                  </a:schemeClr>
                </a:solidFill>
              </a:rPr>
              <a:t>Flere perspektiver</a:t>
            </a:r>
          </a:p>
          <a:p>
            <a:pPr lvl="1"/>
            <a:r>
              <a:rPr lang="nb-NO" sz="2000" dirty="0">
                <a:solidFill>
                  <a:schemeClr val="accent3">
                    <a:lumMod val="50000"/>
                  </a:schemeClr>
                </a:solidFill>
              </a:rPr>
              <a:t>Mikro (individ)</a:t>
            </a:r>
          </a:p>
          <a:p>
            <a:pPr lvl="1"/>
            <a:r>
              <a:rPr lang="nb-NO" sz="2000" dirty="0" err="1">
                <a:solidFill>
                  <a:schemeClr val="accent3">
                    <a:lumMod val="50000"/>
                  </a:schemeClr>
                </a:solidFill>
              </a:rPr>
              <a:t>Meso</a:t>
            </a:r>
            <a:r>
              <a:rPr lang="nb-NO" sz="2000" dirty="0">
                <a:solidFill>
                  <a:schemeClr val="accent3">
                    <a:lumMod val="50000"/>
                  </a:schemeClr>
                </a:solidFill>
              </a:rPr>
              <a:t> (gruppe)</a:t>
            </a:r>
          </a:p>
          <a:p>
            <a:pPr lvl="1"/>
            <a:r>
              <a:rPr lang="nb-NO" sz="2000" dirty="0">
                <a:solidFill>
                  <a:schemeClr val="accent3">
                    <a:lumMod val="50000"/>
                  </a:schemeClr>
                </a:solidFill>
              </a:rPr>
              <a:t>Makro (samfunn)</a:t>
            </a:r>
          </a:p>
        </p:txBody>
      </p:sp>
    </p:spTree>
    <p:extLst>
      <p:ext uri="{BB962C8B-B14F-4D97-AF65-F5344CB8AC3E}">
        <p14:creationId xmlns:p14="http://schemas.microsoft.com/office/powerpoint/2010/main" val="23358090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2CE0708-330B-6284-B302-F3941433EB78}"/>
              </a:ext>
            </a:extLst>
          </p:cNvPr>
          <p:cNvSpPr>
            <a:spLocks noGrp="1"/>
          </p:cNvSpPr>
          <p:nvPr>
            <p:ph type="ctrTitle"/>
          </p:nvPr>
        </p:nvSpPr>
        <p:spPr>
          <a:xfrm>
            <a:off x="1524000" y="2235200"/>
            <a:ext cx="9144000" cy="2387600"/>
          </a:xfrm>
        </p:spPr>
        <p:txBody>
          <a:bodyPr>
            <a:normAutofit/>
          </a:bodyPr>
          <a:lstStyle/>
          <a:p>
            <a:r>
              <a:rPr lang="nb-NO" sz="6600" b="1" dirty="0">
                <a:solidFill>
                  <a:schemeClr val="accent3">
                    <a:lumMod val="50000"/>
                  </a:schemeClr>
                </a:solidFill>
              </a:rPr>
              <a:t>Eksamens eksempel V18</a:t>
            </a:r>
            <a:br>
              <a:rPr lang="nb-NO" sz="6600" b="1" dirty="0">
                <a:solidFill>
                  <a:schemeClr val="accent3">
                    <a:lumMod val="50000"/>
                  </a:schemeClr>
                </a:solidFill>
              </a:rPr>
            </a:br>
            <a:r>
              <a:rPr lang="nb-NO" sz="4400" b="1" dirty="0">
                <a:solidFill>
                  <a:schemeClr val="accent3">
                    <a:lumMod val="50000"/>
                  </a:schemeClr>
                </a:solidFill>
              </a:rPr>
              <a:t>(skoleeksamen)</a:t>
            </a:r>
            <a:endParaRPr lang="nb-NO" sz="6600" b="1" dirty="0">
              <a:solidFill>
                <a:schemeClr val="accent3">
                  <a:lumMod val="50000"/>
                </a:schemeClr>
              </a:solidFill>
            </a:endParaRPr>
          </a:p>
        </p:txBody>
      </p:sp>
    </p:spTree>
    <p:extLst>
      <p:ext uri="{BB962C8B-B14F-4D97-AF65-F5344CB8AC3E}">
        <p14:creationId xmlns:p14="http://schemas.microsoft.com/office/powerpoint/2010/main" val="13874885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9661C11-00BD-7C87-6BDD-26F37378AC2B}"/>
              </a:ext>
            </a:extLst>
          </p:cNvPr>
          <p:cNvSpPr>
            <a:spLocks noGrp="1"/>
          </p:cNvSpPr>
          <p:nvPr>
            <p:ph type="title"/>
          </p:nvPr>
        </p:nvSpPr>
        <p:spPr/>
        <p:txBody>
          <a:bodyPr/>
          <a:lstStyle/>
          <a:p>
            <a:r>
              <a:rPr lang="nb-NO" b="1" dirty="0">
                <a:solidFill>
                  <a:schemeClr val="accent3">
                    <a:lumMod val="50000"/>
                  </a:schemeClr>
                </a:solidFill>
              </a:rPr>
              <a:t>Eksamen - Casebeskrivelse</a:t>
            </a:r>
          </a:p>
        </p:txBody>
      </p:sp>
      <p:sp>
        <p:nvSpPr>
          <p:cNvPr id="3" name="Plassholder for innhold 2">
            <a:extLst>
              <a:ext uri="{FF2B5EF4-FFF2-40B4-BE49-F238E27FC236}">
                <a16:creationId xmlns:a16="http://schemas.microsoft.com/office/drawing/2014/main" id="{FE6271B8-AA86-66F5-7A79-8BE4B52166C9}"/>
              </a:ext>
            </a:extLst>
          </p:cNvPr>
          <p:cNvSpPr>
            <a:spLocks noGrp="1"/>
          </p:cNvSpPr>
          <p:nvPr>
            <p:ph idx="1"/>
          </p:nvPr>
        </p:nvSpPr>
        <p:spPr>
          <a:xfrm>
            <a:off x="838200" y="1825624"/>
            <a:ext cx="10515600" cy="5032375"/>
          </a:xfrm>
        </p:spPr>
        <p:txBody>
          <a:bodyPr>
            <a:normAutofit/>
          </a:bodyPr>
          <a:lstStyle/>
          <a:p>
            <a:r>
              <a:rPr lang="nb-NO" sz="1800" dirty="0">
                <a:solidFill>
                  <a:schemeClr val="accent3">
                    <a:lumMod val="50000"/>
                  </a:schemeClr>
                </a:solidFill>
              </a:rPr>
              <a:t>System for samretting av </a:t>
            </a:r>
            <a:r>
              <a:rPr lang="nb-NO" sz="1800" dirty="0" err="1">
                <a:solidFill>
                  <a:schemeClr val="accent3">
                    <a:lumMod val="50000"/>
                  </a:schemeClr>
                </a:solidFill>
              </a:rPr>
              <a:t>obliger</a:t>
            </a:r>
            <a:r>
              <a:rPr lang="nb-NO" sz="1800" dirty="0">
                <a:solidFill>
                  <a:schemeClr val="accent3">
                    <a:lumMod val="50000"/>
                  </a:schemeClr>
                </a:solidFill>
              </a:rPr>
              <a:t>, der retter og studenten går igjennom den obligatoriske oppgaven sammen med muntlig tilbakemelding</a:t>
            </a:r>
          </a:p>
          <a:p>
            <a:r>
              <a:rPr lang="nb-NO" sz="1800" dirty="0">
                <a:solidFill>
                  <a:schemeClr val="accent3">
                    <a:lumMod val="50000"/>
                  </a:schemeClr>
                </a:solidFill>
              </a:rPr>
              <a:t>Det skal være mulig for studenten å booke et «</a:t>
            </a:r>
            <a:r>
              <a:rPr lang="nb-NO" sz="1800" dirty="0" err="1">
                <a:solidFill>
                  <a:schemeClr val="accent3">
                    <a:lumMod val="50000"/>
                  </a:schemeClr>
                </a:solidFill>
              </a:rPr>
              <a:t>rettemøte</a:t>
            </a:r>
            <a:r>
              <a:rPr lang="nb-NO" sz="1800" dirty="0">
                <a:solidFill>
                  <a:schemeClr val="accent3">
                    <a:lumMod val="50000"/>
                  </a:schemeClr>
                </a:solidFill>
              </a:rPr>
              <a:t>» med en retter etter utgått frist.</a:t>
            </a:r>
          </a:p>
          <a:p>
            <a:r>
              <a:rPr lang="nb-NO" sz="1800" dirty="0">
                <a:solidFill>
                  <a:schemeClr val="accent3">
                    <a:lumMod val="50000"/>
                  </a:schemeClr>
                </a:solidFill>
              </a:rPr>
              <a:t>Oppgaven leveres elektronisk</a:t>
            </a:r>
          </a:p>
          <a:p>
            <a:r>
              <a:rPr lang="nb-NO" sz="1800" dirty="0">
                <a:solidFill>
                  <a:schemeClr val="accent3">
                    <a:lumMod val="50000"/>
                  </a:schemeClr>
                </a:solidFill>
              </a:rPr>
              <a:t>Alle som er rettere har lagt inn ledige rettetbolker (en rettebolk er på 30 min.) og studenten velger et ledig tidspunkt etter at oppgaven er levert. </a:t>
            </a:r>
          </a:p>
          <a:p>
            <a:r>
              <a:rPr lang="nb-NO" sz="1800" dirty="0">
                <a:solidFill>
                  <a:schemeClr val="accent3">
                    <a:lumMod val="50000"/>
                  </a:schemeClr>
                </a:solidFill>
              </a:rPr>
              <a:t>Det skal ikke være mulig å booke et </a:t>
            </a:r>
            <a:r>
              <a:rPr lang="nb-NO" sz="1800" dirty="0" err="1">
                <a:solidFill>
                  <a:schemeClr val="accent3">
                    <a:lumMod val="50000"/>
                  </a:schemeClr>
                </a:solidFill>
              </a:rPr>
              <a:t>rettemøte</a:t>
            </a:r>
            <a:r>
              <a:rPr lang="nb-NO" sz="1800" dirty="0">
                <a:solidFill>
                  <a:schemeClr val="accent3">
                    <a:lumMod val="50000"/>
                  </a:schemeClr>
                </a:solidFill>
              </a:rPr>
              <a:t> hvis oppgaven ikke er levert, eller senere enn en uke etter leveringstidspunktet. Hvis den obligatoriske oppgaven blir underkjent etter samrettingen, får studenten vite (muntlig) hvilke deler av oppgaven som må forbedres, og må da levere på nytt, og et nytt møtetidspunkt må bookes.</a:t>
            </a:r>
          </a:p>
          <a:p>
            <a:r>
              <a:rPr lang="nb-NO" sz="1800" dirty="0">
                <a:solidFill>
                  <a:schemeClr val="accent3">
                    <a:lumMod val="50000"/>
                  </a:schemeClr>
                </a:solidFill>
              </a:rPr>
              <a:t>Det gis ikke mer enn to forsøk; blir oppgaven underkjent for andre gang, får ikke studenten gå opp til eksamen i dette kurset i det semesteret. Samrettingen avsluttes med at retter enten godkjenner eller underkjenner den obligatoriske oppgaven og legger resultatet inn i systemet du skal jobbe med i denne oppgaven.</a:t>
            </a:r>
          </a:p>
        </p:txBody>
      </p:sp>
    </p:spTree>
    <p:extLst>
      <p:ext uri="{BB962C8B-B14F-4D97-AF65-F5344CB8AC3E}">
        <p14:creationId xmlns:p14="http://schemas.microsoft.com/office/powerpoint/2010/main" val="27486453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9661C11-00BD-7C87-6BDD-26F37378AC2B}"/>
              </a:ext>
            </a:extLst>
          </p:cNvPr>
          <p:cNvSpPr>
            <a:spLocks noGrp="1"/>
          </p:cNvSpPr>
          <p:nvPr>
            <p:ph type="title"/>
          </p:nvPr>
        </p:nvSpPr>
        <p:spPr/>
        <p:txBody>
          <a:bodyPr/>
          <a:lstStyle/>
          <a:p>
            <a:r>
              <a:rPr lang="nb-NO" b="1" dirty="0">
                <a:solidFill>
                  <a:schemeClr val="accent3">
                    <a:lumMod val="50000"/>
                  </a:schemeClr>
                </a:solidFill>
              </a:rPr>
              <a:t>Eksamen – oppgave 1</a:t>
            </a:r>
          </a:p>
        </p:txBody>
      </p:sp>
      <p:sp>
        <p:nvSpPr>
          <p:cNvPr id="3" name="Plassholder for innhold 2">
            <a:extLst>
              <a:ext uri="{FF2B5EF4-FFF2-40B4-BE49-F238E27FC236}">
                <a16:creationId xmlns:a16="http://schemas.microsoft.com/office/drawing/2014/main" id="{FE6271B8-AA86-66F5-7A79-8BE4B52166C9}"/>
              </a:ext>
            </a:extLst>
          </p:cNvPr>
          <p:cNvSpPr>
            <a:spLocks noGrp="1"/>
          </p:cNvSpPr>
          <p:nvPr>
            <p:ph idx="1"/>
          </p:nvPr>
        </p:nvSpPr>
        <p:spPr>
          <a:xfrm>
            <a:off x="838200" y="1825624"/>
            <a:ext cx="10515600" cy="5032375"/>
          </a:xfrm>
        </p:spPr>
        <p:txBody>
          <a:bodyPr>
            <a:normAutofit/>
          </a:bodyPr>
          <a:lstStyle/>
          <a:p>
            <a:pPr marL="457200" indent="-457200">
              <a:buAutoNum type="arabicPeriod"/>
            </a:pPr>
            <a:r>
              <a:rPr lang="nb-NO" sz="2000" dirty="0">
                <a:solidFill>
                  <a:schemeClr val="accent3">
                    <a:lumMod val="50000"/>
                  </a:schemeClr>
                </a:solidFill>
              </a:rPr>
              <a:t>Med utgangspunkt i casebeskrivelsen, lag et rikt bilde. Husk </a:t>
            </a:r>
            <a:r>
              <a:rPr lang="nb-NO" sz="2000" dirty="0" err="1">
                <a:solidFill>
                  <a:schemeClr val="accent3">
                    <a:lumMod val="50000"/>
                  </a:schemeClr>
                </a:solidFill>
              </a:rPr>
              <a:t>interesssenter</a:t>
            </a:r>
            <a:r>
              <a:rPr lang="nb-NO" sz="2000" dirty="0">
                <a:solidFill>
                  <a:schemeClr val="accent3">
                    <a:lumMod val="50000"/>
                  </a:schemeClr>
                </a:solidFill>
              </a:rPr>
              <a:t>, </a:t>
            </a:r>
            <a:r>
              <a:rPr lang="nb-NO" sz="2000" dirty="0" err="1">
                <a:solidFill>
                  <a:schemeClr val="accent3">
                    <a:lumMod val="50000"/>
                  </a:schemeClr>
                </a:solidFill>
              </a:rPr>
              <a:t>concerns</a:t>
            </a:r>
            <a:r>
              <a:rPr lang="nb-NO" sz="2000" dirty="0">
                <a:solidFill>
                  <a:schemeClr val="accent3">
                    <a:lumMod val="50000"/>
                  </a:schemeClr>
                </a:solidFill>
              </a:rPr>
              <a:t>, relasjon og eventuelle konflikter</a:t>
            </a:r>
          </a:p>
          <a:p>
            <a:pPr marL="457200" indent="-457200">
              <a:buAutoNum type="arabicPeriod"/>
            </a:pPr>
            <a:r>
              <a:rPr lang="nb-NO" sz="2000" dirty="0">
                <a:solidFill>
                  <a:schemeClr val="accent3">
                    <a:lumMod val="50000"/>
                  </a:schemeClr>
                </a:solidFill>
              </a:rPr>
              <a:t>Hvordan kan man bruke et rikt bilde i </a:t>
            </a:r>
            <a:r>
              <a:rPr lang="nb-NO" sz="2000" dirty="0" err="1">
                <a:solidFill>
                  <a:schemeClr val="accent3">
                    <a:lumMod val="50000"/>
                  </a:schemeClr>
                </a:solidFill>
              </a:rPr>
              <a:t>systemutviklignsprosess</a:t>
            </a:r>
            <a:r>
              <a:rPr lang="nb-NO" sz="2000" dirty="0">
                <a:solidFill>
                  <a:schemeClr val="accent3">
                    <a:lumMod val="50000"/>
                  </a:schemeClr>
                </a:solidFill>
              </a:rPr>
              <a:t>? </a:t>
            </a:r>
            <a:endParaRPr lang="nb-NO" sz="1600" dirty="0">
              <a:solidFill>
                <a:schemeClr val="accent3">
                  <a:lumMod val="50000"/>
                </a:schemeClr>
              </a:solidFill>
            </a:endParaRPr>
          </a:p>
          <a:p>
            <a:r>
              <a:rPr lang="nb-NO" sz="1800" dirty="0">
                <a:solidFill>
                  <a:schemeClr val="accent3">
                    <a:lumMod val="50000"/>
                  </a:schemeClr>
                </a:solidFill>
              </a:rPr>
              <a:t>Tenk på tidligere slides </a:t>
            </a:r>
            <a:r>
              <a:rPr lang="nb-NO" sz="1800" dirty="0">
                <a:solidFill>
                  <a:schemeClr val="accent3">
                    <a:lumMod val="50000"/>
                  </a:schemeClr>
                </a:solidFill>
                <a:sym typeface="Wingdings" panose="05000000000000000000" pitchFamily="2" charset="2"/>
              </a:rPr>
              <a:t></a:t>
            </a:r>
            <a:endParaRPr lang="nb-NO" sz="2400" dirty="0">
              <a:solidFill>
                <a:schemeClr val="accent3">
                  <a:lumMod val="50000"/>
                </a:schemeClr>
              </a:solidFill>
            </a:endParaRPr>
          </a:p>
        </p:txBody>
      </p:sp>
    </p:spTree>
    <p:extLst>
      <p:ext uri="{BB962C8B-B14F-4D97-AF65-F5344CB8AC3E}">
        <p14:creationId xmlns:p14="http://schemas.microsoft.com/office/powerpoint/2010/main" val="37297258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9661C11-00BD-7C87-6BDD-26F37378AC2B}"/>
              </a:ext>
            </a:extLst>
          </p:cNvPr>
          <p:cNvSpPr>
            <a:spLocks noGrp="1"/>
          </p:cNvSpPr>
          <p:nvPr>
            <p:ph type="title"/>
          </p:nvPr>
        </p:nvSpPr>
        <p:spPr/>
        <p:txBody>
          <a:bodyPr/>
          <a:lstStyle/>
          <a:p>
            <a:r>
              <a:rPr lang="nb-NO" b="1" dirty="0">
                <a:solidFill>
                  <a:schemeClr val="accent3">
                    <a:lumMod val="50000"/>
                  </a:schemeClr>
                </a:solidFill>
              </a:rPr>
              <a:t>Eksamen – oppgave 9</a:t>
            </a:r>
          </a:p>
        </p:txBody>
      </p:sp>
      <p:sp>
        <p:nvSpPr>
          <p:cNvPr id="3" name="Plassholder for innhold 2">
            <a:extLst>
              <a:ext uri="{FF2B5EF4-FFF2-40B4-BE49-F238E27FC236}">
                <a16:creationId xmlns:a16="http://schemas.microsoft.com/office/drawing/2014/main" id="{FE6271B8-AA86-66F5-7A79-8BE4B52166C9}"/>
              </a:ext>
            </a:extLst>
          </p:cNvPr>
          <p:cNvSpPr>
            <a:spLocks noGrp="1"/>
          </p:cNvSpPr>
          <p:nvPr>
            <p:ph idx="1"/>
          </p:nvPr>
        </p:nvSpPr>
        <p:spPr>
          <a:xfrm>
            <a:off x="838200" y="1825624"/>
            <a:ext cx="10515600" cy="5032375"/>
          </a:xfrm>
        </p:spPr>
        <p:txBody>
          <a:bodyPr>
            <a:normAutofit/>
          </a:bodyPr>
          <a:lstStyle/>
          <a:p>
            <a:pPr marL="0" indent="0">
              <a:buNone/>
            </a:pPr>
            <a:r>
              <a:rPr lang="nb-NO" sz="2400" dirty="0">
                <a:solidFill>
                  <a:schemeClr val="accent3">
                    <a:lumMod val="50000"/>
                  </a:schemeClr>
                </a:solidFill>
              </a:rPr>
              <a:t>Multiple </a:t>
            </a:r>
            <a:r>
              <a:rPr lang="nb-NO" sz="2400" dirty="0" err="1">
                <a:solidFill>
                  <a:schemeClr val="accent3">
                    <a:lumMod val="50000"/>
                  </a:schemeClr>
                </a:solidFill>
              </a:rPr>
              <a:t>choice</a:t>
            </a:r>
            <a:endParaRPr lang="nb-NO" sz="2400" dirty="0">
              <a:solidFill>
                <a:schemeClr val="accent3">
                  <a:lumMod val="50000"/>
                </a:schemeClr>
              </a:solidFill>
            </a:endParaRPr>
          </a:p>
          <a:p>
            <a:r>
              <a:rPr lang="nb-NO" sz="2400" dirty="0">
                <a:solidFill>
                  <a:schemeClr val="accent3">
                    <a:lumMod val="50000"/>
                  </a:schemeClr>
                </a:solidFill>
              </a:rPr>
              <a:t>Hva er et rikt bilde?</a:t>
            </a:r>
          </a:p>
          <a:p>
            <a:pPr lvl="1"/>
            <a:r>
              <a:rPr lang="nb-NO" sz="2000" dirty="0">
                <a:solidFill>
                  <a:schemeClr val="accent3">
                    <a:lumMod val="50000"/>
                  </a:schemeClr>
                </a:solidFill>
              </a:rPr>
              <a:t>A) En kartleggingsteknikk som kan brukes under utvikling av systemer</a:t>
            </a:r>
          </a:p>
          <a:p>
            <a:pPr lvl="1"/>
            <a:r>
              <a:rPr lang="nb-NO" sz="2000" dirty="0">
                <a:solidFill>
                  <a:schemeClr val="accent3">
                    <a:lumMod val="50000"/>
                  </a:schemeClr>
                </a:solidFill>
              </a:rPr>
              <a:t>B) Et lovpålagt dokument</a:t>
            </a:r>
          </a:p>
          <a:p>
            <a:pPr lvl="1"/>
            <a:r>
              <a:rPr lang="nb-NO" sz="2000" dirty="0">
                <a:solidFill>
                  <a:schemeClr val="accent3">
                    <a:lumMod val="50000"/>
                  </a:schemeClr>
                </a:solidFill>
              </a:rPr>
              <a:t>C) Et UML-diagram</a:t>
            </a:r>
          </a:p>
          <a:p>
            <a:pPr lvl="1"/>
            <a:r>
              <a:rPr lang="nb-NO" sz="2000" dirty="0">
                <a:solidFill>
                  <a:schemeClr val="accent3">
                    <a:lumMod val="50000"/>
                  </a:schemeClr>
                </a:solidFill>
              </a:rPr>
              <a:t>D) Et sekvensdiagram</a:t>
            </a:r>
          </a:p>
          <a:p>
            <a:r>
              <a:rPr lang="nb-NO" sz="2400" dirty="0">
                <a:solidFill>
                  <a:schemeClr val="accent3">
                    <a:lumMod val="50000"/>
                  </a:schemeClr>
                </a:solidFill>
              </a:rPr>
              <a:t>Forslag?</a:t>
            </a:r>
          </a:p>
        </p:txBody>
      </p:sp>
    </p:spTree>
    <p:extLst>
      <p:ext uri="{BB962C8B-B14F-4D97-AF65-F5344CB8AC3E}">
        <p14:creationId xmlns:p14="http://schemas.microsoft.com/office/powerpoint/2010/main" val="20758764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2CE0708-330B-6284-B302-F3941433EB78}"/>
              </a:ext>
            </a:extLst>
          </p:cNvPr>
          <p:cNvSpPr>
            <a:spLocks noGrp="1"/>
          </p:cNvSpPr>
          <p:nvPr>
            <p:ph type="ctrTitle"/>
          </p:nvPr>
        </p:nvSpPr>
        <p:spPr/>
        <p:txBody>
          <a:bodyPr>
            <a:normAutofit/>
          </a:bodyPr>
          <a:lstStyle/>
          <a:p>
            <a:r>
              <a:rPr lang="nb-NO" sz="6600" b="1" dirty="0">
                <a:solidFill>
                  <a:schemeClr val="accent3">
                    <a:lumMod val="50000"/>
                  </a:schemeClr>
                </a:solidFill>
              </a:rPr>
              <a:t>marcusbb@uio.no</a:t>
            </a:r>
          </a:p>
        </p:txBody>
      </p:sp>
    </p:spTree>
    <p:extLst>
      <p:ext uri="{BB962C8B-B14F-4D97-AF65-F5344CB8AC3E}">
        <p14:creationId xmlns:p14="http://schemas.microsoft.com/office/powerpoint/2010/main" val="3840454991"/>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1121</TotalTime>
  <Words>837</Words>
  <Application>Microsoft Office PowerPoint</Application>
  <PresentationFormat>Widescreen</PresentationFormat>
  <Paragraphs>104</Paragraphs>
  <Slides>19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Calibri</vt:lpstr>
      <vt:lpstr>Calibri Light</vt:lpstr>
      <vt:lpstr>none</vt:lpstr>
      <vt:lpstr>Noto Sans</vt:lpstr>
      <vt:lpstr>Office-tema</vt:lpstr>
      <vt:lpstr>IN1030 Eksamen workshop</vt:lpstr>
      <vt:lpstr>Oversikt</vt:lpstr>
      <vt:lpstr>Interessenter</vt:lpstr>
      <vt:lpstr>Interessent - definisjon</vt:lpstr>
      <vt:lpstr>Rike bilder</vt:lpstr>
      <vt:lpstr>Rike bilder – the basics</vt:lpstr>
      <vt:lpstr>Rike bilder – hvordan? + notasjon</vt:lpstr>
      <vt:lpstr>Rike bilder - notasjon</vt:lpstr>
      <vt:lpstr>Rike bilder - eksempler</vt:lpstr>
      <vt:lpstr>Plandrevet  Forutsigbarhet i kontrakt</vt:lpstr>
      <vt:lpstr>PowerPoint Presentation</vt:lpstr>
      <vt:lpstr>Norske standardkontrakter</vt:lpstr>
      <vt:lpstr>Samspill</vt:lpstr>
      <vt:lpstr>Samspill</vt:lpstr>
      <vt:lpstr>Eksamens eksempel V18 (skoleeksamen)</vt:lpstr>
      <vt:lpstr>Eksamen - Casebeskrivelse</vt:lpstr>
      <vt:lpstr>Eksamen – oppgave 1</vt:lpstr>
      <vt:lpstr>Eksamen – oppgave 9</vt:lpstr>
      <vt:lpstr>marcusbb@uio.no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IN1030 Gruppe 5</dc:title>
  <dc:creator>Marcus Bergum Brørs</dc:creator>
  <cp:lastModifiedBy>Marcus Bergum Brørs</cp:lastModifiedBy>
  <cp:revision>316</cp:revision>
  <dcterms:created xsi:type="dcterms:W3CDTF">2023-01-30T13:37:42Z</dcterms:created>
  <dcterms:modified xsi:type="dcterms:W3CDTF">2023-05-22T10:40:39Z</dcterms:modified>
</cp:coreProperties>
</file>