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83" r:id="rId6"/>
    <p:sldId id="284" r:id="rId7"/>
    <p:sldId id="290" r:id="rId8"/>
    <p:sldId id="285" r:id="rId9"/>
    <p:sldId id="291" r:id="rId10"/>
    <p:sldId id="280" r:id="rId11"/>
    <p:sldId id="292" r:id="rId12"/>
    <p:sldId id="296" r:id="rId13"/>
    <p:sldId id="293" r:id="rId14"/>
    <p:sldId id="294" r:id="rId15"/>
    <p:sldId id="279" r:id="rId16"/>
    <p:sldId id="281" r:id="rId17"/>
    <p:sldId id="282" r:id="rId18"/>
    <p:sldId id="295" r:id="rId19"/>
    <p:sldId id="287" r:id="rId20"/>
    <p:sldId id="260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/>
              <a:t>Use</a:t>
            </a:r>
            <a:r>
              <a:rPr lang="nb-NO" dirty="0"/>
              <a:t>-case og kravhåndtering</a:t>
            </a:r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UML-diagram &amp; krav</a:t>
            </a:r>
          </a:p>
          <a:p>
            <a:r>
              <a:rPr lang="nb-NO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-case diagram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8CBF3A8-6AB3-2089-B459-ED6E9B86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6" y="1825624"/>
            <a:ext cx="2913063" cy="29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UML-diagram</a:t>
            </a: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UML – </a:t>
            </a:r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Unified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Modeling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 Language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Brukes i: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Kravanalysen – felles forståelse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Designprosessen – beskrive tenkt system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Etter implementasjon – dokumentere eksisterende system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Brukes for: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...vi skal identifisere krav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...vi skal være enige om hvordan endelig løsning skal bli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...vi skal kunne vedlikeholde systemet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...vi ønsker at andre skal kunne ta over vedlikehold av systemet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...vi skal kunne lage er godt system design</a:t>
            </a:r>
          </a:p>
        </p:txBody>
      </p:sp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Hvilke diagram skal vi lære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400" b="1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-case diagram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Aktivitetsdiagram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Sekvensdiagram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Klassediagram</a:t>
            </a:r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2B2B60-6E29-9F8B-5142-4EF10AF8D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5624"/>
            <a:ext cx="2569698" cy="256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A561EAA-62DD-A32C-70E2-3C0E1E3DE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698" y="1819554"/>
            <a:ext cx="2092899" cy="256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DA979CD-F44B-8CB9-9EDA-BE76E80B0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75" y="4355325"/>
            <a:ext cx="3579189" cy="250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riawang: Klassediagram">
            <a:extLst>
              <a:ext uri="{FF2B5EF4-FFF2-40B4-BE49-F238E27FC236}">
                <a16:creationId xmlns:a16="http://schemas.microsoft.com/office/drawing/2014/main" id="{8E838D38-7FBD-8AC1-511F-66F2E82F7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964" y="4399149"/>
            <a:ext cx="2983985" cy="241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12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Kort om modellene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nb-NO" sz="2400" b="1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-case diagram: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Viser interaksjon mellom et system og omgivelsene. Tar utgangspunkt i primæraktørs mål og hvordan sekundæraktører assisterer dette målet gjennom systemet. 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Sekvensdiagram: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Viser interaksjon og informasjonsflyten mellom aktørene og systemet og systemkomponentene i form av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objektklasser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Klassediagram: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Viser struktur: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objektklasser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av et system, deres attributter og metoder, og assosiasjonene mellom klassene.	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Aktivitetsdiagram: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Viser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aktivitetsflyten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i en prosess eller dataprosessering. </a:t>
            </a: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OBS: Det er viktig at alle modeller for et og samme system samsvarer ! </a:t>
            </a:r>
          </a:p>
          <a:p>
            <a:pPr marL="0" indent="0">
              <a:buNone/>
            </a:pP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En metode som blir brukt i et sekvensdiagram må også være med i et klassediagram. </a:t>
            </a:r>
          </a:p>
        </p:txBody>
      </p:sp>
    </p:spTree>
    <p:extLst>
      <p:ext uri="{BB962C8B-B14F-4D97-AF65-F5344CB8AC3E}">
        <p14:creationId xmlns:p14="http://schemas.microsoft.com/office/powerpoint/2010/main" val="2104545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Interaksjonsmodeller</a:t>
            </a:r>
          </a:p>
        </p:txBody>
      </p:sp>
    </p:spTree>
    <p:extLst>
      <p:ext uri="{BB962C8B-B14F-4D97-AF65-F5344CB8AC3E}">
        <p14:creationId xmlns:p14="http://schemas.microsoft.com/office/powerpoint/2010/main" val="288809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 Case diagram og Sekvensdiagram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7923EE-AACC-D129-34A3-353F66E7A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91125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B5E59E6-1C89-D116-42D0-572E0CBBA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2120349"/>
            <a:ext cx="6144894" cy="323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989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-case</a:t>
            </a:r>
          </a:p>
        </p:txBody>
      </p:sp>
    </p:spTree>
    <p:extLst>
      <p:ext uri="{BB962C8B-B14F-4D97-AF65-F5344CB8AC3E}">
        <p14:creationId xmlns:p14="http://schemas.microsoft.com/office/powerpoint/2010/main" val="3515588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-case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Aktør: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aktiv rolle, kommuniserer med systemet. 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Interessent: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kommuniserer ikke nødvendigvis med systemet</a:t>
            </a: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Primær aktør: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eget mål i kommunikasjonen med systemet.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Sekundær aktør: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trengs for at primær aktøren skal nå målet, kommuniserer også aktivt med systemet. </a:t>
            </a:r>
          </a:p>
        </p:txBody>
      </p:sp>
    </p:spTree>
    <p:extLst>
      <p:ext uri="{BB962C8B-B14F-4D97-AF65-F5344CB8AC3E}">
        <p14:creationId xmlns:p14="http://schemas.microsoft.com/office/powerpoint/2010/main" val="249025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-case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Hvilke mål har primær aktøren? → Boble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Hvem hjelper til med å nå primær aktørs mål? → Sekundær aktør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Fra brukerhistorie til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 Case diagram: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Som kunde ønsker jeg å vite totalkostnaden på å leie bilen slik at jeg vet om jeg har råd.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Som kundebehandler ønsker jeg å se hvilke biler jeg kan leie ut til kunden slik at jeg ikke </a:t>
            </a:r>
            <a:r>
              <a:rPr lang="nb-NO" sz="1800" dirty="0" err="1">
                <a:solidFill>
                  <a:schemeClr val="accent3">
                    <a:lumMod val="50000"/>
                  </a:schemeClr>
                </a:solidFill>
              </a:rPr>
              <a:t>dobbeltbooker</a:t>
            </a:r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Som kundebehandler ønsker jeg å reservere bil til kunden slik at jeg kan yte god kundeservice</a:t>
            </a: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B0A49F3-3F1E-9832-4A24-68343591F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920" y="4574845"/>
            <a:ext cx="3888026" cy="13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7DB185DA-4158-CC22-BBA5-E204AFCB8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99" y="4468032"/>
            <a:ext cx="2883975" cy="140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13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1764-4208-CB9E-8F4D-269598A2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Tekstlig beskrivelse av </a:t>
            </a:r>
            <a:r>
              <a:rPr lang="nb-NO" dirty="0" err="1"/>
              <a:t>use</a:t>
            </a:r>
            <a:r>
              <a:rPr lang="nb-NO" dirty="0"/>
              <a:t>-case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BF0C-CE46-8293-EB89-F799693DE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Navn: Reserver bil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Primæraktør: Kundebehandler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Sekundæraktør: -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Prebetingelse: Ingen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Postbetingelse: Leiekontrakt for spesifisert bil og kunde med gitte utleiedatoer er opprettet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1800" b="1" i="0" u="none" strike="noStrike" dirty="0">
              <a:solidFill>
                <a:srgbClr val="000000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nb-NO" sz="1800" b="1" i="0" u="none" strike="noStrike" dirty="0" err="1">
                <a:solidFill>
                  <a:srgbClr val="000000"/>
                </a:solidFill>
                <a:effectLst/>
              </a:rPr>
              <a:t>Hovedflyt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1. Kundebehandler velger tidsintervall (hentedato og returdato)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2. Systemet returnerer en liste over tilgjengelige biler innenfor de spesifiserte datoene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3. Kundebehandler velger én av bilene.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 Systemet ber om </a:t>
            </a:r>
            <a:r>
              <a:rPr lang="nb-NO" sz="1400" b="1" i="0" u="none" strike="noStrike" dirty="0" err="1">
                <a:solidFill>
                  <a:srgbClr val="000000"/>
                </a:solidFill>
                <a:effectLst/>
              </a:rPr>
              <a:t>kundenr</a:t>
            </a: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 og finner kunden i systemet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5. Systemet oppretter ny kontrakt med kunde, og gitt periode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6. Systemet bekrefter reservasjonen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1800" b="1" i="0" u="none" strike="noStrike" dirty="0">
              <a:solidFill>
                <a:srgbClr val="000000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 Alternativ flyt punkt :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4.1: Kunde finnes ikke i systemet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4.2: Systemet ber om kundeinformasjon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4.3: Kundebehandler skriver inn kundeinformasjon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4.4: Systemet oppretter en ny kunde med gitt informasjon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4.5: Systemet registrerer kunde i kunderegister og returnerer til steg 5</a:t>
            </a:r>
          </a:p>
        </p:txBody>
      </p:sp>
    </p:spTree>
    <p:extLst>
      <p:ext uri="{BB962C8B-B14F-4D97-AF65-F5344CB8AC3E}">
        <p14:creationId xmlns:p14="http://schemas.microsoft.com/office/powerpoint/2010/main" val="1415029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Include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 og </a:t>
            </a:r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extend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 relasjoner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b="1" dirty="0" err="1">
                <a:solidFill>
                  <a:schemeClr val="accent3">
                    <a:lumMod val="50000"/>
                  </a:schemeClr>
                </a:solidFill>
              </a:rPr>
              <a:t>Include</a:t>
            </a:r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 relasjonen</a:t>
            </a:r>
          </a:p>
          <a:p>
            <a:pPr lvl="1"/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Et </a:t>
            </a:r>
            <a:r>
              <a:rPr lang="nb-NO" sz="1600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 case kan være en del av ett eller flere andre </a:t>
            </a:r>
            <a:r>
              <a:rPr lang="nb-NO" sz="1600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 case</a:t>
            </a:r>
          </a:p>
          <a:p>
            <a:pPr lvl="1"/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Indikerer at et sub </a:t>
            </a:r>
            <a:r>
              <a:rPr lang="nb-NO" sz="1600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 case inneholder nødvendig funksjonalitet for gjennomførelsen av et annet basiscase</a:t>
            </a:r>
          </a:p>
          <a:p>
            <a:pPr lvl="1"/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Holder seg til </a:t>
            </a:r>
            <a:r>
              <a:rPr lang="nb-NO" sz="1600" b="1" dirty="0" err="1">
                <a:solidFill>
                  <a:schemeClr val="accent3">
                    <a:lumMod val="50000"/>
                  </a:schemeClr>
                </a:solidFill>
              </a:rPr>
              <a:t>hovedflyten</a:t>
            </a: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, men er avhengig av et annet </a:t>
            </a:r>
            <a:r>
              <a:rPr lang="nb-NO" sz="1600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 case sin funksjonalitet for å gjennomføre sin egen oppgave</a:t>
            </a:r>
          </a:p>
          <a:p>
            <a:r>
              <a:rPr lang="nb-NO" sz="2000" b="1" dirty="0" err="1">
                <a:solidFill>
                  <a:schemeClr val="accent3">
                    <a:lumMod val="50000"/>
                  </a:schemeClr>
                </a:solidFill>
              </a:rPr>
              <a:t>Extend</a:t>
            </a:r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 relasjonen</a:t>
            </a:r>
          </a:p>
          <a:p>
            <a:pPr lvl="1"/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Et </a:t>
            </a:r>
            <a:r>
              <a:rPr lang="nb-NO" sz="1600" dirty="0" err="1">
                <a:solidFill>
                  <a:schemeClr val="accent3">
                    <a:lumMod val="50000"/>
                  </a:schemeClr>
                </a:solidFill>
              </a:rPr>
              <a:t>use</a:t>
            </a: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 case beskriver tilleggs oppførsel som utføres under gitte omstendigheter</a:t>
            </a:r>
          </a:p>
          <a:p>
            <a:pPr lvl="1"/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Utvider oppførselen/funksjonaliteten til et basiscase, som utføres under spesielle omstendigheter</a:t>
            </a:r>
          </a:p>
          <a:p>
            <a:pPr lvl="1"/>
            <a:r>
              <a:rPr lang="nb-NO" sz="1600" b="1" dirty="0">
                <a:solidFill>
                  <a:schemeClr val="accent3">
                    <a:lumMod val="50000"/>
                  </a:schemeClr>
                </a:solidFill>
              </a:rPr>
              <a:t>Tenkes som alternativflyt</a:t>
            </a:r>
          </a:p>
        </p:txBody>
      </p:sp>
    </p:spTree>
    <p:extLst>
      <p:ext uri="{BB962C8B-B14F-4D97-AF65-F5344CB8AC3E}">
        <p14:creationId xmlns:p14="http://schemas.microsoft.com/office/powerpoint/2010/main" val="2852722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B828925-C275-6A94-A4EA-CB6F3A76D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250" y="300231"/>
            <a:ext cx="8395500" cy="619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182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5200"/>
            <a:ext cx="12192000" cy="2387600"/>
          </a:xfrm>
        </p:spPr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Sekvensdiagram</a:t>
            </a:r>
          </a:p>
        </p:txBody>
      </p:sp>
    </p:spTree>
    <p:extLst>
      <p:ext uri="{BB962C8B-B14F-4D97-AF65-F5344CB8AC3E}">
        <p14:creationId xmlns:p14="http://schemas.microsoft.com/office/powerpoint/2010/main" val="3567571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Sekvensdiagram notasjon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Metodekall (med </a:t>
            </a:r>
            <a:r>
              <a:rPr lang="nb-NO" sz="2400" b="1" dirty="0" err="1">
                <a:solidFill>
                  <a:schemeClr val="accent3">
                    <a:lumMod val="50000"/>
                  </a:schemeClr>
                </a:solidFill>
              </a:rPr>
              <a:t>parametre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): heltrukket pil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Returverdi: stiplet pil</a:t>
            </a:r>
          </a:p>
          <a:p>
            <a:r>
              <a:rPr lang="nb-NO" sz="2400" b="1" dirty="0" err="1">
                <a:solidFill>
                  <a:schemeClr val="accent3">
                    <a:lumMod val="50000"/>
                  </a:schemeClr>
                </a:solidFill>
              </a:rPr>
              <a:t>Create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 (for å opprette objekter): stiplet pil</a:t>
            </a:r>
          </a:p>
          <a:p>
            <a:endParaRPr lang="nb-NO" sz="2400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Alternativ flyt: settes i en “boks”</a:t>
            </a:r>
          </a:p>
          <a:p>
            <a:endParaRPr lang="nb-NO" sz="2400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400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Aktører: Strekmennesker</a:t>
            </a:r>
          </a:p>
          <a:p>
            <a:endParaRPr lang="nb-NO" sz="2400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Klasser/Objekter: Bokser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8FB31B-1269-14C0-5CF0-405BDFB38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160" y="1754747"/>
            <a:ext cx="2836985" cy="449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25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Tips til modellering av sekvensdiagram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Identifiser de ulike aktørene/objektene.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Lag et tenkt, tekstlig oppsett basert på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hovedflyt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Jo mer detaljert, desto enklere blir det å modellere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Modeller steg for steg, basert på stegene i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hovedflyten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Inkluder alternativ flyt etter at du har laget en modell for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hovedflyten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459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1764-4208-CB9E-8F4D-269598A2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Tekstlig beskrivelse av </a:t>
            </a:r>
            <a:r>
              <a:rPr lang="nb-NO" dirty="0" err="1"/>
              <a:t>use</a:t>
            </a:r>
            <a:r>
              <a:rPr lang="nb-NO" dirty="0"/>
              <a:t>-case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BF0C-CE46-8293-EB89-F799693DE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Navn: Reserver bil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Primæraktør: Kundebehandler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Sekundæraktør: -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Prebetingelse: Ingen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Postbetingelse: Leiekontrakt for spesifisert bil og kunde med gitte utleiedatoer er opprettet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1800" b="1" i="0" u="none" strike="noStrike" dirty="0">
              <a:solidFill>
                <a:srgbClr val="000000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nb-NO" sz="1800" b="1" i="0" u="none" strike="noStrike" dirty="0" err="1">
                <a:solidFill>
                  <a:srgbClr val="000000"/>
                </a:solidFill>
                <a:effectLst/>
              </a:rPr>
              <a:t>Hovedflyt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1. Kundebehandler velger tidsintervall (hentedato og returdato)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2. Systemet returnerer en liste over tilgjengelige biler innenfor de spesifiserte datoene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3. Kundebehandler velger én av bilene.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 Systemet ber om </a:t>
            </a:r>
            <a:r>
              <a:rPr lang="nb-NO" sz="1400" b="1" i="0" u="none" strike="noStrike" dirty="0" err="1">
                <a:solidFill>
                  <a:srgbClr val="000000"/>
                </a:solidFill>
                <a:effectLst/>
              </a:rPr>
              <a:t>kundenr</a:t>
            </a: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 og finner kunden i systemet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5. Systemet oppretter ny kontrakt med kunde, og gitt periode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6. Systemet bekrefter reservasjonen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1800" b="1" i="0" u="none" strike="noStrike" dirty="0">
              <a:solidFill>
                <a:srgbClr val="000000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</a:rPr>
              <a:t> Alternativ flyt punkt :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4.1: Kunde finnes ikke i systemet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4.2: Systemet ber om kundeinformasjon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4.3: Kundebehandler skriver inn kundeinformasjon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4.4: Systemet oppretter en ny kunde med gitt informasjon</a:t>
            </a:r>
          </a:p>
          <a:p>
            <a:pPr lvl="1">
              <a:spcBef>
                <a:spcPts val="0"/>
              </a:spcBef>
            </a:pPr>
            <a:r>
              <a:rPr lang="nb-NO" sz="1400" b="1" i="0" u="none" strike="noStrike" dirty="0">
                <a:solidFill>
                  <a:srgbClr val="000000"/>
                </a:solidFill>
                <a:effectLst/>
              </a:rPr>
              <a:t>4.5: Systemet registrerer kunde i kunderegister og returnerer til steg 5</a:t>
            </a:r>
          </a:p>
        </p:txBody>
      </p:sp>
    </p:spTree>
    <p:extLst>
      <p:ext uri="{BB962C8B-B14F-4D97-AF65-F5344CB8AC3E}">
        <p14:creationId xmlns:p14="http://schemas.microsoft.com/office/powerpoint/2010/main" val="2262701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Sekvensdiagram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FA84F36-E820-3518-96EC-AB079332F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65322"/>
            <a:ext cx="10064262" cy="529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101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799</Words>
  <Application>Microsoft Office PowerPoint</Application>
  <PresentationFormat>Widescreen</PresentationFormat>
  <Paragraphs>120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Office-tema</vt:lpstr>
      <vt:lpstr>IN1030 Gruppe 5</vt:lpstr>
      <vt:lpstr>Oversikt</vt:lpstr>
      <vt:lpstr>UML-diagram</vt:lpstr>
      <vt:lpstr>UML – Unified Modeling Language</vt:lpstr>
      <vt:lpstr>Hvilke diagram skal vi lære</vt:lpstr>
      <vt:lpstr>Kort om modellene</vt:lpstr>
      <vt:lpstr>Interaksjonsmodeller</vt:lpstr>
      <vt:lpstr>Use Case diagram og Sekvensdiagram</vt:lpstr>
      <vt:lpstr>Use-case</vt:lpstr>
      <vt:lpstr>Use-case</vt:lpstr>
      <vt:lpstr>Use-case</vt:lpstr>
      <vt:lpstr>Tekstlig beskrivelse av use-case</vt:lpstr>
      <vt:lpstr>Include og extend relasjoner</vt:lpstr>
      <vt:lpstr>PowerPoint Presentation</vt:lpstr>
      <vt:lpstr>Sekvensdiagram</vt:lpstr>
      <vt:lpstr>Sekvensdiagram notasjon</vt:lpstr>
      <vt:lpstr>Tips til modellering av sekvensdiagram</vt:lpstr>
      <vt:lpstr>Tekstlig beskrivelse av use-case</vt:lpstr>
      <vt:lpstr>Sekvensdiagram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240</cp:revision>
  <dcterms:created xsi:type="dcterms:W3CDTF">2023-01-30T13:37:42Z</dcterms:created>
  <dcterms:modified xsi:type="dcterms:W3CDTF">2023-04-11T08:12:39Z</dcterms:modified>
</cp:coreProperties>
</file>