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9" r:id="rId4"/>
    <p:sldId id="264" r:id="rId5"/>
    <p:sldId id="283" r:id="rId6"/>
    <p:sldId id="290" r:id="rId7"/>
    <p:sldId id="297" r:id="rId8"/>
    <p:sldId id="298" r:id="rId9"/>
    <p:sldId id="299" r:id="rId10"/>
    <p:sldId id="291" r:id="rId11"/>
    <p:sldId id="280" r:id="rId12"/>
    <p:sldId id="260" r:id="rId1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540" y="-60"/>
      </p:cViewPr>
      <p:guideLst/>
    </p:cSldViewPr>
  </p:slideViewPr>
  <p:notesTextViewPr>
    <p:cViewPr>
      <p:scale>
        <a:sx n="1" d="1"/>
        <a:sy n="1" d="1"/>
      </p:scale>
      <p:origin x="0" y="-474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314319-30C9-472B-B25A-662587568A04}" type="datetimeFigureOut">
              <a:rPr lang="nb-NO" smtClean="0"/>
              <a:t>17.04.2023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54E4F0-D064-4DA5-BC24-D8E2B489B5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4373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Aktivitetsdiagram (= </a:t>
            </a:r>
            <a:r>
              <a:rPr lang="nb-NO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flytskjema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(flowchart)) som viser:</a:t>
            </a:r>
            <a:endParaRPr lang="nb-NO" b="0" dirty="0">
              <a:effectLst/>
            </a:endParaRPr>
          </a:p>
          <a:p>
            <a:pPr indent="457200"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 Grafisk representasjon av </a:t>
            </a:r>
            <a:r>
              <a:rPr lang="nb-NO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arbeidsflyt</a:t>
            </a:r>
            <a:endParaRPr lang="nb-NO" b="0" dirty="0">
              <a:effectLst/>
            </a:endParaRPr>
          </a:p>
          <a:p>
            <a:pPr indent="457200"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 </a:t>
            </a:r>
            <a:r>
              <a:rPr lang="nb-NO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Aktiviteter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og tilhørende </a:t>
            </a:r>
            <a:r>
              <a:rPr lang="nb-NO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handlinger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actions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</a:t>
            </a:r>
            <a:endParaRPr lang="nb-NO" b="0" dirty="0">
              <a:effectLst/>
            </a:endParaRPr>
          </a:p>
          <a:p>
            <a:pPr indent="457200"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 Viser overordnet </a:t>
            </a:r>
            <a:r>
              <a:rPr lang="nb-NO" sz="18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kontrollflyt</a:t>
            </a:r>
            <a:endParaRPr lang="nb-NO" b="0" dirty="0">
              <a:effectLst/>
            </a:endParaRPr>
          </a:p>
          <a:p>
            <a:pPr marL="457200" indent="457200"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 Beskriver hvordan mulige </a:t>
            </a:r>
            <a:r>
              <a:rPr lang="nb-NO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utfall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av en </a:t>
            </a:r>
            <a:r>
              <a:rPr lang="nb-NO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aktivitet påvirker flyten</a:t>
            </a:r>
            <a:endParaRPr lang="nb-NO" b="0" dirty="0">
              <a:effectLst/>
            </a:endParaRPr>
          </a:p>
          <a:p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 Viser hvilke </a:t>
            </a:r>
            <a:r>
              <a:rPr lang="nb-NO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aktiviteter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som kan utføres </a:t>
            </a:r>
            <a:r>
              <a:rPr lang="nb-NO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parallelt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54E4F0-D064-4DA5-BC24-D8E2B489B5FB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4241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34DF6E-DFEB-6571-AA85-D334F56661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4B25E9B-9BA1-CB52-7584-767522CFE3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C1BD127-FC5D-B0D1-96A9-325A8E396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17.04.2023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A060177-3F1C-7486-E064-0C5B73344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59293EC-C2B6-4B9A-B68C-E340A3EA2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8313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F923D5-4B58-893C-FAD2-F1DD8CC48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4BC29D4-DF91-1AFF-7F46-1D0C0F505F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0A41E91-B910-932A-9F94-7073EBB21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17.04.2023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39E7A12-2E86-00D7-7618-78C4F3A74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1D1DD27-B86D-7972-1D85-87EAE61B6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1604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9ABCC17-6682-FD2E-012B-A095611F4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F1BE4AB-B41D-D9E9-5A5A-4C4914605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F6978A3-7B89-5BE3-F5F2-A761F6FAB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17.04.2023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9658441-5E74-2235-1A7B-F8D8C381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83DA07E-539C-D9D0-7E6D-DC4A5827D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9167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738526-CE2F-1B7D-9939-4AEB09E21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763D57A-D74E-9806-44F9-BC936D1E1C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C54DEAA-CA0E-115F-0541-4BC987DCBB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4B3EDB0-733A-BA87-DAA2-8B516C125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17.04.2023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E361C5A-FD20-E406-F7A5-FC429172A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70E0D16-9A68-4167-87E0-77C3DB447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5984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F58BBC-0C65-E7DF-FB6D-7027D2214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87D326E-A38D-6368-2477-5E03436C82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823B558-5E8E-F6B1-22C8-1AAB13B800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73483B8-F43A-7FA0-B134-7F773006FC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2F44D1B-C261-7B83-3B32-47BBC97662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8712D41-2E94-611A-9D3D-FFA24B6D5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17.04.2023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73F9DD6-5D2D-3124-BAD2-A61F8C984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525C7A73-DB05-C854-9BD8-5B0777AF8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4051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730291-5E3F-27A2-569B-9E78C45A4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54F5702-DE7C-BE24-B7D2-B47773A40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17.04.2023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C577CD3-8156-DD55-6DEE-2632ABD12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C156A73-643B-F435-98A5-26F519BEC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1961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358E10E-8A28-09E6-468F-59A0277D2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17.04.2023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4865533-7977-D3AF-3A1D-340AA2DCE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2348645-AD05-30E1-34AF-88A507E60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48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2DD79C-41A7-77E8-5861-EE40F6768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40F05A9-82C7-2CE0-C8F2-B8A3B8615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54DE507-F723-893C-CE1E-C033091B4B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795DCC9-4F89-59F7-E913-547359289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17.04.2023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8CF3909-FC19-DC41-0EC6-0515B1413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2FE0FDD-78A0-8DA3-9B6D-9D94833CA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2045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2F73B0-50ED-D61C-E692-F42F6506D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1374204-690D-8BF0-6663-FF42E55FBE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F75E792-A203-8FD4-DB3A-20FF0BE6F3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67DBBEA-FA57-1C76-E1D9-A9B9C98E0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17.04.2023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081D9D5-F8B4-A2CC-E83C-B4F759AAD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7ED9887-E07A-C6A5-A468-C62E1CAFD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578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79992A-36F3-43CE-DE85-192933AE0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DFE3762-5843-49F1-1050-52D19ABAE0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8E7FC4C-D5FB-D50D-3AAF-783DFAB3C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17.04.2023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8044BD3-84FF-2C41-7673-05BA3E830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1429BA4-8E63-0AEE-9FDE-B7FB99CF6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9718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5C355BD-C462-CC75-8F5A-33CD8BA42C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768800D-82B2-0073-7400-E6F4FFEDF2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FA4C47B-8474-1A2D-D095-D1863438D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17.04.2023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F03B87D-8D56-767D-7D4D-787DB6CF5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1815B14-A903-6E4D-F165-72BA37D51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2295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B4263D4-3E67-9D92-5517-CA03D3484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752A2DF-A8E8-6419-5A87-9A8F7F2C5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5ECC04F-78ED-EBFE-8D9B-E911510859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BC4AF-4D78-4FE9-B0E4-7971EF20F7DD}" type="datetimeFigureOut">
              <a:rPr lang="nb-NO" smtClean="0"/>
              <a:t>17.04.2023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5391C3F-E864-4FFC-9115-924563762D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F12EBD2-460A-5D4A-ABC6-AC39B74373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613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IN1030 Gruppe 5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E817AB5-23AF-5BAF-292A-3EED4D5DBB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Mer om UML-modellering</a:t>
            </a:r>
          </a:p>
        </p:txBody>
      </p:sp>
    </p:spTree>
    <p:extLst>
      <p:ext uri="{BB962C8B-B14F-4D97-AF65-F5344CB8AC3E}">
        <p14:creationId xmlns:p14="http://schemas.microsoft.com/office/powerpoint/2010/main" val="513610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Oversikt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>
                <a:solidFill>
                  <a:schemeClr val="accent3">
                    <a:lumMod val="50000"/>
                  </a:schemeClr>
                </a:solidFill>
              </a:rPr>
              <a:t>Designpatterns</a:t>
            </a:r>
            <a:endParaRPr lang="nb-NO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Klassediagram</a:t>
            </a:r>
          </a:p>
          <a:p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Aktivitetsdiagram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D8CBF3A8-6AB3-2089-B459-ED6E9B86CE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736" y="1825624"/>
            <a:ext cx="2913063" cy="291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034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6600" b="1" dirty="0" err="1">
                <a:solidFill>
                  <a:schemeClr val="accent3">
                    <a:lumMod val="50000"/>
                  </a:schemeClr>
                </a:solidFill>
              </a:rPr>
              <a:t>Designpatterns</a:t>
            </a:r>
            <a:endParaRPr lang="nb-NO" sz="66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174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err="1">
                <a:solidFill>
                  <a:schemeClr val="accent3">
                    <a:lumMod val="50000"/>
                  </a:schemeClr>
                </a:solidFill>
              </a:rPr>
              <a:t>Designpatterns</a:t>
            </a:r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/>
          <a:lstStyle/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Modeller brukes (blant annet) for å skape felles forståelse for arkitekturen, slik at utviklere kan jobbe på hver sin enhet etter samme mønster – for så å «</a:t>
            </a:r>
            <a:r>
              <a:rPr lang="nb-NO" sz="2400" dirty="0" err="1">
                <a:solidFill>
                  <a:schemeClr val="accent3">
                    <a:lumMod val="50000"/>
                  </a:schemeClr>
                </a:solidFill>
              </a:rPr>
              <a:t>merge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» enheter sammen til et stort system</a:t>
            </a: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MVC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Model (database), </a:t>
            </a:r>
            <a:r>
              <a:rPr lang="nb-NO" sz="2000" dirty="0" err="1">
                <a:solidFill>
                  <a:schemeClr val="accent3">
                    <a:lumMod val="50000"/>
                  </a:schemeClr>
                </a:solidFill>
              </a:rPr>
              <a:t>View</a:t>
            </a:r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 (pc, eks google), Controller (server)</a:t>
            </a: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MVVM</a:t>
            </a:r>
          </a:p>
          <a:p>
            <a:pPr lvl="1"/>
            <a:r>
              <a:rPr lang="nb-NO" sz="2000" dirty="0" err="1">
                <a:solidFill>
                  <a:schemeClr val="accent3">
                    <a:lumMod val="50000"/>
                  </a:schemeClr>
                </a:solidFill>
              </a:rPr>
              <a:t>View</a:t>
            </a:r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 (kart / liste), </a:t>
            </a:r>
            <a:r>
              <a:rPr lang="nb-NO" sz="2000" dirty="0" err="1">
                <a:solidFill>
                  <a:schemeClr val="accent3">
                    <a:lumMod val="50000"/>
                  </a:schemeClr>
                </a:solidFill>
              </a:rPr>
              <a:t>ViewModel</a:t>
            </a:r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 (værdata), Model (data fra API)</a:t>
            </a:r>
          </a:p>
        </p:txBody>
      </p:sp>
      <p:pic>
        <p:nvPicPr>
          <p:cNvPr id="1026" name="Picture 2" descr="MVC - MDN Web Docs Glossary: Definitions of Web-related terms | MDN">
            <a:extLst>
              <a:ext uri="{FF2B5EF4-FFF2-40B4-BE49-F238E27FC236}">
                <a16:creationId xmlns:a16="http://schemas.microsoft.com/office/drawing/2014/main" id="{C07C15C9-DD72-C78E-A722-D9B3C3A475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8584" y="2424336"/>
            <a:ext cx="4040485" cy="2882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odel–view–viewmodel - Wikipedia">
            <a:extLst>
              <a:ext uri="{FF2B5EF4-FFF2-40B4-BE49-F238E27FC236}">
                <a16:creationId xmlns:a16="http://schemas.microsoft.com/office/drawing/2014/main" id="{E8A583DE-E995-74C5-DE82-8F709D10F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8273" y="4966682"/>
            <a:ext cx="6260120" cy="1878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0797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err="1">
                <a:solidFill>
                  <a:schemeClr val="accent3">
                    <a:lumMod val="50000"/>
                  </a:schemeClr>
                </a:solidFill>
              </a:rPr>
              <a:t>Modularisering</a:t>
            </a:r>
            <a:endParaRPr lang="nb-NO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/>
          <a:lstStyle/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Arkitektur-prinsipp</a:t>
            </a:r>
          </a:p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Høy-kohesjon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Et objekt skal kun ha ansvar for relaterte ting til det objektet</a:t>
            </a:r>
          </a:p>
          <a:p>
            <a:pPr lvl="2"/>
            <a:r>
              <a:rPr lang="nb-NO" sz="1600" dirty="0">
                <a:solidFill>
                  <a:schemeClr val="accent3">
                    <a:lumMod val="50000"/>
                  </a:schemeClr>
                </a:solidFill>
              </a:rPr>
              <a:t>Lokalisere feil</a:t>
            </a:r>
          </a:p>
          <a:p>
            <a:pPr lvl="2"/>
            <a:r>
              <a:rPr lang="nb-NO" sz="1600" dirty="0">
                <a:solidFill>
                  <a:schemeClr val="accent3">
                    <a:lumMod val="50000"/>
                  </a:schemeClr>
                </a:solidFill>
              </a:rPr>
              <a:t>Holde orden</a:t>
            </a:r>
          </a:p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Lav kobling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Et objekt skal samarbeide eller være avhengig med et begrenset antall andre objekter</a:t>
            </a:r>
          </a:p>
          <a:p>
            <a:pPr lvl="2"/>
            <a:r>
              <a:rPr lang="nb-NO" sz="1600" dirty="0">
                <a:solidFill>
                  <a:schemeClr val="accent3">
                    <a:lumMod val="50000"/>
                  </a:schemeClr>
                </a:solidFill>
              </a:rPr>
              <a:t>videreutvikling</a:t>
            </a:r>
          </a:p>
        </p:txBody>
      </p:sp>
    </p:spTree>
    <p:extLst>
      <p:ext uri="{BB962C8B-B14F-4D97-AF65-F5344CB8AC3E}">
        <p14:creationId xmlns:p14="http://schemas.microsoft.com/office/powerpoint/2010/main" val="1939124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6600" b="1" dirty="0">
                <a:solidFill>
                  <a:schemeClr val="accent3">
                    <a:lumMod val="50000"/>
                  </a:schemeClr>
                </a:solidFill>
              </a:rPr>
              <a:t>Strukturelle modeller</a:t>
            </a:r>
          </a:p>
        </p:txBody>
      </p:sp>
    </p:spTree>
    <p:extLst>
      <p:ext uri="{BB962C8B-B14F-4D97-AF65-F5344CB8AC3E}">
        <p14:creationId xmlns:p14="http://schemas.microsoft.com/office/powerpoint/2010/main" val="288809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Klassediagram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/>
          <a:lstStyle/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Strukturmodell som viser strukturen i et system</a:t>
            </a: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Klassediagram → viser objektklassene i systemet og assosiasjonene mellom disse klassene </a:t>
            </a: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Assosiasjon: en link mellom klasser som indikerer at det er en relasjon mellom dem 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1 nøyaktig én 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0 .. 1 null eller én 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* eller 0 .. * null eller mer 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1 ..* én eller mer</a:t>
            </a:r>
          </a:p>
          <a:p>
            <a:endParaRPr lang="nb-NO" sz="20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647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49000" cy="1325563"/>
          </a:xfrm>
        </p:spPr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Notasjon</a:t>
            </a:r>
          </a:p>
        </p:txBody>
      </p:sp>
      <p:pic>
        <p:nvPicPr>
          <p:cNvPr id="2053" name="Picture 5">
            <a:extLst>
              <a:ext uri="{FF2B5EF4-FFF2-40B4-BE49-F238E27FC236}">
                <a16:creationId xmlns:a16="http://schemas.microsoft.com/office/drawing/2014/main" id="{D07A29C1-74E8-685D-B3D7-E384A4439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18354"/>
            <a:ext cx="4403951" cy="3021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>
            <a:extLst>
              <a:ext uri="{FF2B5EF4-FFF2-40B4-BE49-F238E27FC236}">
                <a16:creationId xmlns:a16="http://schemas.microsoft.com/office/drawing/2014/main" id="{44F86AD1-CD63-AF01-E621-28CC2A7C98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315" y="1918354"/>
            <a:ext cx="5035485" cy="3021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10C8D50-2D04-B541-6B47-50D637FCA903}"/>
              </a:ext>
            </a:extLst>
          </p:cNvPr>
          <p:cNvSpPr txBox="1"/>
          <p:nvPr/>
        </p:nvSpPr>
        <p:spPr>
          <a:xfrm>
            <a:off x="6959600" y="1384300"/>
            <a:ext cx="162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Navn på klasse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97723B-9BAB-70EE-293F-2A1C8B773CC0}"/>
              </a:ext>
            </a:extLst>
          </p:cNvPr>
          <p:cNvSpPr txBox="1"/>
          <p:nvPr/>
        </p:nvSpPr>
        <p:spPr>
          <a:xfrm>
            <a:off x="9423400" y="1384300"/>
            <a:ext cx="162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Relasjon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41421B-7F94-6B5E-13BB-AA3EE01B3184}"/>
              </a:ext>
            </a:extLst>
          </p:cNvPr>
          <p:cNvSpPr txBox="1"/>
          <p:nvPr/>
        </p:nvSpPr>
        <p:spPr>
          <a:xfrm>
            <a:off x="4826000" y="5650705"/>
            <a:ext cx="254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Metoder / funksjoner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1A12D-D29B-C128-7E1D-5FFFCC4008FD}"/>
              </a:ext>
            </a:extLst>
          </p:cNvPr>
          <p:cNvSpPr txBox="1"/>
          <p:nvPr/>
        </p:nvSpPr>
        <p:spPr>
          <a:xfrm>
            <a:off x="5185066" y="2851943"/>
            <a:ext cx="162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Attributter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A461E6D-D3AD-737E-DC3F-231DB6C6EE05}"/>
              </a:ext>
            </a:extLst>
          </p:cNvPr>
          <p:cNvCxnSpPr/>
          <p:nvPr/>
        </p:nvCxnSpPr>
        <p:spPr>
          <a:xfrm>
            <a:off x="2120900" y="1753632"/>
            <a:ext cx="1346200" cy="6847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F265212-9A4E-C0A0-0326-A0643E3EC4AC}"/>
              </a:ext>
            </a:extLst>
          </p:cNvPr>
          <p:cNvCxnSpPr/>
          <p:nvPr/>
        </p:nvCxnSpPr>
        <p:spPr>
          <a:xfrm>
            <a:off x="1028700" y="1861552"/>
            <a:ext cx="114300" cy="18976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93FE622-AAD2-4C6F-B91B-6983F8555AFE}"/>
              </a:ext>
            </a:extLst>
          </p:cNvPr>
          <p:cNvCxnSpPr/>
          <p:nvPr/>
        </p:nvCxnSpPr>
        <p:spPr>
          <a:xfrm flipH="1" flipV="1">
            <a:off x="4914900" y="4508500"/>
            <a:ext cx="698500" cy="10033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C25AACD-2FB8-3D27-018D-5E6F7EBE1167}"/>
              </a:ext>
            </a:extLst>
          </p:cNvPr>
          <p:cNvCxnSpPr/>
          <p:nvPr/>
        </p:nvCxnSpPr>
        <p:spPr>
          <a:xfrm>
            <a:off x="9931400" y="1753632"/>
            <a:ext cx="0" cy="16753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B858CF3-F025-B6D2-DF95-F25B21E272A7}"/>
              </a:ext>
            </a:extLst>
          </p:cNvPr>
          <p:cNvCxnSpPr/>
          <p:nvPr/>
        </p:nvCxnSpPr>
        <p:spPr>
          <a:xfrm>
            <a:off x="7366000" y="1753632"/>
            <a:ext cx="406400" cy="1647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DFB3C78-9125-7039-08E7-10F8B78E77F0}"/>
              </a:ext>
            </a:extLst>
          </p:cNvPr>
          <p:cNvSpPr txBox="1"/>
          <p:nvPr/>
        </p:nvSpPr>
        <p:spPr>
          <a:xfrm>
            <a:off x="1003301" y="1466661"/>
            <a:ext cx="162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Subklasser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8991BA7-C976-EC10-C616-2EE73252AB6C}"/>
              </a:ext>
            </a:extLst>
          </p:cNvPr>
          <p:cNvCxnSpPr>
            <a:cxnSpLocks/>
          </p:cNvCxnSpPr>
          <p:nvPr/>
        </p:nvCxnSpPr>
        <p:spPr>
          <a:xfrm flipH="1">
            <a:off x="4826000" y="3221275"/>
            <a:ext cx="787400" cy="7470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EE8C79C-E8D3-6FA2-525D-F5A05634A4BF}"/>
              </a:ext>
            </a:extLst>
          </p:cNvPr>
          <p:cNvCxnSpPr/>
          <p:nvPr/>
        </p:nvCxnSpPr>
        <p:spPr>
          <a:xfrm>
            <a:off x="5760990" y="3307152"/>
            <a:ext cx="931910" cy="14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8843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49000" cy="1325563"/>
          </a:xfrm>
        </p:spPr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Notasjon</a:t>
            </a:r>
          </a:p>
        </p:txBody>
      </p:sp>
      <p:pic>
        <p:nvPicPr>
          <p:cNvPr id="2053" name="Picture 5">
            <a:extLst>
              <a:ext uri="{FF2B5EF4-FFF2-40B4-BE49-F238E27FC236}">
                <a16:creationId xmlns:a16="http://schemas.microsoft.com/office/drawing/2014/main" id="{D07A29C1-74E8-685D-B3D7-E384A4439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18354"/>
            <a:ext cx="4403951" cy="3021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>
            <a:extLst>
              <a:ext uri="{FF2B5EF4-FFF2-40B4-BE49-F238E27FC236}">
                <a16:creationId xmlns:a16="http://schemas.microsoft.com/office/drawing/2014/main" id="{44F86AD1-CD63-AF01-E621-28CC2A7C98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315" y="1918354"/>
            <a:ext cx="5035485" cy="3021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10C8D50-2D04-B541-6B47-50D637FCA903}"/>
              </a:ext>
            </a:extLst>
          </p:cNvPr>
          <p:cNvSpPr txBox="1"/>
          <p:nvPr/>
        </p:nvSpPr>
        <p:spPr>
          <a:xfrm>
            <a:off x="6959600" y="1384300"/>
            <a:ext cx="162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Navn på klasse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97723B-9BAB-70EE-293F-2A1C8B773CC0}"/>
              </a:ext>
            </a:extLst>
          </p:cNvPr>
          <p:cNvSpPr txBox="1"/>
          <p:nvPr/>
        </p:nvSpPr>
        <p:spPr>
          <a:xfrm>
            <a:off x="9423400" y="1384300"/>
            <a:ext cx="162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Relasjon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41421B-7F94-6B5E-13BB-AA3EE01B3184}"/>
              </a:ext>
            </a:extLst>
          </p:cNvPr>
          <p:cNvSpPr txBox="1"/>
          <p:nvPr/>
        </p:nvSpPr>
        <p:spPr>
          <a:xfrm>
            <a:off x="4826000" y="5650705"/>
            <a:ext cx="254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Metoder / funksjoner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1A12D-D29B-C128-7E1D-5FFFCC4008FD}"/>
              </a:ext>
            </a:extLst>
          </p:cNvPr>
          <p:cNvSpPr txBox="1"/>
          <p:nvPr/>
        </p:nvSpPr>
        <p:spPr>
          <a:xfrm>
            <a:off x="5185066" y="2851943"/>
            <a:ext cx="162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Attributter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A461E6D-D3AD-737E-DC3F-231DB6C6EE05}"/>
              </a:ext>
            </a:extLst>
          </p:cNvPr>
          <p:cNvCxnSpPr/>
          <p:nvPr/>
        </p:nvCxnSpPr>
        <p:spPr>
          <a:xfrm>
            <a:off x="2120900" y="1753632"/>
            <a:ext cx="1346200" cy="6847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F265212-9A4E-C0A0-0326-A0643E3EC4AC}"/>
              </a:ext>
            </a:extLst>
          </p:cNvPr>
          <p:cNvCxnSpPr/>
          <p:nvPr/>
        </p:nvCxnSpPr>
        <p:spPr>
          <a:xfrm>
            <a:off x="1028700" y="1861552"/>
            <a:ext cx="114300" cy="18976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93FE622-AAD2-4C6F-B91B-6983F8555AFE}"/>
              </a:ext>
            </a:extLst>
          </p:cNvPr>
          <p:cNvCxnSpPr/>
          <p:nvPr/>
        </p:nvCxnSpPr>
        <p:spPr>
          <a:xfrm flipH="1" flipV="1">
            <a:off x="4914900" y="4508500"/>
            <a:ext cx="698500" cy="10033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C25AACD-2FB8-3D27-018D-5E6F7EBE1167}"/>
              </a:ext>
            </a:extLst>
          </p:cNvPr>
          <p:cNvCxnSpPr/>
          <p:nvPr/>
        </p:nvCxnSpPr>
        <p:spPr>
          <a:xfrm>
            <a:off x="9931400" y="1753632"/>
            <a:ext cx="0" cy="16753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B858CF3-F025-B6D2-DF95-F25B21E272A7}"/>
              </a:ext>
            </a:extLst>
          </p:cNvPr>
          <p:cNvCxnSpPr/>
          <p:nvPr/>
        </p:nvCxnSpPr>
        <p:spPr>
          <a:xfrm>
            <a:off x="7366000" y="1753632"/>
            <a:ext cx="406400" cy="1647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DFB3C78-9125-7039-08E7-10F8B78E77F0}"/>
              </a:ext>
            </a:extLst>
          </p:cNvPr>
          <p:cNvSpPr txBox="1"/>
          <p:nvPr/>
        </p:nvSpPr>
        <p:spPr>
          <a:xfrm>
            <a:off x="1003301" y="1466661"/>
            <a:ext cx="162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Subklasser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8991BA7-C976-EC10-C616-2EE73252AB6C}"/>
              </a:ext>
            </a:extLst>
          </p:cNvPr>
          <p:cNvCxnSpPr>
            <a:cxnSpLocks/>
          </p:cNvCxnSpPr>
          <p:nvPr/>
        </p:nvCxnSpPr>
        <p:spPr>
          <a:xfrm flipH="1">
            <a:off x="4826000" y="3221275"/>
            <a:ext cx="787400" cy="7470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EE8C79C-E8D3-6FA2-525D-F5A05634A4BF}"/>
              </a:ext>
            </a:extLst>
          </p:cNvPr>
          <p:cNvCxnSpPr/>
          <p:nvPr/>
        </p:nvCxnSpPr>
        <p:spPr>
          <a:xfrm>
            <a:off x="5760990" y="3307152"/>
            <a:ext cx="931910" cy="14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0B64FD5B-600F-0811-E83F-57C4E744F5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198" y="19941"/>
            <a:ext cx="117636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601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6600" b="1" dirty="0" err="1">
                <a:solidFill>
                  <a:schemeClr val="accent3">
                    <a:lumMod val="50000"/>
                  </a:schemeClr>
                </a:solidFill>
              </a:rPr>
              <a:t>Atferdsmodeller</a:t>
            </a:r>
            <a:endParaRPr lang="nb-NO" sz="66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588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49000" cy="1325563"/>
          </a:xfrm>
        </p:spPr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Aktivitetsdiagram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Aktør: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 aktiv rolle, kommuniserer med systemet. </a:t>
            </a:r>
          </a:p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Interessent: 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kommuniserer ikke nødvendigvis med systemet</a:t>
            </a:r>
          </a:p>
          <a:p>
            <a:endParaRPr lang="nb-NO" sz="2400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Primær aktør: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 eget mål i kommunikasjonen med systemet.</a:t>
            </a:r>
          </a:p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Sekundær aktør: 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trengs for at primær aktøren skal nå målet, kommuniserer også aktivt med systemet. 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66A2D396-953D-249C-E6B6-BD2AA9FE2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0825"/>
            <a:ext cx="12192000" cy="497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0259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6600" b="1" dirty="0">
                <a:solidFill>
                  <a:schemeClr val="accent3">
                    <a:lumMod val="50000"/>
                  </a:schemeClr>
                </a:solidFill>
              </a:rPr>
              <a:t>marcusbb@uio.no</a:t>
            </a:r>
          </a:p>
        </p:txBody>
      </p:sp>
    </p:spTree>
    <p:extLst>
      <p:ext uri="{BB962C8B-B14F-4D97-AF65-F5344CB8AC3E}">
        <p14:creationId xmlns:p14="http://schemas.microsoft.com/office/powerpoint/2010/main" val="3840454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867</TotalTime>
  <Words>294</Words>
  <Application>Microsoft Office PowerPoint</Application>
  <PresentationFormat>Widescreen</PresentationFormat>
  <Paragraphs>58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Office-tema</vt:lpstr>
      <vt:lpstr>IN1030 Gruppe 5</vt:lpstr>
      <vt:lpstr>Oversikt</vt:lpstr>
      <vt:lpstr>Designpatterns</vt:lpstr>
      <vt:lpstr>Designpatterns?</vt:lpstr>
      <vt:lpstr>Modularisering</vt:lpstr>
      <vt:lpstr>Strukturelle modeller</vt:lpstr>
      <vt:lpstr>Klassediagram</vt:lpstr>
      <vt:lpstr>Notasjon</vt:lpstr>
      <vt:lpstr>Notasjon</vt:lpstr>
      <vt:lpstr>Atferdsmodeller</vt:lpstr>
      <vt:lpstr>Aktivitetsdiagram</vt:lpstr>
      <vt:lpstr>marcusbb@uio.no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IN1030 Gruppe 5</dc:title>
  <dc:creator>Marcus Bergum Brørs</dc:creator>
  <cp:lastModifiedBy>Marcus Bergum Brørs</cp:lastModifiedBy>
  <cp:revision>259</cp:revision>
  <dcterms:created xsi:type="dcterms:W3CDTF">2023-01-30T13:37:42Z</dcterms:created>
  <dcterms:modified xsi:type="dcterms:W3CDTF">2023-04-17T18:14:41Z</dcterms:modified>
</cp:coreProperties>
</file>