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90" r:id="rId6"/>
    <p:sldId id="285" r:id="rId7"/>
    <p:sldId id="291" r:id="rId8"/>
    <p:sldId id="280" r:id="rId9"/>
    <p:sldId id="279" r:id="rId10"/>
    <p:sldId id="281" r:id="rId11"/>
    <p:sldId id="282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01.05.2023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Krav om </a:t>
            </a:r>
            <a:r>
              <a:rPr lang="nb-NO" dirty="0" err="1"/>
              <a:t>informasjonsikkerhet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Introduksjon til informasjonssikkerhet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K.I.T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Tiltak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Risiko og trusler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Introduksjon til informasjonssikkerhet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Introduksjon til informasjonssikkerhet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Informasjonssikkerhet = beskytte informasjonsressurser mot skade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Informasjonsressurser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Data, programvare, utstyr og infrastruktur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Dekker tilsiktet og utilsiktet skade</a:t>
            </a:r>
          </a:p>
          <a:p>
            <a:pPr lvl="1"/>
            <a:r>
              <a:rPr lang="nb-NO" sz="1800" dirty="0" err="1">
                <a:solidFill>
                  <a:schemeClr val="accent3">
                    <a:lumMod val="50000"/>
                  </a:schemeClr>
                </a:solidFill>
              </a:rPr>
              <a:t>Trusselagenter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mennesker eller naturlige hendelser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Mennesker kan gjøre skade utilsiktet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Viktig å prioritere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Lover og reguleringer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GDPR, persondata…</a:t>
            </a:r>
            <a:endParaRPr lang="nb-NO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K.I.T</a:t>
            </a:r>
          </a:p>
        </p:txBody>
      </p:sp>
    </p:spTree>
    <p:extLst>
      <p:ext uri="{BB962C8B-B14F-4D97-AF65-F5344CB8AC3E}">
        <p14:creationId xmlns:p14="http://schemas.microsoft.com/office/powerpoint/2010/main" val="28880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Konfidensialitet, integritet og tilgjengelighet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BDEBCA3-4716-7174-B9C5-A69CC211EDE8}"/>
              </a:ext>
            </a:extLst>
          </p:cNvPr>
          <p:cNvSpPr txBox="1"/>
          <p:nvPr/>
        </p:nvSpPr>
        <p:spPr>
          <a:xfrm>
            <a:off x="968188" y="1690688"/>
            <a:ext cx="1038561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Konfidensialitet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Informasjon ikke blir gjort tilgjengelig eller vist til uautoriserte individer, entiteter eller prosesser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Sikkerhetstiltak: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Kryptering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Autentisering og tilgangskontroll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Anonymisering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Skallsikring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Bevissthet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Integritet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Å sikre at data ikke blir endret/slettet på uautorisert måte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Sikkerhetstiltak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Kryptografisk integritetssjekk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Konfigurasjonsstyring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Tilgangskontroll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Tilgjengelighet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Sikre at data og tjenester er tilgjengelige og anvendbare ved forespørsel fra en autorisert enhet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Sikkerhetstiltak: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Redundans av ressurser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solidFill>
                  <a:schemeClr val="accent3">
                    <a:lumMod val="50000"/>
                  </a:schemeClr>
                </a:solidFill>
              </a:rPr>
              <a:t>Backup</a:t>
            </a:r>
            <a:endParaRPr lang="nb-NO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8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Personvern</a:t>
            </a:r>
          </a:p>
        </p:txBody>
      </p:sp>
    </p:spTree>
    <p:extLst>
      <p:ext uri="{BB962C8B-B14F-4D97-AF65-F5344CB8AC3E}">
        <p14:creationId xmlns:p14="http://schemas.microsoft.com/office/powerpoint/2010/main" val="3515588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Retten til privatliv og retten til å bestemme over egne personopplysninger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Sikkerhetstiltak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Transparens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Dataportabilitet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Følge GDPR</a:t>
            </a:r>
          </a:p>
        </p:txBody>
      </p:sp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46647"/>
            <a:ext cx="12192000" cy="1164705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Sikkerhetstiltak</a:t>
            </a:r>
          </a:p>
        </p:txBody>
      </p:sp>
    </p:spTree>
    <p:extLst>
      <p:ext uri="{BB962C8B-B14F-4D97-AF65-F5344CB8AC3E}">
        <p14:creationId xmlns:p14="http://schemas.microsoft.com/office/powerpoint/2010/main" val="3567571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Fysiske tiltak</a:t>
            </a:r>
          </a:p>
          <a:p>
            <a:pPr lvl="1"/>
            <a:r>
              <a:rPr lang="nb-NO" sz="1800" b="1" dirty="0">
                <a:solidFill>
                  <a:schemeClr val="accent3">
                    <a:lumMod val="50000"/>
                  </a:schemeClr>
                </a:solidFill>
              </a:rPr>
              <a:t>Låse inn, overvåke, adgangskontroll, strømførsel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Tekniske tiltak</a:t>
            </a:r>
          </a:p>
          <a:p>
            <a:pPr lvl="1"/>
            <a:r>
              <a:rPr lang="nb-NO" sz="1800" b="1" dirty="0">
                <a:solidFill>
                  <a:schemeClr val="accent3">
                    <a:lumMod val="50000"/>
                  </a:schemeClr>
                </a:solidFill>
              </a:rPr>
              <a:t>Autentisering, kryptering, autorisering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Administrativ tiltak</a:t>
            </a:r>
          </a:p>
          <a:p>
            <a:pPr lvl="1"/>
            <a:r>
              <a:rPr lang="nb-NO" sz="1800" b="1" dirty="0">
                <a:solidFill>
                  <a:schemeClr val="accent3">
                    <a:lumMod val="50000"/>
                  </a:schemeClr>
                </a:solidFill>
              </a:rPr>
              <a:t>Opplæring, bakgrunnssjekk, internkontroll</a:t>
            </a:r>
          </a:p>
          <a:p>
            <a:r>
              <a:rPr lang="nb-NO" sz="2200" b="1" dirty="0">
                <a:solidFill>
                  <a:schemeClr val="accent3">
                    <a:lumMod val="50000"/>
                  </a:schemeClr>
                </a:solidFill>
              </a:rPr>
              <a:t>Sikkerhetsfaser:</a:t>
            </a:r>
          </a:p>
          <a:p>
            <a:pPr lvl="1"/>
            <a:r>
              <a:rPr lang="nb-NO" sz="1800" b="1" dirty="0">
                <a:solidFill>
                  <a:schemeClr val="accent3">
                    <a:lumMod val="50000"/>
                  </a:schemeClr>
                </a:solidFill>
              </a:rPr>
              <a:t>Preventive</a:t>
            </a:r>
          </a:p>
          <a:p>
            <a:pPr lvl="2"/>
            <a:r>
              <a:rPr lang="nb-NO" sz="1400" b="1" dirty="0">
                <a:solidFill>
                  <a:schemeClr val="accent3">
                    <a:lumMod val="50000"/>
                  </a:schemeClr>
                </a:solidFill>
              </a:rPr>
              <a:t>Forhindre</a:t>
            </a:r>
          </a:p>
          <a:p>
            <a:pPr lvl="1"/>
            <a:r>
              <a:rPr lang="nb-NO" sz="1800" b="1" dirty="0" err="1">
                <a:solidFill>
                  <a:schemeClr val="accent3">
                    <a:lumMod val="50000"/>
                  </a:schemeClr>
                </a:solidFill>
              </a:rPr>
              <a:t>Detektive</a:t>
            </a:r>
            <a:endParaRPr lang="nb-NO" sz="1800" b="1" dirty="0">
              <a:solidFill>
                <a:schemeClr val="accent3">
                  <a:lumMod val="50000"/>
                </a:schemeClr>
              </a:solidFill>
            </a:endParaRPr>
          </a:p>
          <a:p>
            <a:pPr lvl="2"/>
            <a:r>
              <a:rPr lang="nb-NO" sz="1400" b="1" dirty="0">
                <a:solidFill>
                  <a:schemeClr val="accent3">
                    <a:lumMod val="50000"/>
                  </a:schemeClr>
                </a:solidFill>
              </a:rPr>
              <a:t>Varsle</a:t>
            </a:r>
          </a:p>
          <a:p>
            <a:pPr lvl="1"/>
            <a:r>
              <a:rPr lang="nb-NO" sz="1800" b="1" dirty="0">
                <a:solidFill>
                  <a:schemeClr val="accent3">
                    <a:lumMod val="50000"/>
                  </a:schemeClr>
                </a:solidFill>
              </a:rPr>
              <a:t>Korrigerende</a:t>
            </a:r>
          </a:p>
          <a:p>
            <a:pPr lvl="2"/>
            <a:r>
              <a:rPr lang="nb-NO" sz="1400" b="1" dirty="0">
                <a:solidFill>
                  <a:schemeClr val="accent3">
                    <a:lumMod val="50000"/>
                  </a:schemeClr>
                </a:solidFill>
              </a:rPr>
              <a:t>Gjenopprette skadde dataressurser</a:t>
            </a:r>
          </a:p>
        </p:txBody>
      </p:sp>
    </p:spTree>
    <p:extLst>
      <p:ext uri="{BB962C8B-B14F-4D97-AF65-F5344CB8AC3E}">
        <p14:creationId xmlns:p14="http://schemas.microsoft.com/office/powerpoint/2010/main" val="249962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Flere begrep og hvordan vi kan sikre 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Sporbarhet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Knytte en identitet til en hendelse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Autentisering og autorisasjon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Uavviselighet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Hindre mulighet for fornektelse av at en melding er sendt eller mottatt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Autentisering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Personvern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Retten til privatliv, bli glemt, innsyn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Autentisering, autorisasjon</a:t>
            </a:r>
            <a:r>
              <a:rPr lang="nb-NO" sz="200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, kryptering</a:t>
            </a:r>
          </a:p>
        </p:txBody>
      </p:sp>
    </p:spTree>
    <p:extLst>
      <p:ext uri="{BB962C8B-B14F-4D97-AF65-F5344CB8AC3E}">
        <p14:creationId xmlns:p14="http://schemas.microsoft.com/office/powerpoint/2010/main" val="251459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247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IN1030 Gruppe 5</vt:lpstr>
      <vt:lpstr>Oversikt</vt:lpstr>
      <vt:lpstr>Introduksjon til informasjonssikkerhet</vt:lpstr>
      <vt:lpstr>Introduksjon til informasjonssikkerhet</vt:lpstr>
      <vt:lpstr>K.I.T</vt:lpstr>
      <vt:lpstr>Konfidensialitet, integritet og tilgjengelighet</vt:lpstr>
      <vt:lpstr>Personvern</vt:lpstr>
      <vt:lpstr>Personvern</vt:lpstr>
      <vt:lpstr>Sikkerhetstiltak</vt:lpstr>
      <vt:lpstr>Sikkerhetstiltak</vt:lpstr>
      <vt:lpstr>Flere begrep og hvordan vi kan sikre det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254</cp:revision>
  <dcterms:created xsi:type="dcterms:W3CDTF">2023-01-30T13:37:42Z</dcterms:created>
  <dcterms:modified xsi:type="dcterms:W3CDTF">2023-05-01T22:43:18Z</dcterms:modified>
</cp:coreProperties>
</file>