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97" r:id="rId6"/>
    <p:sldId id="285" r:id="rId7"/>
    <p:sldId id="298" r:id="rId8"/>
    <p:sldId id="292" r:id="rId9"/>
    <p:sldId id="280" r:id="rId10"/>
    <p:sldId id="299" r:id="rId11"/>
    <p:sldId id="300" r:id="rId12"/>
    <p:sldId id="260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34DF6E-DFEB-6571-AA85-D334F5666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4B25E9B-9BA1-CB52-7584-767522CFE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1BD127-FC5D-B0D1-96A9-325A8E396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15.05.2023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060177-3F1C-7486-E064-0C5B73344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9293EC-C2B6-4B9A-B68C-E340A3EA2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31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F923D5-4B58-893C-FAD2-F1DD8CC48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BC29D4-DF91-1AFF-7F46-1D0C0F505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0A41E91-B910-932A-9F94-7073EBB21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15.05.2023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39E7A12-2E86-00D7-7618-78C4F3A7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1D1DD27-B86D-7972-1D85-87EAE61B6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1604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ABCC17-6682-FD2E-012B-A095611F4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F1BE4AB-B41D-D9E9-5A5A-4C4914605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6978A3-7B89-5BE3-F5F2-A761F6FAB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15.05.2023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9658441-5E74-2235-1A7B-F8D8C381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3DA07E-539C-D9D0-7E6D-DC4A5827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9167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738526-CE2F-1B7D-9939-4AEB09E21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63D57A-D74E-9806-44F9-BC936D1E1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C54DEAA-CA0E-115F-0541-4BC987DCB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B3EDB0-733A-BA87-DAA2-8B516C125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15.05.2023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E361C5A-FD20-E406-F7A5-FC429172A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70E0D16-9A68-4167-87E0-77C3DB447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598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F58BBC-0C65-E7DF-FB6D-7027D221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87D326E-A38D-6368-2477-5E03436C8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823B558-5E8E-F6B1-22C8-1AAB13B800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73483B8-F43A-7FA0-B134-7F773006FC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2F44D1B-C261-7B83-3B32-47BBC97662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8712D41-2E94-611A-9D3D-FFA24B6D5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15.05.2023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73F9DD6-5D2D-3124-BAD2-A61F8C984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25C7A73-DB05-C854-9BD8-5B0777AF8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4051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730291-5E3F-27A2-569B-9E78C45A4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54F5702-DE7C-BE24-B7D2-B47773A40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15.05.2023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C577CD3-8156-DD55-6DEE-2632ABD12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C156A73-643B-F435-98A5-26F519BEC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1961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58E10E-8A28-09E6-468F-59A0277D2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15.05.2023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4865533-7977-D3AF-3A1D-340AA2DCE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2348645-AD05-30E1-34AF-88A507E60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48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2DD79C-41A7-77E8-5861-EE40F6768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0F05A9-82C7-2CE0-C8F2-B8A3B8615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54DE507-F723-893C-CE1E-C033091B4B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795DCC9-4F89-59F7-E913-547359289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15.05.2023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8CF3909-FC19-DC41-0EC6-0515B141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2FE0FDD-78A0-8DA3-9B6D-9D94833CA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204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F73B0-50ED-D61C-E692-F42F6506D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1374204-690D-8BF0-6663-FF42E55FBE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F75E792-A203-8FD4-DB3A-20FF0BE6F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67DBBEA-FA57-1C76-E1D9-A9B9C98E0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15.05.2023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81D9D5-F8B4-A2CC-E83C-B4F759AAD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7ED9887-E07A-C6A5-A468-C62E1CAFD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78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79992A-36F3-43CE-DE85-192933AE0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DFE3762-5843-49F1-1050-52D19ABAE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E7FC4C-D5FB-D50D-3AAF-783DFAB3C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15.05.2023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044BD3-84FF-2C41-7673-05BA3E830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429BA4-8E63-0AEE-9FDE-B7FB99CF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9718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5C355BD-C462-CC75-8F5A-33CD8BA42C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768800D-82B2-0073-7400-E6F4FFEDF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A4C47B-8474-1A2D-D095-D1863438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C4AF-4D78-4FE9-B0E4-7971EF20F7DD}" type="datetimeFigureOut">
              <a:rPr lang="nb-NO" smtClean="0"/>
              <a:t>15.05.2023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03B87D-8D56-767D-7D4D-787DB6CF5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815B14-A903-6E4D-F165-72BA37D51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295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B4263D4-3E67-9D92-5517-CA03D3484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52A2DF-A8E8-6419-5A87-9A8F7F2C5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ECC04F-78ED-EBFE-8D9B-E91151085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BC4AF-4D78-4FE9-B0E4-7971EF20F7DD}" type="datetimeFigureOut">
              <a:rPr lang="nb-NO" smtClean="0"/>
              <a:t>15.05.2023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5391C3F-E864-4FFC-9115-924563762D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12EBD2-460A-5D4A-ABC6-AC39B7437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D4F85-8129-4D8C-B6A4-156DCB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613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nskaffelser.no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IN1030 Gruppe 5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817AB5-23AF-5BAF-292A-3EED4D5DBB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IT-kontrakter</a:t>
            </a:r>
          </a:p>
        </p:txBody>
      </p:sp>
    </p:spTree>
    <p:extLst>
      <p:ext uri="{BB962C8B-B14F-4D97-AF65-F5344CB8AC3E}">
        <p14:creationId xmlns:p14="http://schemas.microsoft.com/office/powerpoint/2010/main" val="513610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Oversikt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En kontrakt?</a:t>
            </a:r>
          </a:p>
          <a:p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IT-kontrakter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D8CBF3A8-6AB3-2089-B459-ED6E9B86C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6" y="1825624"/>
            <a:ext cx="2913063" cy="291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034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Kontrakter</a:t>
            </a:r>
            <a:b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nb-NO" sz="2000" b="1" dirty="0">
                <a:solidFill>
                  <a:schemeClr val="accent3">
                    <a:lumMod val="50000"/>
                  </a:schemeClr>
                </a:solidFill>
              </a:rPr>
              <a:t>“En kontrakt er en avtale som mellom partene etablerer en bindende forpliktelse til å gjøre eller til å unnlate å gjøre noe.” (Forelesning 12.05.23, s.2)</a:t>
            </a:r>
            <a:endParaRPr lang="nb-NO" sz="66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174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Hva skriver man kontrakt på?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/>
          <a:lstStyle/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Parter</a:t>
            </a:r>
          </a:p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Resultat &amp; leveranse</a:t>
            </a:r>
          </a:p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Fremdriftsplan</a:t>
            </a:r>
          </a:p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Pris og/eller tidsestimat</a:t>
            </a:r>
          </a:p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Grad av fleksibilitet </a:t>
            </a:r>
            <a:r>
              <a:rPr lang="nb-NO" sz="2000" dirty="0" err="1">
                <a:solidFill>
                  <a:schemeClr val="accent3">
                    <a:lumMod val="50000"/>
                  </a:schemeClr>
                </a:solidFill>
              </a:rPr>
              <a:t>ifht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 produktbesvarelsen</a:t>
            </a:r>
            <a:endParaRPr lang="nb-NO" sz="22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79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Ulike kategorier for kontrakter: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6271B8-AA86-66F5-7A79-8BE4B5216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/>
          <a:lstStyle/>
          <a:p>
            <a:r>
              <a:rPr lang="nb-NO" sz="2200" dirty="0">
                <a:solidFill>
                  <a:schemeClr val="accent3">
                    <a:lumMod val="50000"/>
                  </a:schemeClr>
                </a:solidFill>
              </a:rPr>
              <a:t>One time off kontrakter</a:t>
            </a:r>
          </a:p>
          <a:p>
            <a:pPr lvl="1"/>
            <a:r>
              <a:rPr lang="nb-NO" sz="1800" dirty="0">
                <a:solidFill>
                  <a:schemeClr val="accent3">
                    <a:lumMod val="50000"/>
                  </a:schemeClr>
                </a:solidFill>
              </a:rPr>
              <a:t>Du leverer én gang og så er du ferdig</a:t>
            </a:r>
          </a:p>
          <a:p>
            <a:r>
              <a:rPr lang="nb-NO" sz="2200" dirty="0">
                <a:solidFill>
                  <a:schemeClr val="accent3">
                    <a:lumMod val="50000"/>
                  </a:schemeClr>
                </a:solidFill>
              </a:rPr>
              <a:t>Rammeavtaler</a:t>
            </a:r>
          </a:p>
          <a:p>
            <a:pPr lvl="1"/>
            <a:r>
              <a:rPr lang="nb-NO" sz="1800" dirty="0">
                <a:solidFill>
                  <a:schemeClr val="accent3">
                    <a:lumMod val="50000"/>
                  </a:schemeClr>
                </a:solidFill>
              </a:rPr>
              <a:t>Avtaler over tid</a:t>
            </a:r>
          </a:p>
          <a:p>
            <a:r>
              <a:rPr lang="nb-NO" sz="2200" dirty="0">
                <a:solidFill>
                  <a:schemeClr val="accent3">
                    <a:lumMod val="50000"/>
                  </a:schemeClr>
                </a:solidFill>
              </a:rPr>
              <a:t>Løpende tjenestekontrakter</a:t>
            </a:r>
          </a:p>
          <a:p>
            <a:pPr lvl="1"/>
            <a:r>
              <a:rPr lang="nb-NO" sz="1800" dirty="0">
                <a:solidFill>
                  <a:schemeClr val="accent3">
                    <a:lumMod val="50000"/>
                  </a:schemeClr>
                </a:solidFill>
              </a:rPr>
              <a:t>Tjenester over tid (skybaserte tjenester, vedlikeholdsavtaler)</a:t>
            </a:r>
          </a:p>
          <a:p>
            <a:r>
              <a:rPr lang="nb-NO" sz="2200" dirty="0">
                <a:solidFill>
                  <a:schemeClr val="accent3">
                    <a:lumMod val="50000"/>
                  </a:schemeClr>
                </a:solidFill>
              </a:rPr>
              <a:t>Samarbeidsavtaler</a:t>
            </a:r>
          </a:p>
          <a:p>
            <a:pPr lvl="1"/>
            <a:r>
              <a:rPr lang="nb-NO" sz="1800" dirty="0">
                <a:solidFill>
                  <a:schemeClr val="accent3">
                    <a:lumMod val="50000"/>
                  </a:schemeClr>
                </a:solidFill>
              </a:rPr>
              <a:t>Oppstarten på et prosjekt, samarbeid om en tilbudsprosess</a:t>
            </a:r>
          </a:p>
          <a:p>
            <a:pPr lvl="2"/>
            <a:r>
              <a:rPr lang="nb-NO" sz="1400" dirty="0">
                <a:solidFill>
                  <a:schemeClr val="accent3">
                    <a:lumMod val="50000"/>
                  </a:schemeClr>
                </a:solidFill>
              </a:rPr>
              <a:t>For eksempel hvem skal gjøre hvilken jobb?</a:t>
            </a:r>
          </a:p>
          <a:p>
            <a:r>
              <a:rPr lang="nb-NO" sz="2200" dirty="0">
                <a:solidFill>
                  <a:schemeClr val="accent3">
                    <a:lumMod val="50000"/>
                  </a:schemeClr>
                </a:solidFill>
              </a:rPr>
              <a:t>Garantier</a:t>
            </a:r>
          </a:p>
          <a:p>
            <a:pPr lvl="1"/>
            <a:r>
              <a:rPr lang="nb-NO" sz="1800" dirty="0">
                <a:solidFill>
                  <a:schemeClr val="accent3">
                    <a:lumMod val="50000"/>
                  </a:schemeClr>
                </a:solidFill>
              </a:rPr>
              <a:t>Garanti av et morselskap: hvis datterselskapet ikke klarer levere så må morselskapet steppe inn og fullføre leveransen eller eventuelt betale regningen</a:t>
            </a:r>
          </a:p>
        </p:txBody>
      </p:sp>
    </p:spTree>
    <p:extLst>
      <p:ext uri="{BB962C8B-B14F-4D97-AF65-F5344CB8AC3E}">
        <p14:creationId xmlns:p14="http://schemas.microsoft.com/office/powerpoint/2010/main" val="1445150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Smidig </a:t>
            </a:r>
            <a:r>
              <a:rPr lang="nb-NO" b="1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 Fleksibilitet i kontrakt</a:t>
            </a:r>
            <a:endParaRPr lang="nb-NO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EF4BA0-736C-E879-4E24-355DD0C63C2E}"/>
              </a:ext>
            </a:extLst>
          </p:cNvPr>
          <p:cNvSpPr txBox="1"/>
          <p:nvPr/>
        </p:nvSpPr>
        <p:spPr>
          <a:xfrm>
            <a:off x="838200" y="1690688"/>
            <a:ext cx="9004515" cy="3194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«I gjennomføringen bestemmer du som kunde hva du skal ha» - Ståle L. Hagen</a:t>
            </a:r>
          </a:p>
          <a:p>
            <a:endParaRPr lang="nb-NO" sz="2000" dirty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chemeClr val="accent3">
                    <a:lumMod val="50000"/>
                  </a:schemeClr>
                </a:solidFill>
              </a:rPr>
              <a:t>Reagerer på endring vs. følge en plan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chemeClr val="accent3">
                    <a:lumMod val="50000"/>
                  </a:schemeClr>
                </a:solidFill>
              </a:rPr>
              <a:t>Samarbeid med kunde </a:t>
            </a:r>
            <a:r>
              <a:rPr lang="nb-NO" sz="22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 Når IT-tjenester utvikles sammen med kunden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Kravendringer og fleksibilitet i kontrakten er viktig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Korte iterasjoner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Lite dokumentasjon</a:t>
            </a:r>
            <a:endParaRPr lang="nb-NO" sz="22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989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Plandrevet </a:t>
            </a:r>
            <a:r>
              <a:rPr lang="nb-NO" b="1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 Forutsigbarhet i kontrakt</a:t>
            </a:r>
            <a:endParaRPr lang="nb-NO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EF4BA0-736C-E879-4E24-355DD0C63C2E}"/>
              </a:ext>
            </a:extLst>
          </p:cNvPr>
          <p:cNvSpPr txBox="1"/>
          <p:nvPr/>
        </p:nvSpPr>
        <p:spPr>
          <a:xfrm>
            <a:off x="838200" y="1690688"/>
            <a:ext cx="10515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Spesifisering av det vi skal ha før man går til leverandørmarkedet – man skal få det man spesifiserte at man ville ha</a:t>
            </a:r>
          </a:p>
          <a:p>
            <a:endParaRPr lang="nb-NO" sz="2000" dirty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Når man klarer å spesifisere hvilken IT-tjeneste man skal ha før man går til leverandørmarkedet er det mulig å skrive en forutsigbar kontrakt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Spesifisert resultat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Plan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accent3">
                    <a:lumMod val="50000"/>
                  </a:schemeClr>
                </a:solidFill>
              </a:rPr>
              <a:t>Datoer </a:t>
            </a:r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nb-NO" sz="2000" b="1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når skal ting være ferdig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Fast pris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Ikke veldig fleksibelt</a:t>
            </a:r>
          </a:p>
        </p:txBody>
      </p:sp>
    </p:spTree>
    <p:extLst>
      <p:ext uri="{BB962C8B-B14F-4D97-AF65-F5344CB8AC3E}">
        <p14:creationId xmlns:p14="http://schemas.microsoft.com/office/powerpoint/2010/main" val="3775215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2A027D-3A3F-6560-C4BE-7B160F22F8A0}"/>
              </a:ext>
            </a:extLst>
          </p:cNvPr>
          <p:cNvSpPr txBox="1"/>
          <p:nvPr/>
        </p:nvSpPr>
        <p:spPr>
          <a:xfrm>
            <a:off x="643180" y="472698"/>
            <a:ext cx="54528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nb-NO" sz="6000" b="1" dirty="0">
              <a:solidFill>
                <a:schemeClr val="bg1"/>
              </a:solidFill>
            </a:endParaRPr>
          </a:p>
          <a:p>
            <a:pPr algn="ctr"/>
            <a:endParaRPr lang="nb-NO" sz="6000" b="1" dirty="0">
              <a:solidFill>
                <a:schemeClr val="bg1"/>
              </a:solidFill>
            </a:endParaRPr>
          </a:p>
          <a:p>
            <a:pPr algn="ctr"/>
            <a:r>
              <a:rPr lang="nb-NO" sz="6000" b="1" dirty="0">
                <a:solidFill>
                  <a:schemeClr val="bg1"/>
                </a:solidFill>
              </a:rPr>
              <a:t>Den perfekte kontrakten?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71EFB2-B8CF-2091-FA1D-EDA389C550E0}"/>
              </a:ext>
            </a:extLst>
          </p:cNvPr>
          <p:cNvSpPr/>
          <p:nvPr/>
        </p:nvSpPr>
        <p:spPr>
          <a:xfrm>
            <a:off x="6096000" y="1"/>
            <a:ext cx="6096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Fossefall:</a:t>
            </a:r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 vet hva vi skal ha og at det ikke er altfor omfattende.</a:t>
            </a:r>
          </a:p>
          <a:p>
            <a:pPr>
              <a:lnSpc>
                <a:spcPct val="150000"/>
              </a:lnSpc>
            </a:pPr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Seriefossefall:</a:t>
            </a:r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 ganske klart hva vi skal ha, begge parter evner å følge et rigid system for gjennomføring.</a:t>
            </a:r>
          </a:p>
          <a:p>
            <a:pPr>
              <a:lnSpc>
                <a:spcPct val="150000"/>
              </a:lnSpc>
            </a:pPr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Ressurskjøp:</a:t>
            </a:r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 vet mindre/ikke villig til å låse oss til hva slags produkt det skal skrives kontrakt for.</a:t>
            </a:r>
          </a:p>
          <a:p>
            <a:pPr>
              <a:lnSpc>
                <a:spcPct val="150000"/>
              </a:lnSpc>
            </a:pPr>
            <a:endParaRPr lang="nb-NO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Smidig kontraktmodell</a:t>
            </a:r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: fokuserer på samarbeid, fleksibilitet og evnen til å tilpasse seg endrede behov og omstendigheter.</a:t>
            </a:r>
          </a:p>
          <a:p>
            <a:endParaRPr lang="nb-NO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191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1C11-00BD-7C87-6BDD-26F37378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/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Norske standardkontrakter</a:t>
            </a:r>
          </a:p>
        </p:txBody>
      </p:sp>
      <p:sp>
        <p:nvSpPr>
          <p:cNvPr id="6" name="Trapezoid 5">
            <a:extLst>
              <a:ext uri="{FF2B5EF4-FFF2-40B4-BE49-F238E27FC236}">
                <a16:creationId xmlns:a16="http://schemas.microsoft.com/office/drawing/2014/main" id="{EB03C695-C296-3B1B-1D97-CFC4E799027F}"/>
              </a:ext>
            </a:extLst>
          </p:cNvPr>
          <p:cNvSpPr/>
          <p:nvPr/>
        </p:nvSpPr>
        <p:spPr>
          <a:xfrm>
            <a:off x="838200" y="3545668"/>
            <a:ext cx="10500102" cy="577312"/>
          </a:xfrm>
          <a:prstGeom prst="trapezoid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346C6E-A59C-2AFF-EC2E-4D31F8FD7137}"/>
              </a:ext>
            </a:extLst>
          </p:cNvPr>
          <p:cNvSpPr txBox="1"/>
          <p:nvPr/>
        </p:nvSpPr>
        <p:spPr>
          <a:xfrm>
            <a:off x="574728" y="2751891"/>
            <a:ext cx="2747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accent3">
                    <a:lumMod val="50000"/>
                  </a:schemeClr>
                </a:solidFill>
              </a:rPr>
              <a:t>Spesifisert resultat og fastpris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A37B49-E14E-02D8-0018-74359AC5A5D7}"/>
              </a:ext>
            </a:extLst>
          </p:cNvPr>
          <p:cNvSpPr txBox="1"/>
          <p:nvPr/>
        </p:nvSpPr>
        <p:spPr>
          <a:xfrm>
            <a:off x="1097150" y="3059668"/>
            <a:ext cx="781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SSA-T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F78138-BD83-8076-6877-71C60B5D690D}"/>
              </a:ext>
            </a:extLst>
          </p:cNvPr>
          <p:cNvSpPr txBox="1"/>
          <p:nvPr/>
        </p:nvSpPr>
        <p:spPr>
          <a:xfrm>
            <a:off x="838200" y="4254285"/>
            <a:ext cx="1959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accent3">
                    <a:lumMod val="50000"/>
                  </a:schemeClr>
                </a:solidFill>
              </a:rPr>
              <a:t>«Avtalen er egnet der leverandørens spesifiseringsarbeid (utarbeidelse av detaljspesifikasjon) ønskes gjennomført i nært samarbeid med kunden.»</a:t>
            </a:r>
          </a:p>
          <a:p>
            <a:r>
              <a:rPr lang="nb-NO" sz="1200" dirty="0">
                <a:solidFill>
                  <a:schemeClr val="accent3">
                    <a:lumMod val="50000"/>
                  </a:schemeClr>
                </a:solidFill>
                <a:hlinkClick r:id="rId2"/>
              </a:rPr>
              <a:t>anskaffelser.no</a:t>
            </a:r>
            <a:endParaRPr lang="nb-NO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AEC215-CB31-9B05-306E-BDEBEBF4E995}"/>
              </a:ext>
            </a:extLst>
          </p:cNvPr>
          <p:cNvSpPr txBox="1"/>
          <p:nvPr/>
        </p:nvSpPr>
        <p:spPr>
          <a:xfrm>
            <a:off x="3144865" y="2751890"/>
            <a:ext cx="2651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accent3">
                    <a:lumMod val="50000"/>
                  </a:schemeClr>
                </a:solidFill>
              </a:rPr>
              <a:t>Gradvis spesifisert resultat og pris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BF7461-300C-FC22-FC80-C12E9F308B0E}"/>
              </a:ext>
            </a:extLst>
          </p:cNvPr>
          <p:cNvSpPr txBox="1"/>
          <p:nvPr/>
        </p:nvSpPr>
        <p:spPr>
          <a:xfrm>
            <a:off x="3582369" y="3059668"/>
            <a:ext cx="1144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PS2000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692DFF-4E79-916A-2F75-5C59BF5AC6C3}"/>
              </a:ext>
            </a:extLst>
          </p:cNvPr>
          <p:cNvSpPr txBox="1"/>
          <p:nvPr/>
        </p:nvSpPr>
        <p:spPr>
          <a:xfrm>
            <a:off x="6095999" y="3059667"/>
            <a:ext cx="1404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PS2000SQL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037B24-71B4-B829-BB52-4DC809B42D4B}"/>
              </a:ext>
            </a:extLst>
          </p:cNvPr>
          <p:cNvSpPr txBox="1"/>
          <p:nvPr/>
        </p:nvSpPr>
        <p:spPr>
          <a:xfrm>
            <a:off x="9572301" y="3063585"/>
            <a:ext cx="1404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accent3">
                    <a:lumMod val="50000"/>
                  </a:schemeClr>
                </a:solidFill>
              </a:rPr>
              <a:t>SSA-B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1E2532-AC28-7417-B329-FAE7EC8F0F69}"/>
              </a:ext>
            </a:extLst>
          </p:cNvPr>
          <p:cNvSpPr txBox="1"/>
          <p:nvPr/>
        </p:nvSpPr>
        <p:spPr>
          <a:xfrm>
            <a:off x="8965770" y="2751890"/>
            <a:ext cx="2651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accent3">
                    <a:lumMod val="50000"/>
                  </a:schemeClr>
                </a:solidFill>
              </a:rPr>
              <a:t>Bistand betalt etter medgått tid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C0C4D9-8B8E-F876-ADD6-BAD74D3D71E3}"/>
              </a:ext>
            </a:extLst>
          </p:cNvPr>
          <p:cNvSpPr txBox="1"/>
          <p:nvPr/>
        </p:nvSpPr>
        <p:spPr>
          <a:xfrm>
            <a:off x="9294785" y="4254285"/>
            <a:ext cx="19592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accent3">
                    <a:lumMod val="50000"/>
                  </a:schemeClr>
                </a:solidFill>
              </a:rPr>
              <a:t>«Avtalen er egnet til konsulentkjøpt når du har behov for kompetanse, men vet ikke hvordan sluttresultatet skal bli.»</a:t>
            </a:r>
          </a:p>
          <a:p>
            <a:r>
              <a:rPr lang="nb-NO" sz="1200" dirty="0">
                <a:solidFill>
                  <a:schemeClr val="accent3">
                    <a:lumMod val="50000"/>
                  </a:schemeClr>
                </a:solidFill>
                <a:hlinkClick r:id="rId2"/>
              </a:rPr>
              <a:t>anskaffelser.no</a:t>
            </a:r>
            <a:endParaRPr lang="nb-NO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259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Trend i IT-verden: vi ønsker å være fleksible</a:t>
            </a:r>
            <a:b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nb-NO" sz="2200" b="1" dirty="0">
                <a:solidFill>
                  <a:schemeClr val="accent3">
                    <a:lumMod val="50000"/>
                  </a:schemeClr>
                </a:solidFill>
              </a:rPr>
              <a:t>(fordi vi ikke alltid kan garantere for forutsigbarhet)</a:t>
            </a:r>
            <a:endParaRPr lang="nb-NO" sz="66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872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Autofit/>
          </a:bodyPr>
          <a:lstStyle/>
          <a:p>
            <a:pPr algn="l"/>
            <a:r>
              <a:rPr lang="nb-NO" sz="4000" b="1" dirty="0">
                <a:solidFill>
                  <a:schemeClr val="accent3">
                    <a:lumMod val="50000"/>
                  </a:schemeClr>
                </a:solidFill>
              </a:rPr>
              <a:t>Ta med dere fra gruppetimen: </a:t>
            </a:r>
            <a:r>
              <a:rPr lang="nb-NO" sz="4000" dirty="0">
                <a:solidFill>
                  <a:schemeClr val="accent3">
                    <a:lumMod val="50000"/>
                  </a:schemeClr>
                </a:solidFill>
              </a:rPr>
              <a:t>Viktig å forstå at det er utfordrende å skrive kontrakt, og at standardene hjelper med å skrive en god kontrakt.</a:t>
            </a:r>
          </a:p>
        </p:txBody>
      </p:sp>
    </p:spTree>
    <p:extLst>
      <p:ext uri="{BB962C8B-B14F-4D97-AF65-F5344CB8AC3E}">
        <p14:creationId xmlns:p14="http://schemas.microsoft.com/office/powerpoint/2010/main" val="3833500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E0708-330B-6284-B302-F3941433E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solidFill>
                  <a:schemeClr val="accent3">
                    <a:lumMod val="50000"/>
                  </a:schemeClr>
                </a:solidFill>
              </a:rPr>
              <a:t>marcusbb@uio.no</a:t>
            </a:r>
          </a:p>
        </p:txBody>
      </p:sp>
    </p:spTree>
    <p:extLst>
      <p:ext uri="{BB962C8B-B14F-4D97-AF65-F5344CB8AC3E}">
        <p14:creationId xmlns:p14="http://schemas.microsoft.com/office/powerpoint/2010/main" val="3840454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453</Words>
  <Application>Microsoft Office PowerPoint</Application>
  <PresentationFormat>Widescreen</PresentationFormat>
  <Paragraphs>66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IN1030 Gruppe 5</vt:lpstr>
      <vt:lpstr>Oversikt</vt:lpstr>
      <vt:lpstr>Kontrakter “En kontrakt er en avtale som mellom partene etablerer en bindende forpliktelse til å gjøre eller til å unnlate å gjøre noe.” (Forelesning 12.05.23, s.2)</vt:lpstr>
      <vt:lpstr>Hva skriver man kontrakt på?</vt:lpstr>
      <vt:lpstr>Ulike kategorier for kontrakter:</vt:lpstr>
      <vt:lpstr>Smidig  Fleksibilitet i kontrakt</vt:lpstr>
      <vt:lpstr>Plandrevet  Forutsigbarhet i kontrakt</vt:lpstr>
      <vt:lpstr>PowerPoint Presentation</vt:lpstr>
      <vt:lpstr>Norske standardkontrakter</vt:lpstr>
      <vt:lpstr>Trend i IT-verden: vi ønsker å være fleksible (fordi vi ikke alltid kan garantere for forutsigbarhet)</vt:lpstr>
      <vt:lpstr>Ta med dere fra gruppetimen: Viktig å forstå at det er utfordrende å skrive kontrakt, og at standardene hjelper med å skrive en god kontrakt.</vt:lpstr>
      <vt:lpstr>marcusbb@uio.no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IN1030 Gruppe 5</dc:title>
  <dc:creator>Marcus Bergum Brørs</dc:creator>
  <cp:lastModifiedBy>Marcus Bergum Brørs</cp:lastModifiedBy>
  <cp:revision>281</cp:revision>
  <dcterms:created xsi:type="dcterms:W3CDTF">2023-01-30T13:37:42Z</dcterms:created>
  <dcterms:modified xsi:type="dcterms:W3CDTF">2023-05-15T10:27:43Z</dcterms:modified>
</cp:coreProperties>
</file>