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268" r:id="rId6"/>
    <p:sldId id="269" r:id="rId7"/>
    <p:sldId id="274" r:id="rId8"/>
    <p:sldId id="275" r:id="rId9"/>
    <p:sldId id="271" r:id="rId10"/>
    <p:sldId id="277" r:id="rId11"/>
    <p:sldId id="272" r:id="rId12"/>
    <p:sldId id="266" r:id="rId13"/>
    <p:sldId id="276" r:id="rId14"/>
    <p:sldId id="260"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34DF6E-DFEB-6571-AA85-D334F56661F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4B25E9B-9BA1-CB52-7584-767522CFE3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C1BD127-FC5D-B0D1-96A9-325A8E396235}"/>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5" name="Plassholder for bunntekst 4">
            <a:extLst>
              <a:ext uri="{FF2B5EF4-FFF2-40B4-BE49-F238E27FC236}">
                <a16:creationId xmlns:a16="http://schemas.microsoft.com/office/drawing/2014/main" id="{BA060177-3F1C-7486-E064-0C5B73344E6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59293EC-C2B6-4B9A-B68C-E340A3EA2D78}"/>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2278313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F923D5-4B58-893C-FAD2-F1DD8CC4852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BC29D4-DF91-1AFF-7F46-1D0C0F505F6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0A41E91-B910-932A-9F94-7073EBB21156}"/>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5" name="Plassholder for bunntekst 4">
            <a:extLst>
              <a:ext uri="{FF2B5EF4-FFF2-40B4-BE49-F238E27FC236}">
                <a16:creationId xmlns:a16="http://schemas.microsoft.com/office/drawing/2014/main" id="{A39E7A12-2E86-00D7-7618-78C4F3A7409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1D1DD27-B86D-7972-1D85-87EAE61B61A1}"/>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851604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ABCC17-6682-FD2E-012B-A095611F4DA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F1BE4AB-B41D-D9E9-5A5A-4C49146055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F6978A3-7B89-5BE3-F5F2-A761F6FAB557}"/>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5" name="Plassholder for bunntekst 4">
            <a:extLst>
              <a:ext uri="{FF2B5EF4-FFF2-40B4-BE49-F238E27FC236}">
                <a16:creationId xmlns:a16="http://schemas.microsoft.com/office/drawing/2014/main" id="{C9658441-5E74-2235-1A7B-F8D8C381278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3DA07E-539C-D9D0-7E6D-DC4A5827D986}"/>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96916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738526-CE2F-1B7D-9939-4AEB09E2144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763D57A-D74E-9806-44F9-BC936D1E1CE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C54DEAA-CA0E-115F-0541-4BC987DCBBC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4B3EDB0-733A-BA87-DAA2-8B516C125467}"/>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6" name="Plassholder for bunntekst 5">
            <a:extLst>
              <a:ext uri="{FF2B5EF4-FFF2-40B4-BE49-F238E27FC236}">
                <a16:creationId xmlns:a16="http://schemas.microsoft.com/office/drawing/2014/main" id="{CE361C5A-FD20-E406-F7A5-FC429172A0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70E0D16-9A68-4167-87E0-77C3DB447350}"/>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421598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F58BBC-0C65-E7DF-FB6D-7027D2214EA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87D326E-A38D-6368-2477-5E03436C82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823B558-5E8E-F6B1-22C8-1AAB13B800B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73483B8-F43A-7FA0-B134-7F773006FC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2F44D1B-C261-7B83-3B32-47BBC97662A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8712D41-2E94-611A-9D3D-FFA24B6D564D}"/>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8" name="Plassholder for bunntekst 7">
            <a:extLst>
              <a:ext uri="{FF2B5EF4-FFF2-40B4-BE49-F238E27FC236}">
                <a16:creationId xmlns:a16="http://schemas.microsoft.com/office/drawing/2014/main" id="{173F9DD6-5D2D-3124-BAD2-A61F8C98414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525C7A73-DB05-C854-9BD8-5B0777AF812D}"/>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2474051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730291-5E3F-27A2-569B-9E78C45A4B0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54F5702-DE7C-BE24-B7D2-B47773A40AD8}"/>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4" name="Plassholder for bunntekst 3">
            <a:extLst>
              <a:ext uri="{FF2B5EF4-FFF2-40B4-BE49-F238E27FC236}">
                <a16:creationId xmlns:a16="http://schemas.microsoft.com/office/drawing/2014/main" id="{3C577CD3-8156-DD55-6DEE-2632ABD126F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C156A73-643B-F435-98A5-26F519BEC939}"/>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18196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358E10E-8A28-09E6-468F-59A0277D2D35}"/>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3" name="Plassholder for bunntekst 2">
            <a:extLst>
              <a:ext uri="{FF2B5EF4-FFF2-40B4-BE49-F238E27FC236}">
                <a16:creationId xmlns:a16="http://schemas.microsoft.com/office/drawing/2014/main" id="{B4865533-7977-D3AF-3A1D-340AA2DCED1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2348645-AD05-30E1-34AF-88A507E6024E}"/>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99448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2DD79C-41A7-77E8-5861-EE40F676835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40F05A9-82C7-2CE0-C8F2-B8A3B8615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54DE507-F723-893C-CE1E-C033091B4B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95DCC9-4F89-59F7-E913-5473592898E7}"/>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6" name="Plassholder for bunntekst 5">
            <a:extLst>
              <a:ext uri="{FF2B5EF4-FFF2-40B4-BE49-F238E27FC236}">
                <a16:creationId xmlns:a16="http://schemas.microsoft.com/office/drawing/2014/main" id="{38CF3909-FC19-DC41-0EC6-0515B141352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2FE0FDD-78A0-8DA3-9B6D-9D94833CA5E3}"/>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34204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F73B0-50ED-D61C-E692-F42F6506D29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51374204-690D-8BF0-6663-FF42E55FBE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F75E792-A203-8FD4-DB3A-20FF0BE6F3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67DBBEA-FA57-1C76-E1D9-A9B9C98E0199}"/>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6" name="Plassholder for bunntekst 5">
            <a:extLst>
              <a:ext uri="{FF2B5EF4-FFF2-40B4-BE49-F238E27FC236}">
                <a16:creationId xmlns:a16="http://schemas.microsoft.com/office/drawing/2014/main" id="{3081D9D5-F8B4-A2CC-E83C-B4F759AAD4F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7ED9887-E07A-C6A5-A468-C62E1CAFD4BD}"/>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58578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79992A-36F3-43CE-DE85-192933AE017C}"/>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DFE3762-5843-49F1-1050-52D19ABAE04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E7FC4C-D5FB-D50D-3AAF-783DFAB3C006}"/>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5" name="Plassholder for bunntekst 4">
            <a:extLst>
              <a:ext uri="{FF2B5EF4-FFF2-40B4-BE49-F238E27FC236}">
                <a16:creationId xmlns:a16="http://schemas.microsoft.com/office/drawing/2014/main" id="{18044BD3-84FF-2C41-7673-05BA3E83072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429BA4-8E63-0AEE-9FDE-B7FB99CF6F34}"/>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789718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B5C355BD-C462-CC75-8F5A-33CD8BA42CF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768800D-82B2-0073-7400-E6F4FFEDF25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FA4C47B-8474-1A2D-D095-D1863438D86C}"/>
              </a:ext>
            </a:extLst>
          </p:cNvPr>
          <p:cNvSpPr>
            <a:spLocks noGrp="1"/>
          </p:cNvSpPr>
          <p:nvPr>
            <p:ph type="dt" sz="half" idx="10"/>
          </p:nvPr>
        </p:nvSpPr>
        <p:spPr/>
        <p:txBody>
          <a:bodyPr/>
          <a:lstStyle/>
          <a:p>
            <a:fld id="{898BC4AF-4D78-4FE9-B0E4-7971EF20F7DD}" type="datetimeFigureOut">
              <a:rPr lang="nb-NO" smtClean="0"/>
              <a:t>13.02.2023</a:t>
            </a:fld>
            <a:endParaRPr lang="nb-NO"/>
          </a:p>
        </p:txBody>
      </p:sp>
      <p:sp>
        <p:nvSpPr>
          <p:cNvPr id="5" name="Plassholder for bunntekst 4">
            <a:extLst>
              <a:ext uri="{FF2B5EF4-FFF2-40B4-BE49-F238E27FC236}">
                <a16:creationId xmlns:a16="http://schemas.microsoft.com/office/drawing/2014/main" id="{CF03B87D-8D56-767D-7D4D-787DB6CF56B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815B14-A903-6E4D-F165-72BA37D51770}"/>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87229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4263D4-3E67-9D92-5517-CA03D3484C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752A2DF-A8E8-6419-5A87-9A8F7F2C5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5ECC04F-78ED-EBFE-8D9B-E911510859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BC4AF-4D78-4FE9-B0E4-7971EF20F7DD}" type="datetimeFigureOut">
              <a:rPr lang="nb-NO" smtClean="0"/>
              <a:t>13.02.2023</a:t>
            </a:fld>
            <a:endParaRPr lang="nb-NO"/>
          </a:p>
        </p:txBody>
      </p:sp>
      <p:sp>
        <p:nvSpPr>
          <p:cNvPr id="5" name="Plassholder for bunntekst 4">
            <a:extLst>
              <a:ext uri="{FF2B5EF4-FFF2-40B4-BE49-F238E27FC236}">
                <a16:creationId xmlns:a16="http://schemas.microsoft.com/office/drawing/2014/main" id="{45391C3F-E864-4FFC-9115-924563762D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F12EBD2-460A-5D4A-ABC6-AC39B7437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D4F85-8129-4D8C-B6A4-156DCB67B8DC}" type="slidenum">
              <a:rPr lang="nb-NO" smtClean="0"/>
              <a:t>‹#›</a:t>
            </a:fld>
            <a:endParaRPr lang="nb-NO"/>
          </a:p>
        </p:txBody>
      </p:sp>
    </p:spTree>
    <p:extLst>
      <p:ext uri="{BB962C8B-B14F-4D97-AF65-F5344CB8AC3E}">
        <p14:creationId xmlns:p14="http://schemas.microsoft.com/office/powerpoint/2010/main" val="205613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lstStyle/>
          <a:p>
            <a:r>
              <a:rPr lang="nb-NO" b="1" dirty="0">
                <a:solidFill>
                  <a:schemeClr val="accent3">
                    <a:lumMod val="50000"/>
                  </a:schemeClr>
                </a:solidFill>
              </a:rPr>
              <a:t>IN1030 Gruppe 5</a:t>
            </a:r>
          </a:p>
        </p:txBody>
      </p:sp>
      <p:sp>
        <p:nvSpPr>
          <p:cNvPr id="3" name="Undertittel 2">
            <a:extLst>
              <a:ext uri="{FF2B5EF4-FFF2-40B4-BE49-F238E27FC236}">
                <a16:creationId xmlns:a16="http://schemas.microsoft.com/office/drawing/2014/main" id="{6E817AB5-23AF-5BAF-292A-3EED4D5DBBC7}"/>
              </a:ext>
            </a:extLst>
          </p:cNvPr>
          <p:cNvSpPr>
            <a:spLocks noGrp="1"/>
          </p:cNvSpPr>
          <p:nvPr>
            <p:ph type="subTitle" idx="1"/>
          </p:nvPr>
        </p:nvSpPr>
        <p:spPr/>
        <p:txBody>
          <a:bodyPr/>
          <a:lstStyle/>
          <a:p>
            <a:r>
              <a:rPr lang="nb-NO" dirty="0"/>
              <a:t>Undersøkelse av bruk</a:t>
            </a:r>
          </a:p>
        </p:txBody>
      </p:sp>
    </p:spTree>
    <p:extLst>
      <p:ext uri="{BB962C8B-B14F-4D97-AF65-F5344CB8AC3E}">
        <p14:creationId xmlns:p14="http://schemas.microsoft.com/office/powerpoint/2010/main" val="513610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Oversikt</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dirty="0">
                <a:solidFill>
                  <a:schemeClr val="accent3">
                    <a:lumMod val="50000"/>
                  </a:schemeClr>
                </a:solidFill>
              </a:rPr>
              <a:t>Repetisjon</a:t>
            </a:r>
          </a:p>
          <a:p>
            <a:r>
              <a:rPr lang="nb-NO" dirty="0">
                <a:solidFill>
                  <a:schemeClr val="accent3">
                    <a:lumMod val="50000"/>
                  </a:schemeClr>
                </a:solidFill>
              </a:rPr>
              <a:t>Bruk og undersøkelse av bruk</a:t>
            </a:r>
          </a:p>
          <a:p>
            <a:r>
              <a:rPr lang="nb-NO" dirty="0">
                <a:solidFill>
                  <a:schemeClr val="accent3">
                    <a:lumMod val="50000"/>
                  </a:schemeClr>
                </a:solidFill>
              </a:rPr>
              <a:t>Sekvenstabell</a:t>
            </a:r>
          </a:p>
          <a:p>
            <a:r>
              <a:rPr lang="nb-NO" dirty="0">
                <a:solidFill>
                  <a:schemeClr val="accent3">
                    <a:lumMod val="50000"/>
                  </a:schemeClr>
                </a:solidFill>
              </a:rPr>
              <a:t>Praktiske oppgaver</a:t>
            </a:r>
          </a:p>
          <a:p>
            <a:endParaRPr lang="nb-NO" dirty="0">
              <a:solidFill>
                <a:schemeClr val="accent3">
                  <a:lumMod val="50000"/>
                </a:schemeClr>
              </a:solidFill>
            </a:endParaRPr>
          </a:p>
          <a:p>
            <a:endParaRPr lang="nb-NO" dirty="0">
              <a:solidFill>
                <a:schemeClr val="accent3">
                  <a:lumMod val="50000"/>
                </a:schemeClr>
              </a:solidFill>
            </a:endParaRPr>
          </a:p>
          <a:p>
            <a:endParaRPr lang="nb-NO" dirty="0">
              <a:solidFill>
                <a:schemeClr val="accent3">
                  <a:lumMod val="50000"/>
                </a:schemeClr>
              </a:solidFill>
            </a:endParaRPr>
          </a:p>
        </p:txBody>
      </p:sp>
    </p:spTree>
    <p:extLst>
      <p:ext uri="{BB962C8B-B14F-4D97-AF65-F5344CB8AC3E}">
        <p14:creationId xmlns:p14="http://schemas.microsoft.com/office/powerpoint/2010/main" val="3025034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normAutofit/>
          </a:bodyPr>
          <a:lstStyle/>
          <a:p>
            <a:r>
              <a:rPr lang="nb-NO" sz="6600" b="1" dirty="0">
                <a:solidFill>
                  <a:schemeClr val="accent3">
                    <a:lumMod val="50000"/>
                  </a:schemeClr>
                </a:solidFill>
              </a:rPr>
              <a:t>Repetisjon</a:t>
            </a:r>
          </a:p>
        </p:txBody>
      </p:sp>
    </p:spTree>
    <p:extLst>
      <p:ext uri="{BB962C8B-B14F-4D97-AF65-F5344CB8AC3E}">
        <p14:creationId xmlns:p14="http://schemas.microsoft.com/office/powerpoint/2010/main" val="3139174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Rike bilder</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sz="2400" b="1" dirty="0">
                <a:solidFill>
                  <a:schemeClr val="accent3">
                    <a:lumMod val="50000"/>
                  </a:schemeClr>
                </a:solidFill>
              </a:rPr>
              <a:t>Hva er hensikten med å tegne et rikt bilde?</a:t>
            </a:r>
          </a:p>
          <a:p>
            <a:pPr lvl="1"/>
            <a:r>
              <a:rPr lang="nb-NO" dirty="0">
                <a:solidFill>
                  <a:schemeClr val="accent3">
                    <a:lumMod val="50000"/>
                  </a:schemeClr>
                </a:solidFill>
              </a:rPr>
              <a:t>Oversikt over alle aktuelle interessenter</a:t>
            </a:r>
          </a:p>
          <a:p>
            <a:pPr lvl="2"/>
            <a:r>
              <a:rPr lang="nb-NO" dirty="0">
                <a:solidFill>
                  <a:schemeClr val="accent3">
                    <a:lumMod val="50000"/>
                  </a:schemeClr>
                </a:solidFill>
              </a:rPr>
              <a:t>Bidrar eller utfordrer systemet?</a:t>
            </a:r>
          </a:p>
          <a:p>
            <a:pPr lvl="2"/>
            <a:r>
              <a:rPr lang="nb-NO" dirty="0">
                <a:solidFill>
                  <a:schemeClr val="accent3">
                    <a:lumMod val="50000"/>
                  </a:schemeClr>
                </a:solidFill>
              </a:rPr>
              <a:t>Forstå bruksnivå</a:t>
            </a:r>
          </a:p>
          <a:p>
            <a:pPr lvl="1"/>
            <a:r>
              <a:rPr lang="nb-NO" dirty="0">
                <a:solidFill>
                  <a:schemeClr val="accent3">
                    <a:lumMod val="50000"/>
                  </a:schemeClr>
                </a:solidFill>
              </a:rPr>
              <a:t>Oversikt samspillet mellom system og kontekst</a:t>
            </a:r>
          </a:p>
          <a:p>
            <a:pPr lvl="2"/>
            <a:r>
              <a:rPr lang="nb-NO" dirty="0">
                <a:solidFill>
                  <a:schemeClr val="accent3">
                    <a:lumMod val="50000"/>
                  </a:schemeClr>
                </a:solidFill>
              </a:rPr>
              <a:t>Blir forberedt på mulige utfordringer og muligheter</a:t>
            </a:r>
          </a:p>
        </p:txBody>
      </p:sp>
    </p:spTree>
    <p:extLst>
      <p:ext uri="{BB962C8B-B14F-4D97-AF65-F5344CB8AC3E}">
        <p14:creationId xmlns:p14="http://schemas.microsoft.com/office/powerpoint/2010/main" val="1240797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357809" y="1122363"/>
            <a:ext cx="11357113" cy="2387600"/>
          </a:xfrm>
        </p:spPr>
        <p:txBody>
          <a:bodyPr>
            <a:normAutofit/>
          </a:bodyPr>
          <a:lstStyle/>
          <a:p>
            <a:r>
              <a:rPr lang="nb-NO" sz="6600" b="1" dirty="0">
                <a:solidFill>
                  <a:schemeClr val="accent3">
                    <a:lumMod val="50000"/>
                  </a:schemeClr>
                </a:solidFill>
              </a:rPr>
              <a:t>Hva er undersøkelse av bruk</a:t>
            </a:r>
          </a:p>
        </p:txBody>
      </p:sp>
    </p:spTree>
    <p:extLst>
      <p:ext uri="{BB962C8B-B14F-4D97-AF65-F5344CB8AC3E}">
        <p14:creationId xmlns:p14="http://schemas.microsoft.com/office/powerpoint/2010/main" val="3509981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Hvorfor undersøke brøk</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sz="2400" dirty="0">
                <a:solidFill>
                  <a:schemeClr val="accent3">
                    <a:lumMod val="50000"/>
                  </a:schemeClr>
                </a:solidFill>
              </a:rPr>
              <a:t>Utvikle nye produkter eller tjenester</a:t>
            </a:r>
          </a:p>
          <a:p>
            <a:r>
              <a:rPr lang="nb-NO" sz="2400" dirty="0">
                <a:solidFill>
                  <a:schemeClr val="accent3">
                    <a:lumMod val="50000"/>
                  </a:schemeClr>
                </a:solidFill>
              </a:rPr>
              <a:t>Forbedre noe som allerede eksisterer</a:t>
            </a:r>
          </a:p>
          <a:p>
            <a:r>
              <a:rPr lang="nb-NO" sz="2400" dirty="0">
                <a:solidFill>
                  <a:schemeClr val="accent3">
                    <a:lumMod val="50000"/>
                  </a:schemeClr>
                </a:solidFill>
              </a:rPr>
              <a:t>Evaluere noe, hvordan fungerer det i praksis</a:t>
            </a:r>
          </a:p>
          <a:p>
            <a:r>
              <a:rPr lang="nb-NO" sz="2400" dirty="0">
                <a:solidFill>
                  <a:schemeClr val="accent3">
                    <a:lumMod val="50000"/>
                  </a:schemeClr>
                </a:solidFill>
              </a:rPr>
              <a:t>Forstå noe, utforske, undersøke…</a:t>
            </a:r>
          </a:p>
          <a:p>
            <a:r>
              <a:rPr lang="nb-NO" sz="2400" dirty="0">
                <a:solidFill>
                  <a:schemeClr val="accent3">
                    <a:lumMod val="50000"/>
                  </a:schemeClr>
                </a:solidFill>
              </a:rPr>
              <a:t>Analysere, kartlegge, teste</a:t>
            </a:r>
          </a:p>
        </p:txBody>
      </p:sp>
    </p:spTree>
    <p:extLst>
      <p:ext uri="{BB962C8B-B14F-4D97-AF65-F5344CB8AC3E}">
        <p14:creationId xmlns:p14="http://schemas.microsoft.com/office/powerpoint/2010/main" val="4038479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417443" y="0"/>
            <a:ext cx="11357113" cy="1391478"/>
          </a:xfrm>
        </p:spPr>
        <p:txBody>
          <a:bodyPr>
            <a:normAutofit/>
          </a:bodyPr>
          <a:lstStyle/>
          <a:p>
            <a:r>
              <a:rPr lang="nb-NO" sz="6600" b="1" dirty="0">
                <a:solidFill>
                  <a:schemeClr val="accent3">
                    <a:lumMod val="50000"/>
                  </a:schemeClr>
                </a:solidFill>
              </a:rPr>
              <a:t>Formål med datainnsamling</a:t>
            </a:r>
          </a:p>
        </p:txBody>
      </p:sp>
      <p:sp>
        <p:nvSpPr>
          <p:cNvPr id="3" name="TekstSylinder 2">
            <a:extLst>
              <a:ext uri="{FF2B5EF4-FFF2-40B4-BE49-F238E27FC236}">
                <a16:creationId xmlns:a16="http://schemas.microsoft.com/office/drawing/2014/main" id="{6899D03F-B8AC-FE79-07D1-18183A6EEFF6}"/>
              </a:ext>
            </a:extLst>
          </p:cNvPr>
          <p:cNvSpPr txBox="1"/>
          <p:nvPr/>
        </p:nvSpPr>
        <p:spPr>
          <a:xfrm>
            <a:off x="294860" y="1802295"/>
            <a:ext cx="11602278" cy="3477875"/>
          </a:xfrm>
          <a:prstGeom prst="rect">
            <a:avLst/>
          </a:prstGeom>
          <a:noFill/>
        </p:spPr>
        <p:txBody>
          <a:bodyPr wrap="square" rtlCol="0">
            <a:spAutoFit/>
          </a:bodyPr>
          <a:lstStyle/>
          <a:p>
            <a:pPr marL="457200" indent="-457200" algn="ctr">
              <a:buAutoNum type="arabicPeriod"/>
            </a:pPr>
            <a:r>
              <a:rPr lang="nb-NO" sz="4400" dirty="0"/>
              <a:t>Rådata</a:t>
            </a:r>
          </a:p>
          <a:p>
            <a:pPr marL="457200" indent="-457200" algn="ctr">
              <a:buAutoNum type="arabicPeriod"/>
            </a:pPr>
            <a:endParaRPr lang="nb-NO" sz="4400" dirty="0"/>
          </a:p>
          <a:p>
            <a:pPr marL="457200" indent="-457200" algn="ctr">
              <a:buAutoNum type="arabicPeriod"/>
            </a:pPr>
            <a:r>
              <a:rPr lang="nb-NO" sz="4400" dirty="0"/>
              <a:t>Informasjon</a:t>
            </a:r>
          </a:p>
          <a:p>
            <a:pPr marL="457200" indent="-457200" algn="ctr">
              <a:buAutoNum type="arabicPeriod"/>
            </a:pPr>
            <a:endParaRPr lang="nb-NO" sz="4400" dirty="0"/>
          </a:p>
          <a:p>
            <a:pPr marL="457200" indent="-457200" algn="ctr">
              <a:buAutoNum type="arabicPeriod"/>
            </a:pPr>
            <a:r>
              <a:rPr lang="nb-NO" sz="4400" dirty="0"/>
              <a:t>Forståelse/konklusjon</a:t>
            </a:r>
          </a:p>
        </p:txBody>
      </p:sp>
      <p:cxnSp>
        <p:nvCxnSpPr>
          <p:cNvPr id="5" name="Rett pilkobling 4">
            <a:extLst>
              <a:ext uri="{FF2B5EF4-FFF2-40B4-BE49-F238E27FC236}">
                <a16:creationId xmlns:a16="http://schemas.microsoft.com/office/drawing/2014/main" id="{E50BFBB9-4931-14C4-8263-581E6800C5F5}"/>
              </a:ext>
            </a:extLst>
          </p:cNvPr>
          <p:cNvCxnSpPr/>
          <p:nvPr/>
        </p:nvCxnSpPr>
        <p:spPr>
          <a:xfrm>
            <a:off x="6142892" y="2566029"/>
            <a:ext cx="0" cy="7785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Rett pilkobling 5">
            <a:extLst>
              <a:ext uri="{FF2B5EF4-FFF2-40B4-BE49-F238E27FC236}">
                <a16:creationId xmlns:a16="http://schemas.microsoft.com/office/drawing/2014/main" id="{9796A7BF-4EB7-889B-49AF-E0576998FB1B}"/>
              </a:ext>
            </a:extLst>
          </p:cNvPr>
          <p:cNvCxnSpPr/>
          <p:nvPr/>
        </p:nvCxnSpPr>
        <p:spPr>
          <a:xfrm>
            <a:off x="6142892" y="3937629"/>
            <a:ext cx="0" cy="7785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90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a:xfrm>
            <a:off x="838200" y="365125"/>
            <a:ext cx="11353800" cy="1325563"/>
          </a:xfrm>
        </p:spPr>
        <p:txBody>
          <a:bodyPr>
            <a:normAutofit/>
          </a:bodyPr>
          <a:lstStyle/>
          <a:p>
            <a:r>
              <a:rPr lang="nb-NO" sz="3200" b="1" dirty="0">
                <a:solidFill>
                  <a:schemeClr val="accent3">
                    <a:lumMod val="50000"/>
                  </a:schemeClr>
                </a:solidFill>
              </a:rPr>
              <a:t>Viktig spørsmål å stille seg før, under og etter brukerundersøkelse</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590261"/>
            <a:ext cx="10515600" cy="5062330"/>
          </a:xfrm>
        </p:spPr>
        <p:txBody>
          <a:bodyPr>
            <a:normAutofit/>
          </a:bodyPr>
          <a:lstStyle/>
          <a:p>
            <a:r>
              <a:rPr lang="nb-NO" sz="2400" dirty="0">
                <a:solidFill>
                  <a:schemeClr val="accent3">
                    <a:lumMod val="50000"/>
                  </a:schemeClr>
                </a:solidFill>
              </a:rPr>
              <a:t>Hvem er brukerne mine?</a:t>
            </a:r>
          </a:p>
          <a:p>
            <a:r>
              <a:rPr lang="nb-NO" sz="2400" dirty="0">
                <a:solidFill>
                  <a:schemeClr val="accent3">
                    <a:lumMod val="50000"/>
                  </a:schemeClr>
                </a:solidFill>
              </a:rPr>
              <a:t>Hva ønsker brukerne mine å oppnå (hvilke behov har de)?</a:t>
            </a:r>
          </a:p>
          <a:p>
            <a:r>
              <a:rPr lang="nb-NO" sz="2400" dirty="0">
                <a:solidFill>
                  <a:schemeClr val="accent3">
                    <a:lumMod val="50000"/>
                  </a:schemeClr>
                </a:solidFill>
              </a:rPr>
              <a:t>Hvordan kan mitt system best mulig støtte brukerens oppgaver?</a:t>
            </a:r>
          </a:p>
          <a:p>
            <a:r>
              <a:rPr lang="nb-NO" sz="2400" dirty="0">
                <a:solidFill>
                  <a:schemeClr val="accent3">
                    <a:lumMod val="50000"/>
                  </a:schemeClr>
                </a:solidFill>
              </a:rPr>
              <a:t>Hvilke opplevelser synes brukerne mine er gode og givende?</a:t>
            </a:r>
          </a:p>
          <a:p>
            <a:r>
              <a:rPr lang="nb-NO" sz="2400" dirty="0">
                <a:solidFill>
                  <a:schemeClr val="accent3">
                    <a:lumMod val="50000"/>
                  </a:schemeClr>
                </a:solidFill>
              </a:rPr>
              <a:t>Hvilke funksjoner bør mitt system ha?</a:t>
            </a:r>
          </a:p>
          <a:p>
            <a:r>
              <a:rPr lang="nb-NO" sz="2400" dirty="0">
                <a:solidFill>
                  <a:schemeClr val="accent3">
                    <a:lumMod val="50000"/>
                  </a:schemeClr>
                </a:solidFill>
              </a:rPr>
              <a:t>Hvilken utforming bør mitt system ha?</a:t>
            </a:r>
          </a:p>
          <a:p>
            <a:r>
              <a:rPr lang="nb-NO" sz="2400" dirty="0">
                <a:solidFill>
                  <a:schemeClr val="accent3">
                    <a:lumMod val="50000"/>
                  </a:schemeClr>
                </a:solidFill>
              </a:rPr>
              <a:t>Hvordan skal brukerne interagere med produktet?</a:t>
            </a:r>
          </a:p>
          <a:p>
            <a:r>
              <a:rPr lang="nb-NO" sz="2400" dirty="0">
                <a:solidFill>
                  <a:schemeClr val="accent3">
                    <a:lumMod val="50000"/>
                  </a:schemeClr>
                </a:solidFill>
              </a:rPr>
              <a:t>Hvordan kan mitt systems funksjoner best mulig organiseres?</a:t>
            </a:r>
          </a:p>
          <a:p>
            <a:r>
              <a:rPr lang="nb-NO" sz="2400" dirty="0">
                <a:solidFill>
                  <a:schemeClr val="accent3">
                    <a:lumMod val="50000"/>
                  </a:schemeClr>
                </a:solidFill>
              </a:rPr>
              <a:t>Hvordan fremstår mitt system for førstegangsbrukere?</a:t>
            </a:r>
          </a:p>
          <a:p>
            <a:r>
              <a:rPr lang="nb-NO" sz="2400" dirty="0">
                <a:solidFill>
                  <a:schemeClr val="accent3">
                    <a:lumMod val="50000"/>
                  </a:schemeClr>
                </a:solidFill>
              </a:rPr>
              <a:t>Er mitt system forståelig, tiltrekkende og håndterbart?</a:t>
            </a:r>
          </a:p>
          <a:p>
            <a:endParaRPr lang="nb-NO" sz="2400" dirty="0">
              <a:solidFill>
                <a:schemeClr val="accent3">
                  <a:lumMod val="50000"/>
                </a:schemeClr>
              </a:solidFill>
            </a:endParaRPr>
          </a:p>
        </p:txBody>
      </p:sp>
    </p:spTree>
    <p:extLst>
      <p:ext uri="{BB962C8B-B14F-4D97-AF65-F5344CB8AC3E}">
        <p14:creationId xmlns:p14="http://schemas.microsoft.com/office/powerpoint/2010/main" val="2998695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Planlegge datainnsamling</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sz="2400" dirty="0">
                <a:solidFill>
                  <a:schemeClr val="accent3">
                    <a:lumMod val="50000"/>
                  </a:schemeClr>
                </a:solidFill>
              </a:rPr>
              <a:t>Planlegging</a:t>
            </a:r>
          </a:p>
          <a:p>
            <a:pPr lvl="1"/>
            <a:r>
              <a:rPr lang="nb-NO" dirty="0">
                <a:solidFill>
                  <a:schemeClr val="accent3">
                    <a:lumMod val="50000"/>
                  </a:schemeClr>
                </a:solidFill>
              </a:rPr>
              <a:t>Teoretisk</a:t>
            </a:r>
          </a:p>
          <a:p>
            <a:pPr lvl="1"/>
            <a:r>
              <a:rPr lang="nb-NO" dirty="0">
                <a:solidFill>
                  <a:schemeClr val="accent3">
                    <a:lumMod val="50000"/>
                  </a:schemeClr>
                </a:solidFill>
              </a:rPr>
              <a:t>Praktisk</a:t>
            </a:r>
          </a:p>
          <a:p>
            <a:r>
              <a:rPr lang="nb-NO" sz="2400" dirty="0">
                <a:solidFill>
                  <a:schemeClr val="accent3">
                    <a:lumMod val="50000"/>
                  </a:schemeClr>
                </a:solidFill>
              </a:rPr>
              <a:t>Pilotundersøkelse</a:t>
            </a:r>
          </a:p>
          <a:p>
            <a:pPr lvl="1"/>
            <a:r>
              <a:rPr lang="nb-NO" sz="2000" dirty="0">
                <a:solidFill>
                  <a:schemeClr val="accent3">
                    <a:lumMod val="50000"/>
                  </a:schemeClr>
                </a:solidFill>
              </a:rPr>
              <a:t>En testundersøkelse som skal avdekke feil og mangler ved metodebruk</a:t>
            </a:r>
          </a:p>
          <a:p>
            <a:r>
              <a:rPr lang="nb-NO" sz="2400" dirty="0">
                <a:solidFill>
                  <a:schemeClr val="accent3">
                    <a:lumMod val="50000"/>
                  </a:schemeClr>
                </a:solidFill>
              </a:rPr>
              <a:t>Samtykkeskjema</a:t>
            </a:r>
          </a:p>
          <a:p>
            <a:pPr lvl="1"/>
            <a:r>
              <a:rPr lang="nb-NO" sz="2000" dirty="0">
                <a:solidFill>
                  <a:schemeClr val="accent3">
                    <a:lumMod val="50000"/>
                  </a:schemeClr>
                </a:solidFill>
              </a:rPr>
              <a:t>En kontrakt mellom deltaker og systemutviklere over hvilke rettigheter deltaker har i forhold til data som blir samlet inn. Bør og spesifisere hva data skal brukes til, hvordan data skal bli samlet inn, tilgjengeligheten til data, hvordan og hvor lenge data skal lagres.</a:t>
            </a:r>
          </a:p>
        </p:txBody>
      </p:sp>
    </p:spTree>
    <p:extLst>
      <p:ext uri="{BB962C8B-B14F-4D97-AF65-F5344CB8AC3E}">
        <p14:creationId xmlns:p14="http://schemas.microsoft.com/office/powerpoint/2010/main" val="617746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Eksempel på observasjon: finn.no</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sz="2400" dirty="0">
                <a:solidFill>
                  <a:schemeClr val="accent3">
                    <a:lumMod val="50000"/>
                  </a:schemeClr>
                </a:solidFill>
              </a:rPr>
              <a:t>Finn en målgruppe</a:t>
            </a:r>
          </a:p>
          <a:p>
            <a:r>
              <a:rPr lang="nb-NO" sz="2400" dirty="0">
                <a:solidFill>
                  <a:schemeClr val="accent3">
                    <a:lumMod val="50000"/>
                  </a:schemeClr>
                </a:solidFill>
              </a:rPr>
              <a:t>Finn relevante oppgaver deltakeren skal utføre i systemet</a:t>
            </a:r>
          </a:p>
          <a:p>
            <a:r>
              <a:rPr lang="nb-NO" sz="2400" dirty="0">
                <a:solidFill>
                  <a:schemeClr val="accent3">
                    <a:lumMod val="50000"/>
                  </a:schemeClr>
                </a:solidFill>
              </a:rPr>
              <a:t>Dokumenter hvilke relasjon man har til deltakerne</a:t>
            </a:r>
          </a:p>
          <a:p>
            <a:r>
              <a:rPr lang="nb-NO" sz="2400" dirty="0">
                <a:solidFill>
                  <a:schemeClr val="accent3">
                    <a:lumMod val="50000"/>
                  </a:schemeClr>
                </a:solidFill>
              </a:rPr>
              <a:t>Valg av metode for innsamling av data</a:t>
            </a:r>
          </a:p>
          <a:p>
            <a:pPr lvl="1"/>
            <a:r>
              <a:rPr lang="nb-NO" sz="2000" dirty="0">
                <a:solidFill>
                  <a:schemeClr val="accent3">
                    <a:lumMod val="50000"/>
                  </a:schemeClr>
                </a:solidFill>
              </a:rPr>
              <a:t>Penn/papir</a:t>
            </a:r>
          </a:p>
          <a:p>
            <a:pPr lvl="1"/>
            <a:r>
              <a:rPr lang="nb-NO" sz="2000" dirty="0">
                <a:solidFill>
                  <a:schemeClr val="accent3">
                    <a:lumMod val="50000"/>
                  </a:schemeClr>
                </a:solidFill>
              </a:rPr>
              <a:t>Lyd</a:t>
            </a:r>
          </a:p>
          <a:p>
            <a:pPr lvl="1"/>
            <a:r>
              <a:rPr lang="nb-NO" sz="2000" dirty="0">
                <a:solidFill>
                  <a:schemeClr val="accent3">
                    <a:lumMod val="50000"/>
                  </a:schemeClr>
                </a:solidFill>
              </a:rPr>
              <a:t>Foto</a:t>
            </a:r>
          </a:p>
          <a:p>
            <a:pPr lvl="1"/>
            <a:r>
              <a:rPr lang="nb-NO" sz="2000" dirty="0">
                <a:solidFill>
                  <a:schemeClr val="accent3">
                    <a:lumMod val="50000"/>
                  </a:schemeClr>
                </a:solidFill>
              </a:rPr>
              <a:t>Video</a:t>
            </a:r>
          </a:p>
          <a:p>
            <a:pPr lvl="1"/>
            <a:r>
              <a:rPr lang="nb-NO" sz="2000" dirty="0">
                <a:solidFill>
                  <a:schemeClr val="accent3">
                    <a:lumMod val="50000"/>
                  </a:schemeClr>
                </a:solidFill>
              </a:rPr>
              <a:t>annet</a:t>
            </a:r>
          </a:p>
          <a:p>
            <a:pPr lvl="1"/>
            <a:endParaRPr lang="nb-NO" sz="1600" dirty="0">
              <a:solidFill>
                <a:schemeClr val="accent3">
                  <a:lumMod val="50000"/>
                </a:schemeClr>
              </a:solidFill>
            </a:endParaRPr>
          </a:p>
        </p:txBody>
      </p:sp>
    </p:spTree>
    <p:extLst>
      <p:ext uri="{BB962C8B-B14F-4D97-AF65-F5344CB8AC3E}">
        <p14:creationId xmlns:p14="http://schemas.microsoft.com/office/powerpoint/2010/main" val="364569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normAutofit/>
          </a:bodyPr>
          <a:lstStyle/>
          <a:p>
            <a:r>
              <a:rPr lang="nb-NO" sz="6600" b="1" dirty="0">
                <a:solidFill>
                  <a:schemeClr val="accent3">
                    <a:lumMod val="50000"/>
                  </a:schemeClr>
                </a:solidFill>
              </a:rPr>
              <a:t>Sekvenstabell</a:t>
            </a:r>
          </a:p>
        </p:txBody>
      </p:sp>
    </p:spTree>
    <p:extLst>
      <p:ext uri="{BB962C8B-B14F-4D97-AF65-F5344CB8AC3E}">
        <p14:creationId xmlns:p14="http://schemas.microsoft.com/office/powerpoint/2010/main" val="2799688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Samspill</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normAutofit/>
          </a:bodyPr>
          <a:lstStyle/>
          <a:p>
            <a:r>
              <a:rPr lang="nb-NO" dirty="0">
                <a:solidFill>
                  <a:schemeClr val="accent3">
                    <a:lumMod val="50000"/>
                  </a:schemeClr>
                </a:solidFill>
              </a:rPr>
              <a:t>Rike bilder - sosioteknisk tilnærming til samspill mellom mennesker og teknologi</a:t>
            </a:r>
          </a:p>
          <a:p>
            <a:r>
              <a:rPr lang="nb-NO" dirty="0">
                <a:solidFill>
                  <a:schemeClr val="accent3">
                    <a:lumMod val="50000"/>
                  </a:schemeClr>
                </a:solidFill>
              </a:rPr>
              <a:t>Sosioteknisk – hvilke relasjoner mennesker og teknologi har</a:t>
            </a:r>
          </a:p>
          <a:p>
            <a:r>
              <a:rPr lang="nb-NO" dirty="0">
                <a:solidFill>
                  <a:schemeClr val="accent3">
                    <a:lumMod val="50000"/>
                  </a:schemeClr>
                </a:solidFill>
              </a:rPr>
              <a:t>Flere perspektiver</a:t>
            </a:r>
          </a:p>
          <a:p>
            <a:pPr lvl="1"/>
            <a:r>
              <a:rPr lang="nb-NO" dirty="0">
                <a:solidFill>
                  <a:schemeClr val="accent3">
                    <a:lumMod val="50000"/>
                  </a:schemeClr>
                </a:solidFill>
              </a:rPr>
              <a:t>Mikro (individ)</a:t>
            </a:r>
          </a:p>
          <a:p>
            <a:pPr lvl="1"/>
            <a:r>
              <a:rPr lang="nb-NO" dirty="0" err="1">
                <a:solidFill>
                  <a:schemeClr val="accent3">
                    <a:lumMod val="50000"/>
                  </a:schemeClr>
                </a:solidFill>
              </a:rPr>
              <a:t>Meso</a:t>
            </a:r>
            <a:r>
              <a:rPr lang="nb-NO" dirty="0">
                <a:solidFill>
                  <a:schemeClr val="accent3">
                    <a:lumMod val="50000"/>
                  </a:schemeClr>
                </a:solidFill>
              </a:rPr>
              <a:t> (gruppe)</a:t>
            </a:r>
          </a:p>
          <a:p>
            <a:pPr lvl="1"/>
            <a:r>
              <a:rPr lang="nb-NO" dirty="0">
                <a:solidFill>
                  <a:schemeClr val="accent3">
                    <a:lumMod val="50000"/>
                  </a:schemeClr>
                </a:solidFill>
              </a:rPr>
              <a:t>Makro (samfunn)</a:t>
            </a:r>
          </a:p>
          <a:p>
            <a:r>
              <a:rPr lang="nb-NO" dirty="0">
                <a:solidFill>
                  <a:schemeClr val="accent3">
                    <a:lumMod val="50000"/>
                  </a:schemeClr>
                </a:solidFill>
              </a:rPr>
              <a:t>Ansvar for teknologisk utvikling</a:t>
            </a:r>
          </a:p>
          <a:p>
            <a:pPr lvl="1"/>
            <a:r>
              <a:rPr lang="nb-NO" dirty="0">
                <a:solidFill>
                  <a:schemeClr val="accent3">
                    <a:lumMod val="50000"/>
                  </a:schemeClr>
                </a:solidFill>
              </a:rPr>
              <a:t>Etisk perspektiv</a:t>
            </a:r>
          </a:p>
          <a:p>
            <a:pPr lvl="1"/>
            <a:r>
              <a:rPr lang="nb-NO" dirty="0">
                <a:solidFill>
                  <a:schemeClr val="accent3">
                    <a:lumMod val="50000"/>
                  </a:schemeClr>
                </a:solidFill>
              </a:rPr>
              <a:t>Har vi for stor tillit til dagens teknologi?</a:t>
            </a:r>
          </a:p>
        </p:txBody>
      </p:sp>
      <p:pic>
        <p:nvPicPr>
          <p:cNvPr id="5" name="Bilde 4">
            <a:extLst>
              <a:ext uri="{FF2B5EF4-FFF2-40B4-BE49-F238E27FC236}">
                <a16:creationId xmlns:a16="http://schemas.microsoft.com/office/drawing/2014/main" id="{0FA6C0B2-6907-98AC-D0B7-93344C7C14D9}"/>
              </a:ext>
            </a:extLst>
          </p:cNvPr>
          <p:cNvPicPr>
            <a:picLocks noChangeAspect="1"/>
          </p:cNvPicPr>
          <p:nvPr/>
        </p:nvPicPr>
        <p:blipFill>
          <a:blip r:embed="rId2"/>
          <a:stretch>
            <a:fillRect/>
          </a:stretch>
        </p:blipFill>
        <p:spPr>
          <a:xfrm>
            <a:off x="-57623" y="-14068"/>
            <a:ext cx="12496589" cy="6963508"/>
          </a:xfrm>
          <a:prstGeom prst="rect">
            <a:avLst/>
          </a:prstGeom>
        </p:spPr>
      </p:pic>
    </p:spTree>
    <p:extLst>
      <p:ext uri="{BB962C8B-B14F-4D97-AF65-F5344CB8AC3E}">
        <p14:creationId xmlns:p14="http://schemas.microsoft.com/office/powerpoint/2010/main" val="2335809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Målet</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dirty="0">
                <a:solidFill>
                  <a:schemeClr val="accent3">
                    <a:lumMod val="50000"/>
                  </a:schemeClr>
                </a:solidFill>
              </a:rPr>
              <a:t>Finne ut av:</a:t>
            </a:r>
          </a:p>
          <a:p>
            <a:pPr lvl="1"/>
            <a:r>
              <a:rPr lang="nb-NO" dirty="0">
                <a:solidFill>
                  <a:schemeClr val="accent3">
                    <a:lumMod val="50000"/>
                  </a:schemeClr>
                </a:solidFill>
              </a:rPr>
              <a:t>Hvordan er flyten i interaksjonen?</a:t>
            </a:r>
          </a:p>
          <a:p>
            <a:pPr lvl="1"/>
            <a:r>
              <a:rPr lang="nb-NO" dirty="0">
                <a:solidFill>
                  <a:schemeClr val="accent3">
                    <a:lumMod val="50000"/>
                  </a:schemeClr>
                </a:solidFill>
              </a:rPr>
              <a:t>Hvor er flyten bra?</a:t>
            </a:r>
          </a:p>
          <a:p>
            <a:pPr lvl="1"/>
            <a:r>
              <a:rPr lang="nb-NO" dirty="0">
                <a:solidFill>
                  <a:schemeClr val="accent3">
                    <a:lumMod val="50000"/>
                  </a:schemeClr>
                </a:solidFill>
              </a:rPr>
              <a:t>Hvorfor stopper det opp?</a:t>
            </a:r>
          </a:p>
          <a:p>
            <a:pPr lvl="1"/>
            <a:r>
              <a:rPr lang="nb-NO" dirty="0">
                <a:solidFill>
                  <a:schemeClr val="accent3">
                    <a:lumMod val="50000"/>
                  </a:schemeClr>
                </a:solidFill>
              </a:rPr>
              <a:t>Skjønner ikke maskinen bruker eller omvendt?</a:t>
            </a:r>
          </a:p>
          <a:p>
            <a:pPr lvl="1"/>
            <a:r>
              <a:rPr lang="nb-NO" dirty="0">
                <a:solidFill>
                  <a:schemeClr val="accent3">
                    <a:lumMod val="50000"/>
                  </a:schemeClr>
                </a:solidFill>
              </a:rPr>
              <a:t>Er det noe som skjer internt i maskinen som ikke fungerer optimalt?</a:t>
            </a:r>
          </a:p>
        </p:txBody>
      </p:sp>
    </p:spTree>
    <p:extLst>
      <p:ext uri="{BB962C8B-B14F-4D97-AF65-F5344CB8AC3E}">
        <p14:creationId xmlns:p14="http://schemas.microsoft.com/office/powerpoint/2010/main" val="3577768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normAutofit/>
          </a:bodyPr>
          <a:lstStyle/>
          <a:p>
            <a:r>
              <a:rPr lang="nb-NO" sz="6600" b="1" dirty="0">
                <a:solidFill>
                  <a:schemeClr val="accent3">
                    <a:lumMod val="50000"/>
                  </a:schemeClr>
                </a:solidFill>
              </a:rPr>
              <a:t>marcusbb@uio.no</a:t>
            </a:r>
          </a:p>
        </p:txBody>
      </p:sp>
    </p:spTree>
    <p:extLst>
      <p:ext uri="{BB962C8B-B14F-4D97-AF65-F5344CB8AC3E}">
        <p14:creationId xmlns:p14="http://schemas.microsoft.com/office/powerpoint/2010/main" val="384045499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394</Words>
  <Application>Microsoft Office PowerPoint</Application>
  <PresentationFormat>Widescreen</PresentationFormat>
  <Paragraphs>77</Paragraphs>
  <Slides>14</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14</vt:i4>
      </vt:variant>
    </vt:vector>
  </HeadingPairs>
  <TitlesOfParts>
    <vt:vector size="18" baseType="lpstr">
      <vt:lpstr>Arial</vt:lpstr>
      <vt:lpstr>Calibri</vt:lpstr>
      <vt:lpstr>Calibri Light</vt:lpstr>
      <vt:lpstr>Office-tema</vt:lpstr>
      <vt:lpstr>IN1030 Gruppe 5</vt:lpstr>
      <vt:lpstr>Oversikt</vt:lpstr>
      <vt:lpstr>Repetisjon</vt:lpstr>
      <vt:lpstr>Rike bilder</vt:lpstr>
      <vt:lpstr>Hva er undersøkelse av bruk</vt:lpstr>
      <vt:lpstr>Hvorfor undersøke brøk</vt:lpstr>
      <vt:lpstr>Formål med datainnsamling</vt:lpstr>
      <vt:lpstr>Viktig spørsmål å stille seg før, under og etter brukerundersøkelse</vt:lpstr>
      <vt:lpstr>Planlegge datainnsamling</vt:lpstr>
      <vt:lpstr>Eksempel på observasjon: finn.no</vt:lpstr>
      <vt:lpstr>Sekvenstabell</vt:lpstr>
      <vt:lpstr>Samspill</vt:lpstr>
      <vt:lpstr>Målet</vt:lpstr>
      <vt:lpstr>marcusbb@uio.no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IN1030 Gruppe 5</dc:title>
  <dc:creator>Marcus Bergum Brørs</dc:creator>
  <cp:lastModifiedBy>Marcus Bergum Brørs</cp:lastModifiedBy>
  <cp:revision>68</cp:revision>
  <dcterms:created xsi:type="dcterms:W3CDTF">2023-01-30T13:37:42Z</dcterms:created>
  <dcterms:modified xsi:type="dcterms:W3CDTF">2023-02-13T18:02:24Z</dcterms:modified>
</cp:coreProperties>
</file>