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4" r:id="rId5"/>
    <p:sldId id="268" r:id="rId6"/>
    <p:sldId id="269" r:id="rId7"/>
    <p:sldId id="272" r:id="rId8"/>
    <p:sldId id="276" r:id="rId9"/>
    <p:sldId id="277" r:id="rId10"/>
    <p:sldId id="278" r:id="rId11"/>
    <p:sldId id="260" r:id="rId12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90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534DF6E-DFEB-6571-AA85-D334F56661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B4B25E9B-9BA1-CB52-7584-767522CFE3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C1BD127-FC5D-B0D1-96A9-325A8E3962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BC4AF-4D78-4FE9-B0E4-7971EF20F7DD}" type="datetimeFigureOut">
              <a:rPr lang="nb-NO" smtClean="0"/>
              <a:t>20.02.2023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A060177-3F1C-7486-E064-0C5B73344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59293EC-C2B6-4B9A-B68C-E340A3EA2D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D4F85-8129-4D8C-B6A4-156DCB67B8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783134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9F923D5-4B58-893C-FAD2-F1DD8CC485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4BC29D4-DF91-1AFF-7F46-1D0C0F505F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0A41E91-B910-932A-9F94-7073EBB211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BC4AF-4D78-4FE9-B0E4-7971EF20F7DD}" type="datetimeFigureOut">
              <a:rPr lang="nb-NO" smtClean="0"/>
              <a:t>20.02.2023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39E7A12-2E86-00D7-7618-78C4F3A74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1D1DD27-B86D-7972-1D85-87EAE61B61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D4F85-8129-4D8C-B6A4-156DCB67B8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516045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9ABCC17-6682-FD2E-012B-A095611F4D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F1BE4AB-B41D-D9E9-5A5A-4C49146055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F6978A3-7B89-5BE3-F5F2-A761F6FAB5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BC4AF-4D78-4FE9-B0E4-7971EF20F7DD}" type="datetimeFigureOut">
              <a:rPr lang="nb-NO" smtClean="0"/>
              <a:t>20.02.2023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9658441-5E74-2235-1A7B-F8D8C3812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83DA07E-539C-D9D0-7E6D-DC4A5827D9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D4F85-8129-4D8C-B6A4-156DCB67B8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691671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3738526-CE2F-1B7D-9939-4AEB09E214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763D57A-D74E-9806-44F9-BC936D1E1C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DC54DEAA-CA0E-115F-0541-4BC987DCBB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14B3EDB0-733A-BA87-DAA2-8B516C1254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BC4AF-4D78-4FE9-B0E4-7971EF20F7DD}" type="datetimeFigureOut">
              <a:rPr lang="nb-NO" smtClean="0"/>
              <a:t>20.02.2023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CE361C5A-FD20-E406-F7A5-FC429172A0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A70E0D16-9A68-4167-87E0-77C3DB4473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D4F85-8129-4D8C-B6A4-156DCB67B8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159845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3F58BBC-0C65-E7DF-FB6D-7027D2214E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587D326E-A38D-6368-2477-5E03436C82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3823B558-5E8E-F6B1-22C8-1AAB13B800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373483B8-F43A-7FA0-B134-7F773006FC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D2F44D1B-C261-7B83-3B32-47BBC97662A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A8712D41-2E94-611A-9D3D-FFA24B6D56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BC4AF-4D78-4FE9-B0E4-7971EF20F7DD}" type="datetimeFigureOut">
              <a:rPr lang="nb-NO" smtClean="0"/>
              <a:t>20.02.2023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173F9DD6-5D2D-3124-BAD2-A61F8C9841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525C7A73-DB05-C854-9BD8-5B0777AF8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D4F85-8129-4D8C-B6A4-156DCB67B8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740513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7730291-5E3F-27A2-569B-9E78C45A4B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454F5702-DE7C-BE24-B7D2-B47773A40A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BC4AF-4D78-4FE9-B0E4-7971EF20F7DD}" type="datetimeFigureOut">
              <a:rPr lang="nb-NO" smtClean="0"/>
              <a:t>20.02.2023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3C577CD3-8156-DD55-6DEE-2632ABD126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1C156A73-643B-F435-98A5-26F519BEC9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D4F85-8129-4D8C-B6A4-156DCB67B8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81961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1358E10E-8A28-09E6-468F-59A0277D2D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BC4AF-4D78-4FE9-B0E4-7971EF20F7DD}" type="datetimeFigureOut">
              <a:rPr lang="nb-NO" smtClean="0"/>
              <a:t>20.02.2023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B4865533-7977-D3AF-3A1D-340AA2DCED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C2348645-AD05-30E1-34AF-88A507E602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D4F85-8129-4D8C-B6A4-156DCB67B8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944862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62DD79C-41A7-77E8-5861-EE40F67683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40F05A9-82C7-2CE0-C8F2-B8A3B8615B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354DE507-F723-893C-CE1E-C033091B4B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8795DCC9-4F89-59F7-E913-547359289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BC4AF-4D78-4FE9-B0E4-7971EF20F7DD}" type="datetimeFigureOut">
              <a:rPr lang="nb-NO" smtClean="0"/>
              <a:t>20.02.2023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38CF3909-FC19-DC41-0EC6-0515B14135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A2FE0FDD-78A0-8DA3-9B6D-9D94833CA5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D4F85-8129-4D8C-B6A4-156DCB67B8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420451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12F73B0-50ED-D61C-E692-F42F6506D2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51374204-690D-8BF0-6663-FF42E55FBE0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BF75E792-A203-8FD4-DB3A-20FF0BE6F3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967DBBEA-FA57-1C76-E1D9-A9B9C98E01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BC4AF-4D78-4FE9-B0E4-7971EF20F7DD}" type="datetimeFigureOut">
              <a:rPr lang="nb-NO" smtClean="0"/>
              <a:t>20.02.2023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3081D9D5-F8B4-A2CC-E83C-B4F759AAD4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47ED9887-E07A-C6A5-A468-C62E1CAFD4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D4F85-8129-4D8C-B6A4-156DCB67B8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85789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C79992A-36F3-43CE-DE85-192933AE01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8DFE3762-5843-49F1-1050-52D19ABAE0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8E7FC4C-D5FB-D50D-3AAF-783DFAB3C0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BC4AF-4D78-4FE9-B0E4-7971EF20F7DD}" type="datetimeFigureOut">
              <a:rPr lang="nb-NO" smtClean="0"/>
              <a:t>20.02.2023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8044BD3-84FF-2C41-7673-05BA3E8307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1429BA4-8E63-0AEE-9FDE-B7FB99CF6F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D4F85-8129-4D8C-B6A4-156DCB67B8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897189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B5C355BD-C462-CC75-8F5A-33CD8BA42C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5768800D-82B2-0073-7400-E6F4FFEDF2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FA4C47B-8474-1A2D-D095-D1863438D8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BC4AF-4D78-4FE9-B0E4-7971EF20F7DD}" type="datetimeFigureOut">
              <a:rPr lang="nb-NO" smtClean="0"/>
              <a:t>20.02.2023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F03B87D-8D56-767D-7D4D-787DB6CF56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1815B14-A903-6E4D-F165-72BA37D51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D4F85-8129-4D8C-B6A4-156DCB67B8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722959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AB4263D4-3E67-9D92-5517-CA03D3484C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5752A2DF-A8E8-6419-5A87-9A8F7F2C5F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5ECC04F-78ED-EBFE-8D9B-E911510859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8BC4AF-4D78-4FE9-B0E4-7971EF20F7DD}" type="datetimeFigureOut">
              <a:rPr lang="nb-NO" smtClean="0"/>
              <a:t>20.02.2023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5391C3F-E864-4FFC-9115-924563762D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F12EBD2-460A-5D4A-ABC6-AC39B74373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FD4F85-8129-4D8C-B6A4-156DCB67B8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56130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2CE0708-330B-6284-B302-F3941433EB7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b="1" dirty="0">
                <a:solidFill>
                  <a:schemeClr val="accent3">
                    <a:lumMod val="50000"/>
                  </a:schemeClr>
                </a:solidFill>
              </a:rPr>
              <a:t>IN1030 Gruppe 5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6E817AB5-23AF-5BAF-292A-3EED4D5DBBC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Undersøkelse av bruk, likestilling og mangfold</a:t>
            </a:r>
          </a:p>
        </p:txBody>
      </p:sp>
    </p:spTree>
    <p:extLst>
      <p:ext uri="{BB962C8B-B14F-4D97-AF65-F5344CB8AC3E}">
        <p14:creationId xmlns:p14="http://schemas.microsoft.com/office/powerpoint/2010/main" val="5136109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9661C11-00BD-7C87-6BDD-26F37378A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>
                <a:solidFill>
                  <a:schemeClr val="accent3">
                    <a:lumMod val="50000"/>
                  </a:schemeClr>
                </a:solidFill>
              </a:rPr>
              <a:t>Oversikt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6271B8-AA86-66F5-7A79-8BE4B52166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>
                <a:solidFill>
                  <a:schemeClr val="accent3">
                    <a:lumMod val="50000"/>
                  </a:schemeClr>
                </a:solidFill>
              </a:rPr>
              <a:t>Oblig status – Gjør nå</a:t>
            </a:r>
          </a:p>
          <a:p>
            <a:r>
              <a:rPr lang="nb-NO" dirty="0">
                <a:solidFill>
                  <a:schemeClr val="accent3">
                    <a:lumMod val="50000"/>
                  </a:schemeClr>
                </a:solidFill>
              </a:rPr>
              <a:t>Repetisjon</a:t>
            </a:r>
          </a:p>
          <a:p>
            <a:r>
              <a:rPr lang="nb-NO" dirty="0">
                <a:solidFill>
                  <a:schemeClr val="accent3">
                    <a:lumMod val="50000"/>
                  </a:schemeClr>
                </a:solidFill>
              </a:rPr>
              <a:t>Samtykke</a:t>
            </a:r>
          </a:p>
          <a:p>
            <a:r>
              <a:rPr lang="nb-NO" dirty="0">
                <a:solidFill>
                  <a:schemeClr val="accent3">
                    <a:lumMod val="50000"/>
                  </a:schemeClr>
                </a:solidFill>
              </a:rPr>
              <a:t>Oblig 2</a:t>
            </a:r>
          </a:p>
          <a:p>
            <a:endParaRPr lang="nb-NO" dirty="0">
              <a:solidFill>
                <a:schemeClr val="accent3">
                  <a:lumMod val="50000"/>
                </a:schemeClr>
              </a:solidFill>
            </a:endParaRPr>
          </a:p>
          <a:p>
            <a:endParaRPr lang="nb-NO" dirty="0">
              <a:solidFill>
                <a:schemeClr val="accent3">
                  <a:lumMod val="50000"/>
                </a:schemeClr>
              </a:solidFill>
            </a:endParaRPr>
          </a:p>
          <a:p>
            <a:endParaRPr lang="nb-NO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D8CBF3A8-6AB3-2089-B459-ED6E9B86CE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0736" y="1825624"/>
            <a:ext cx="2913063" cy="2913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50345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2CE0708-330B-6284-B302-F3941433EB7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sz="6600" b="1" dirty="0">
                <a:solidFill>
                  <a:schemeClr val="accent3">
                    <a:lumMod val="50000"/>
                  </a:schemeClr>
                </a:solidFill>
              </a:rPr>
              <a:t>Repetisjon</a:t>
            </a:r>
          </a:p>
        </p:txBody>
      </p:sp>
    </p:spTree>
    <p:extLst>
      <p:ext uri="{BB962C8B-B14F-4D97-AF65-F5344CB8AC3E}">
        <p14:creationId xmlns:p14="http://schemas.microsoft.com/office/powerpoint/2010/main" val="31391746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9661C11-00BD-7C87-6BDD-26F37378A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>
                <a:solidFill>
                  <a:schemeClr val="accent3">
                    <a:lumMod val="50000"/>
                  </a:schemeClr>
                </a:solidFill>
              </a:rPr>
              <a:t>Analyse ved hjelp av sekvenstabell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6271B8-AA86-66F5-7A79-8BE4B52166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5032375"/>
          </a:xfrm>
        </p:spPr>
        <p:txBody>
          <a:bodyPr/>
          <a:lstStyle/>
          <a:p>
            <a:r>
              <a:rPr lang="nb-NO" sz="2400" b="1" dirty="0">
                <a:solidFill>
                  <a:schemeClr val="accent3">
                    <a:lumMod val="50000"/>
                  </a:schemeClr>
                </a:solidFill>
              </a:rPr>
              <a:t>Kolonne 1: Bruker - Handling ikke synlig for maskinen</a:t>
            </a:r>
          </a:p>
          <a:p>
            <a:pPr lvl="1"/>
            <a:r>
              <a:rPr lang="nb-NO" sz="2000" dirty="0">
                <a:solidFill>
                  <a:schemeClr val="accent3">
                    <a:lumMod val="50000"/>
                  </a:schemeClr>
                </a:solidFill>
              </a:rPr>
              <a:t>Det brukeren tenker høyt, gjør, sier, kroppsspråk – alt menneskelig som ikke er direkte interaksjon med maskinen. Eks: «Himler med øynene»</a:t>
            </a:r>
          </a:p>
          <a:p>
            <a:r>
              <a:rPr lang="nb-NO" sz="2400" b="1" dirty="0">
                <a:solidFill>
                  <a:schemeClr val="accent3">
                    <a:lumMod val="50000"/>
                  </a:schemeClr>
                </a:solidFill>
              </a:rPr>
              <a:t>Kolonne 2: Bruker – Handling synlig for maskinen</a:t>
            </a:r>
          </a:p>
          <a:p>
            <a:pPr lvl="1"/>
            <a:r>
              <a:rPr lang="nb-NO" sz="2000" dirty="0">
                <a:solidFill>
                  <a:schemeClr val="accent3">
                    <a:lumMod val="50000"/>
                  </a:schemeClr>
                </a:solidFill>
              </a:rPr>
              <a:t>Direkte interaksjon med systemet. Hva trykker brukeren på, skriver, systemet registrerer. Trykk på ikon, søkeord, markere tekst.</a:t>
            </a:r>
            <a:endParaRPr lang="nb-NO" dirty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nb-NO" sz="2400" b="1" dirty="0">
                <a:solidFill>
                  <a:schemeClr val="accent3">
                    <a:lumMod val="50000"/>
                  </a:schemeClr>
                </a:solidFill>
              </a:rPr>
              <a:t>Kolonne 3: Maskin – Effekt synlig for bruker</a:t>
            </a:r>
          </a:p>
          <a:p>
            <a:pPr lvl="1"/>
            <a:r>
              <a:rPr lang="nb-NO" sz="2000" dirty="0">
                <a:solidFill>
                  <a:schemeClr val="accent3">
                    <a:lumMod val="50000"/>
                  </a:schemeClr>
                </a:solidFill>
              </a:rPr>
              <a:t>Effekten av interaksjon som bruker har med systemet. Eks om bruker skriver inn et søkeord kan man føre inn hvilke resultat som ble presentert ved spørringen. Lagre </a:t>
            </a:r>
            <a:r>
              <a:rPr lang="nb-NO" sz="2000" dirty="0">
                <a:solidFill>
                  <a:schemeClr val="accent3">
                    <a:lumMod val="50000"/>
                  </a:schemeClr>
                </a:solidFill>
                <a:sym typeface="Wingdings" panose="05000000000000000000" pitchFamily="2" charset="2"/>
              </a:rPr>
              <a:t> «Dokument lagret»</a:t>
            </a:r>
          </a:p>
          <a:p>
            <a:r>
              <a:rPr lang="nb-NO" sz="2400" b="1" dirty="0">
                <a:solidFill>
                  <a:schemeClr val="accent3">
                    <a:lumMod val="50000"/>
                  </a:schemeClr>
                </a:solidFill>
                <a:sym typeface="Wingdings" panose="05000000000000000000" pitchFamily="2" charset="2"/>
              </a:rPr>
              <a:t>Kolonne 4: Maskin – Effekt ikke synlig for bruker</a:t>
            </a:r>
          </a:p>
          <a:p>
            <a:pPr lvl="1"/>
            <a:r>
              <a:rPr lang="nb-NO" sz="2000" dirty="0">
                <a:solidFill>
                  <a:schemeClr val="accent3">
                    <a:lumMod val="50000"/>
                  </a:schemeClr>
                </a:solidFill>
                <a:sym typeface="Wingdings" panose="05000000000000000000" pitchFamily="2" charset="2"/>
              </a:rPr>
              <a:t>Det som skjer inne i maskinen. Algoritmer, bytes, bits, nettverk. Ikke nødvendigvis like enkelt om man ikke har kunnskap om systemutviklingsprosessen</a:t>
            </a:r>
          </a:p>
          <a:p>
            <a:pPr lvl="1"/>
            <a:endParaRPr lang="nb-NO" sz="2000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07971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2CE0708-330B-6284-B302-F3941433EB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7809" y="1122363"/>
            <a:ext cx="11357113" cy="2387600"/>
          </a:xfrm>
        </p:spPr>
        <p:txBody>
          <a:bodyPr>
            <a:normAutofit/>
          </a:bodyPr>
          <a:lstStyle/>
          <a:p>
            <a:r>
              <a:rPr lang="nb-NO" sz="6600" b="1" dirty="0">
                <a:solidFill>
                  <a:schemeClr val="accent3">
                    <a:lumMod val="50000"/>
                  </a:schemeClr>
                </a:solidFill>
              </a:rPr>
              <a:t>Hva er undersøkelse av bruk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EEA49F60-DAED-1F29-FCAE-554D3B9B94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8683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99810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9661C11-00BD-7C87-6BDD-26F37378A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>
                <a:solidFill>
                  <a:schemeClr val="accent3">
                    <a:lumMod val="50000"/>
                  </a:schemeClr>
                </a:solidFill>
              </a:rPr>
              <a:t>Samtykke – Hvorfor?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6271B8-AA86-66F5-7A79-8BE4B52166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400" b="1" dirty="0">
                <a:solidFill>
                  <a:schemeClr val="accent3">
                    <a:lumMod val="50000"/>
                  </a:schemeClr>
                </a:solidFill>
              </a:rPr>
              <a:t>Personopplysningsloven: (og GDPR):</a:t>
            </a:r>
          </a:p>
          <a:p>
            <a:pPr lvl="1"/>
            <a:r>
              <a:rPr lang="nb-NO" dirty="0">
                <a:solidFill>
                  <a:schemeClr val="accent3">
                    <a:lumMod val="50000"/>
                  </a:schemeClr>
                </a:solidFill>
              </a:rPr>
              <a:t>For informatikere er det særlig viktig å kjenne til hvordan personopplysningsloven regulerer vilkårene for innhenting av personopplysninger, og vilkårene for at personopplysninger lovlig kan behandles i et datasystem.</a:t>
            </a:r>
          </a:p>
          <a:p>
            <a:r>
              <a:rPr lang="nb-NO" sz="2400" b="1" dirty="0">
                <a:solidFill>
                  <a:schemeClr val="accent3">
                    <a:lumMod val="50000"/>
                  </a:schemeClr>
                </a:solidFill>
              </a:rPr>
              <a:t>Når er det gyldig?</a:t>
            </a:r>
          </a:p>
          <a:p>
            <a:pPr lvl="1"/>
            <a:r>
              <a:rPr lang="nb-NO" sz="2000" dirty="0">
                <a:solidFill>
                  <a:schemeClr val="accent3">
                    <a:lumMod val="50000"/>
                  </a:schemeClr>
                </a:solidFill>
              </a:rPr>
              <a:t>Frivilling</a:t>
            </a:r>
          </a:p>
          <a:p>
            <a:pPr lvl="1"/>
            <a:r>
              <a:rPr lang="nb-NO" sz="2000" dirty="0">
                <a:solidFill>
                  <a:schemeClr val="accent3">
                    <a:lumMod val="50000"/>
                  </a:schemeClr>
                </a:solidFill>
              </a:rPr>
              <a:t>Spesifikt</a:t>
            </a:r>
          </a:p>
          <a:p>
            <a:pPr lvl="1"/>
            <a:r>
              <a:rPr lang="nb-NO" sz="2000" dirty="0">
                <a:solidFill>
                  <a:schemeClr val="accent3">
                    <a:lumMod val="50000"/>
                  </a:schemeClr>
                </a:solidFill>
              </a:rPr>
              <a:t>Informert</a:t>
            </a:r>
          </a:p>
          <a:p>
            <a:pPr lvl="1"/>
            <a:r>
              <a:rPr lang="nb-NO" sz="2000" dirty="0">
                <a:solidFill>
                  <a:schemeClr val="accent3">
                    <a:lumMod val="50000"/>
                  </a:schemeClr>
                </a:solidFill>
              </a:rPr>
              <a:t>Dokumenterbart</a:t>
            </a:r>
          </a:p>
          <a:p>
            <a:pPr lvl="1"/>
            <a:r>
              <a:rPr lang="nb-NO" sz="2000" dirty="0">
                <a:solidFill>
                  <a:schemeClr val="accent3">
                    <a:lumMod val="50000"/>
                  </a:schemeClr>
                </a:solidFill>
              </a:rPr>
              <a:t>Mulig å trekke </a:t>
            </a:r>
            <a:r>
              <a:rPr lang="nb-NO" sz="2000" dirty="0" err="1">
                <a:solidFill>
                  <a:schemeClr val="accent3">
                    <a:lumMod val="50000"/>
                  </a:schemeClr>
                </a:solidFill>
              </a:rPr>
              <a:t>tilbale</a:t>
            </a:r>
            <a:endParaRPr lang="nb-NO" sz="2000" dirty="0">
              <a:solidFill>
                <a:schemeClr val="accent3">
                  <a:lumMod val="50000"/>
                </a:schemeClr>
              </a:solidFill>
            </a:endParaRPr>
          </a:p>
          <a:p>
            <a:pPr lvl="1"/>
            <a:endParaRPr lang="nb-NO" sz="2000" dirty="0">
              <a:solidFill>
                <a:schemeClr val="accent3">
                  <a:lumMod val="50000"/>
                </a:schemeClr>
              </a:solidFill>
            </a:endParaRPr>
          </a:p>
          <a:p>
            <a:endParaRPr lang="nb-NO" sz="2400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3074" name="Picture 2" descr="consent Icon - Free PNG &amp; SVG 3146985 - Noun Project">
            <a:extLst>
              <a:ext uri="{FF2B5EF4-FFF2-40B4-BE49-F238E27FC236}">
                <a16:creationId xmlns:a16="http://schemas.microsoft.com/office/drawing/2014/main" id="{E701B957-3CBA-200F-6356-DEBC491973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8310" y="3728599"/>
            <a:ext cx="2448364" cy="2448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84796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2CE0708-330B-6284-B302-F3941433EB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122363"/>
            <a:ext cx="12192000" cy="2387600"/>
          </a:xfrm>
        </p:spPr>
        <p:txBody>
          <a:bodyPr>
            <a:normAutofit/>
          </a:bodyPr>
          <a:lstStyle/>
          <a:p>
            <a:r>
              <a:rPr lang="nb-NO" sz="6600" b="1" dirty="0">
                <a:solidFill>
                  <a:schemeClr val="accent3">
                    <a:lumMod val="50000"/>
                  </a:schemeClr>
                </a:solidFill>
              </a:rPr>
              <a:t>Oppmerksomhet og distraksjon</a:t>
            </a:r>
          </a:p>
        </p:txBody>
      </p:sp>
      <p:pic>
        <p:nvPicPr>
          <p:cNvPr id="2050" name="Picture 2" descr="Distraction PNG Transparent Images Free Download | Vector Files | Pngtree">
            <a:extLst>
              <a:ext uri="{FF2B5EF4-FFF2-40B4-BE49-F238E27FC236}">
                <a16:creationId xmlns:a16="http://schemas.microsoft.com/office/drawing/2014/main" id="{51192A79-AF05-03B1-89A6-3AE7C538AF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4137" y="2198286"/>
            <a:ext cx="4983726" cy="4983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96880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9661C11-00BD-7C87-6BDD-26F37378A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>
                <a:solidFill>
                  <a:schemeClr val="accent3">
                    <a:lumMod val="50000"/>
                  </a:schemeClr>
                </a:solidFill>
              </a:rPr>
              <a:t>Tilgjengelighetskultur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6271B8-AA86-66F5-7A79-8BE4B52166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400" dirty="0">
                <a:solidFill>
                  <a:schemeClr val="accent3">
                    <a:lumMod val="50000"/>
                  </a:schemeClr>
                </a:solidFill>
              </a:rPr>
              <a:t>Ny teknologi – større mulighet for å være tilgjengelig</a:t>
            </a:r>
          </a:p>
          <a:p>
            <a:r>
              <a:rPr lang="nb-NO" sz="2400" dirty="0">
                <a:solidFill>
                  <a:schemeClr val="accent3">
                    <a:lumMod val="50000"/>
                  </a:schemeClr>
                </a:solidFill>
              </a:rPr>
              <a:t>Mulighet til å regulere press/forventning fra samfunnet</a:t>
            </a:r>
          </a:p>
          <a:p>
            <a:r>
              <a:rPr lang="nb-NO" sz="2400" dirty="0">
                <a:solidFill>
                  <a:schemeClr val="accent3">
                    <a:lumMod val="50000"/>
                  </a:schemeClr>
                </a:solidFill>
              </a:rPr>
              <a:t>Sosial </a:t>
            </a:r>
            <a:r>
              <a:rPr lang="nb-NO" sz="2400" dirty="0" err="1">
                <a:solidFill>
                  <a:schemeClr val="accent3">
                    <a:lumMod val="50000"/>
                  </a:schemeClr>
                </a:solidFill>
              </a:rPr>
              <a:t>responsivitet</a:t>
            </a:r>
            <a:endParaRPr lang="nb-NO" sz="2400" dirty="0">
              <a:solidFill>
                <a:schemeClr val="accent3">
                  <a:lumMod val="50000"/>
                </a:schemeClr>
              </a:solidFill>
            </a:endParaRPr>
          </a:p>
          <a:p>
            <a:pPr lvl="1"/>
            <a:r>
              <a:rPr lang="nb-NO" sz="2000" dirty="0">
                <a:solidFill>
                  <a:schemeClr val="accent3">
                    <a:lumMod val="50000"/>
                  </a:schemeClr>
                </a:solidFill>
              </a:rPr>
              <a:t>Hvordan overfører vi sosiale interaksjoner over til kommunikasjon gjennom digitale medier</a:t>
            </a:r>
          </a:p>
          <a:p>
            <a:pPr lvl="1"/>
            <a:r>
              <a:rPr lang="nb-NO" sz="2000" dirty="0">
                <a:solidFill>
                  <a:schemeClr val="accent3">
                    <a:lumMod val="50000"/>
                  </a:schemeClr>
                </a:solidFill>
              </a:rPr>
              <a:t>Man sier hei når noen hilser på deg</a:t>
            </a:r>
          </a:p>
          <a:p>
            <a:pPr lvl="1"/>
            <a:r>
              <a:rPr lang="nb-NO" sz="2000" dirty="0">
                <a:solidFill>
                  <a:schemeClr val="accent3">
                    <a:lumMod val="50000"/>
                  </a:schemeClr>
                </a:solidFill>
              </a:rPr>
              <a:t>Svarer på direkte spørsmål</a:t>
            </a:r>
          </a:p>
          <a:p>
            <a:r>
              <a:rPr lang="nb-NO" sz="2400" dirty="0">
                <a:solidFill>
                  <a:schemeClr val="accent3">
                    <a:lumMod val="50000"/>
                  </a:schemeClr>
                </a:solidFill>
              </a:rPr>
              <a:t>Hvilke konsekvenser kan tilgjengelighetskulturen ha?</a:t>
            </a:r>
          </a:p>
        </p:txBody>
      </p:sp>
    </p:spTree>
    <p:extLst>
      <p:ext uri="{BB962C8B-B14F-4D97-AF65-F5344CB8AC3E}">
        <p14:creationId xmlns:p14="http://schemas.microsoft.com/office/powerpoint/2010/main" val="35777689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9661C11-00BD-7C87-6BDD-26F37378A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>
                <a:solidFill>
                  <a:schemeClr val="accent3">
                    <a:lumMod val="50000"/>
                  </a:schemeClr>
                </a:solidFill>
              </a:rPr>
              <a:t>Oblig: Oppgave 4b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6271B8-AA86-66F5-7A79-8BE4B52166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400" dirty="0">
                <a:solidFill>
                  <a:schemeClr val="accent3">
                    <a:lumMod val="50000"/>
                  </a:schemeClr>
                </a:solidFill>
              </a:rPr>
              <a:t>Hva handler artikkelen om?</a:t>
            </a:r>
          </a:p>
          <a:p>
            <a:pPr lvl="1"/>
            <a:r>
              <a:rPr lang="nb-NO" sz="2000" dirty="0">
                <a:solidFill>
                  <a:schemeClr val="accent3">
                    <a:lumMod val="50000"/>
                  </a:schemeClr>
                </a:solidFill>
              </a:rPr>
              <a:t>Analyse av mislykket interaksjon mellom bruker og NAV chatbot</a:t>
            </a:r>
          </a:p>
          <a:p>
            <a:pPr lvl="1"/>
            <a:r>
              <a:rPr lang="nb-NO" sz="2000" dirty="0">
                <a:solidFill>
                  <a:schemeClr val="accent3">
                    <a:lumMod val="50000"/>
                  </a:schemeClr>
                </a:solidFill>
              </a:rPr>
              <a:t>Hvordan forbedre </a:t>
            </a:r>
            <a:r>
              <a:rPr lang="nb-NO" sz="2000" dirty="0" err="1">
                <a:solidFill>
                  <a:schemeClr val="accent3">
                    <a:lumMod val="50000"/>
                  </a:schemeClr>
                </a:solidFill>
              </a:rPr>
              <a:t>chatbotten</a:t>
            </a:r>
            <a:r>
              <a:rPr lang="nb-NO" sz="2000" dirty="0">
                <a:solidFill>
                  <a:schemeClr val="accent3">
                    <a:lumMod val="50000"/>
                  </a:schemeClr>
                </a:solidFill>
              </a:rPr>
              <a:t>?</a:t>
            </a:r>
          </a:p>
          <a:p>
            <a:pPr lvl="1"/>
            <a:r>
              <a:rPr lang="nb-NO" sz="2000" dirty="0">
                <a:solidFill>
                  <a:schemeClr val="accent3">
                    <a:lumMod val="50000"/>
                  </a:schemeClr>
                </a:solidFill>
              </a:rPr>
              <a:t>Svarte ikke alltid på spørsmål til brukeren</a:t>
            </a:r>
          </a:p>
          <a:p>
            <a:pPr lvl="1"/>
            <a:r>
              <a:rPr lang="nb-NO" sz="2000" dirty="0">
                <a:solidFill>
                  <a:schemeClr val="accent3">
                    <a:lumMod val="50000"/>
                  </a:schemeClr>
                </a:solidFill>
              </a:rPr>
              <a:t>Understreker problematikken rundt hvordan man skal forholde seg til en chatbot</a:t>
            </a:r>
          </a:p>
          <a:p>
            <a:pPr lvl="2"/>
            <a:r>
              <a:rPr lang="nb-NO" dirty="0">
                <a:solidFill>
                  <a:schemeClr val="accent3">
                    <a:lumMod val="50000"/>
                  </a:schemeClr>
                </a:solidFill>
              </a:rPr>
              <a:t>Skrev for «menneskelig»</a:t>
            </a:r>
          </a:p>
          <a:p>
            <a:endParaRPr lang="nb-NO" sz="2400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4098" name="Picture 2" descr="Chatbot - Free communications icons">
            <a:extLst>
              <a:ext uri="{FF2B5EF4-FFF2-40B4-BE49-F238E27FC236}">
                <a16:creationId xmlns:a16="http://schemas.microsoft.com/office/drawing/2014/main" id="{161A997E-B2CB-5477-4F99-7541D01505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7297" y="697373"/>
            <a:ext cx="2256503" cy="2256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4726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9661C11-00BD-7C87-6BDD-26F37378A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>
                <a:solidFill>
                  <a:schemeClr val="accent3">
                    <a:lumMod val="50000"/>
                  </a:schemeClr>
                </a:solidFill>
              </a:rPr>
              <a:t>Oppgave 4b – Hva ville jeg gjort?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6271B8-AA86-66F5-7A79-8BE4B52166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400" dirty="0">
                <a:solidFill>
                  <a:schemeClr val="accent3">
                    <a:lumMod val="50000"/>
                  </a:schemeClr>
                </a:solidFill>
              </a:rPr>
              <a:t>Valgt ut et sitat fra </a:t>
            </a:r>
            <a:r>
              <a:rPr lang="nb-NO" sz="2400" dirty="0" err="1">
                <a:solidFill>
                  <a:schemeClr val="accent3">
                    <a:lumMod val="50000"/>
                  </a:schemeClr>
                </a:solidFill>
              </a:rPr>
              <a:t>artikelen</a:t>
            </a:r>
            <a:r>
              <a:rPr lang="nb-NO" sz="2400" dirty="0">
                <a:solidFill>
                  <a:schemeClr val="accent3">
                    <a:lumMod val="50000"/>
                  </a:schemeClr>
                </a:solidFill>
              </a:rPr>
              <a:t>, for eksempel:</a:t>
            </a:r>
          </a:p>
          <a:p>
            <a:pPr lvl="1"/>
            <a:r>
              <a:rPr lang="en-US" sz="2000" dirty="0">
                <a:solidFill>
                  <a:schemeClr val="accent3">
                    <a:lumMod val="50000"/>
                  </a:schemeClr>
                </a:solidFill>
              </a:rPr>
              <a:t>“One contribution from this paper is to show how </a:t>
            </a:r>
            <a:r>
              <a:rPr lang="en-US" sz="2000" dirty="0" err="1">
                <a:solidFill>
                  <a:schemeClr val="accent3">
                    <a:lumMod val="50000"/>
                  </a:schemeClr>
                </a:solidFill>
              </a:rPr>
              <a:t>Suchman’s</a:t>
            </a:r>
            <a:r>
              <a:rPr lang="en-US" sz="2000" dirty="0">
                <a:solidFill>
                  <a:schemeClr val="accent3">
                    <a:lumMod val="50000"/>
                  </a:schemeClr>
                </a:solidFill>
              </a:rPr>
              <a:t> framework helped us identify interaction mismatches where actions or information given by the citizen were lost” (</a:t>
            </a:r>
            <a:r>
              <a:rPr lang="en-US" sz="2000" dirty="0" err="1">
                <a:solidFill>
                  <a:schemeClr val="accent3">
                    <a:lumMod val="50000"/>
                  </a:schemeClr>
                </a:solidFill>
              </a:rPr>
              <a:t>Bratteteig</a:t>
            </a:r>
            <a:r>
              <a:rPr lang="en-US" sz="2000" dirty="0">
                <a:solidFill>
                  <a:schemeClr val="accent3">
                    <a:lumMod val="50000"/>
                  </a:schemeClr>
                </a:solidFill>
              </a:rPr>
              <a:t> &amp; Verne, 2022, s.40)</a:t>
            </a:r>
          </a:p>
          <a:p>
            <a:r>
              <a:rPr lang="en-US" sz="2400" dirty="0" err="1">
                <a:solidFill>
                  <a:schemeClr val="accent3">
                    <a:lumMod val="50000"/>
                  </a:schemeClr>
                </a:solidFill>
              </a:rPr>
              <a:t>Skrevet</a:t>
            </a:r>
            <a:r>
              <a:rPr lang="en-US" sz="2400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3">
                    <a:lumMod val="50000"/>
                  </a:schemeClr>
                </a:solidFill>
              </a:rPr>
              <a:t>en</a:t>
            </a:r>
            <a:r>
              <a:rPr lang="en-US" sz="2400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3">
                    <a:lumMod val="50000"/>
                  </a:schemeClr>
                </a:solidFill>
              </a:rPr>
              <a:t>kommentar</a:t>
            </a:r>
            <a:r>
              <a:rPr lang="en-US" sz="2400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3">
                    <a:lumMod val="50000"/>
                  </a:schemeClr>
                </a:solidFill>
              </a:rPr>
              <a:t>til</a:t>
            </a:r>
            <a:r>
              <a:rPr lang="en-US" sz="2400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3">
                    <a:lumMod val="50000"/>
                  </a:schemeClr>
                </a:solidFill>
              </a:rPr>
              <a:t>dette</a:t>
            </a:r>
            <a:r>
              <a:rPr lang="en-US" sz="2400" dirty="0">
                <a:solidFill>
                  <a:schemeClr val="accent3">
                    <a:lumMod val="50000"/>
                  </a:schemeClr>
                </a:solidFill>
              </a:rPr>
              <a:t>:</a:t>
            </a:r>
          </a:p>
          <a:p>
            <a:pPr lvl="1"/>
            <a:r>
              <a:rPr lang="nb-NO" sz="2000" dirty="0">
                <a:solidFill>
                  <a:schemeClr val="accent3">
                    <a:lumMod val="50000"/>
                  </a:schemeClr>
                </a:solidFill>
              </a:rPr>
              <a:t>Basert på dette kan man se effekten av å bruke et slikt rammeverk som Sekvenstabellen av </a:t>
            </a:r>
            <a:r>
              <a:rPr lang="nb-NO" sz="2000" dirty="0" err="1">
                <a:solidFill>
                  <a:schemeClr val="accent3">
                    <a:lumMod val="50000"/>
                  </a:schemeClr>
                </a:solidFill>
              </a:rPr>
              <a:t>Suchman</a:t>
            </a:r>
            <a:r>
              <a:rPr lang="nb-NO" sz="2000" dirty="0">
                <a:solidFill>
                  <a:schemeClr val="accent3">
                    <a:lumMod val="50000"/>
                  </a:schemeClr>
                </a:solidFill>
              </a:rPr>
              <a:t>, og hvordan dette bidrar til å visualisere og tydeliggjøre interaksjonen mellom bruker og maskin. I tillegg var det også enkelt som leser så ta del i observasjonen ved å lese gjennom Sekvenstabellen, og synes derfor dette er et godt eksempel på hvordan Sekvenstabellen kan være nyttig i ekte forskningsarbeid.</a:t>
            </a:r>
          </a:p>
          <a:p>
            <a:r>
              <a:rPr lang="nb-NO" sz="2400" dirty="0">
                <a:solidFill>
                  <a:schemeClr val="accent3">
                    <a:lumMod val="50000"/>
                  </a:schemeClr>
                </a:solidFill>
              </a:rPr>
              <a:t>NB! Husk referanse og litteraturliste. For eksempel APA, Harvard…</a:t>
            </a:r>
          </a:p>
          <a:p>
            <a:endParaRPr lang="nb-NO" sz="2400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20414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2CE0708-330B-6284-B302-F3941433EB7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sz="6600" b="1" dirty="0">
                <a:solidFill>
                  <a:schemeClr val="accent3">
                    <a:lumMod val="50000"/>
                  </a:schemeClr>
                </a:solidFill>
              </a:rPr>
              <a:t>marcusbb@uio.no</a:t>
            </a:r>
          </a:p>
        </p:txBody>
      </p:sp>
    </p:spTree>
    <p:extLst>
      <p:ext uri="{BB962C8B-B14F-4D97-AF65-F5344CB8AC3E}">
        <p14:creationId xmlns:p14="http://schemas.microsoft.com/office/powerpoint/2010/main" val="38404549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747</TotalTime>
  <Words>483</Words>
  <Application>Microsoft Office PowerPoint</Application>
  <PresentationFormat>Widescreen</PresentationFormat>
  <Paragraphs>51</Paragraphs>
  <Slides>11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Office-tema</vt:lpstr>
      <vt:lpstr>IN1030 Gruppe 5</vt:lpstr>
      <vt:lpstr>Oversikt</vt:lpstr>
      <vt:lpstr>Repetisjon</vt:lpstr>
      <vt:lpstr>Analyse ved hjelp av sekvenstabell</vt:lpstr>
      <vt:lpstr>Hva er undersøkelse av bruk</vt:lpstr>
      <vt:lpstr>Samtykke – Hvorfor?</vt:lpstr>
      <vt:lpstr>Oppmerksomhet og distraksjon</vt:lpstr>
      <vt:lpstr>Tilgjengelighetskultur</vt:lpstr>
      <vt:lpstr>Oblig: Oppgave 4b</vt:lpstr>
      <vt:lpstr>Oppgave 4b – Hva ville jeg gjort?</vt:lpstr>
      <vt:lpstr>marcusbb@uio.no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IN1030 Gruppe 5</dc:title>
  <dc:creator>Marcus Bergum Brørs</dc:creator>
  <cp:lastModifiedBy>Marcus Bergum Brørs</cp:lastModifiedBy>
  <cp:revision>96</cp:revision>
  <dcterms:created xsi:type="dcterms:W3CDTF">2023-01-30T13:37:42Z</dcterms:created>
  <dcterms:modified xsi:type="dcterms:W3CDTF">2023-02-20T22:53:15Z</dcterms:modified>
</cp:coreProperties>
</file>