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9" r:id="rId6"/>
    <p:sldId id="272" r:id="rId7"/>
    <p:sldId id="276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6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27.02.2023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Lover &amp; Universell Utforming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Lovverk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Personvern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Universell utforming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Oblig 3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Personvern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Hva er en personopplysning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Navn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Adresse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Telefonnummer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E-post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Fødselsnummer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Bilde/video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Lydopptak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Fingeravtrykk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Irismønster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Atferdsmønster 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8003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Personopplysningsloven: 6 sentrale definisjoner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Personopplysning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Identifiserer en person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Behandling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Operasjon på/med data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Register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Lagring av data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Behandlingsansvarlig 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bestemmer formål (org. el enkeltperson)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Databehandler 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Behandler data på vegne av ansvarlig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Samtykke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FRIVILLIG; SPESIFIKT; INFORMERT</a:t>
            </a:r>
            <a:endParaRPr lang="nb-NO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consent Icon - Free PNG &amp; SVG 3146985 - Noun Project">
            <a:extLst>
              <a:ext uri="{FF2B5EF4-FFF2-40B4-BE49-F238E27FC236}">
                <a16:creationId xmlns:a16="http://schemas.microsoft.com/office/drawing/2014/main" id="{E701B957-3CBA-200F-6356-DEBC4919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310" y="3728599"/>
            <a:ext cx="2448364" cy="24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7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Særlige personopplysninger</a:t>
            </a:r>
          </a:p>
        </p:txBody>
      </p:sp>
    </p:spTree>
    <p:extLst>
      <p:ext uri="{BB962C8B-B14F-4D97-AF65-F5344CB8AC3E}">
        <p14:creationId xmlns:p14="http://schemas.microsoft.com/office/powerpoint/2010/main" val="2799688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Særlige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Etnisk opprinnelse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Politisk oppfatning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Religion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Filosofisk overbevisning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Fagforeningsmedlemskap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Seksuell orientering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Etc..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Spesielle kriterier for å behandle</a:t>
            </a:r>
          </a:p>
        </p:txBody>
      </p:sp>
    </p:spTree>
    <p:extLst>
      <p:ext uri="{BB962C8B-B14F-4D97-AF65-F5344CB8AC3E}">
        <p14:creationId xmlns:p14="http://schemas.microsoft.com/office/powerpoint/2010/main" val="3577768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Lover</a:t>
            </a:r>
          </a:p>
        </p:txBody>
      </p:sp>
    </p:spTree>
    <p:extLst>
      <p:ext uri="{BB962C8B-B14F-4D97-AF65-F5344CB8AC3E}">
        <p14:creationId xmlns:p14="http://schemas.microsoft.com/office/powerpoint/2010/main" val="356757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Lover for informatikere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Personopplysningsloven (og GDPR)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Samtykkeskjema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Åndsverkloven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Likestillings- og diskrimineringsloven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Inkluderer også UU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Arbeidsmiljøloven</a:t>
            </a:r>
          </a:p>
        </p:txBody>
      </p:sp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Personopplysningsloven: (og GDPR)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Personopplysningsloven regulerer behandling av personopplysninger.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Det er kun tillat å behandle personopplysninger dersom vilkår for å behandle personopplysninger er oppfylt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Formålsbegrensning: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Personopplysninger skal kun behandles for spesifikke, uttrykkelige, angitte og legitime formål. Opplysninger som er samlet inn for et formål kan ikke brukes til andre formål.</a:t>
            </a:r>
          </a:p>
        </p:txBody>
      </p:sp>
    </p:spTree>
    <p:extLst>
      <p:ext uri="{BB962C8B-B14F-4D97-AF65-F5344CB8AC3E}">
        <p14:creationId xmlns:p14="http://schemas.microsoft.com/office/powerpoint/2010/main" val="249962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Åndsverksloven: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Rettigheter omkring åndsverk - selve verket man har opphavsrett til. 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Gir både ideelle og økonomiske rettigheter. 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Et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datamaskinprogram er åndsverk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Åndsverkloven har en særregel: opphavsrett til «datamaskinprogram som er skapt av en arbeidstaker under utførelsen av oppgaver som omfattes av arbeidsforholdet» overføres automatisk (med mindre annet er avtalt) til arbeidsgiveren.</a:t>
            </a:r>
          </a:p>
        </p:txBody>
      </p:sp>
    </p:spTree>
    <p:extLst>
      <p:ext uri="{BB962C8B-B14F-4D97-AF65-F5344CB8AC3E}">
        <p14:creationId xmlns:p14="http://schemas.microsoft.com/office/powerpoint/2010/main" val="251459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Likestillings- og diskrimineringsloven: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§ 18.​ ”Løsninger for IKT som underbygger virksomhetens alminnelige funksjoner, og som er hovedløsninger rettet mot eller stilt til rådighet for allmennheten, skal være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universelt utformet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fra det tidspunktet som er fastsatt i § 41. Med IKT menes teknologi og systemer av teknologi som brukes til å uttrykke, skape, omdanne, utveksle, lagre, mangfoldiggjøre og publisere informasjon, eller som på annen måte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“gjør informasjon anvendbar.”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Forskrift om universell utforming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av IKT-løsninger stiller krav om at nettsider må oppfylle 35 av 61 kriterier i standarden: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Retningslinjer for tilgjengelig webinnhold: WCAG 2.0.</a:t>
            </a:r>
          </a:p>
        </p:txBody>
      </p:sp>
    </p:spTree>
    <p:extLst>
      <p:ext uri="{BB962C8B-B14F-4D97-AF65-F5344CB8AC3E}">
        <p14:creationId xmlns:p14="http://schemas.microsoft.com/office/powerpoint/2010/main" val="2446714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Arbeidsmiljøloven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Hvilke rettigheter og plikter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arbeidstakere og arbeidsgivere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har.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§ 4.2: Krav til tilrettelegging, medvirkning og utvikling som er viktig for informatikere å kjenne til. 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Her står det at arbeidstakerne (og deres tillitsvalgte) skal informeres om endringer i systemer de bruker i arbeidet, og de “skal medvirke ved utformingen av dem”.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Det legges stor vekt på et 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godt psyko-sosialt arbeidsmiljø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(se detaljert beskrivelse i § 4.3)</a:t>
            </a:r>
            <a:endParaRPr lang="nb-NO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14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7200" b="1" dirty="0">
                <a:solidFill>
                  <a:schemeClr val="accent3">
                    <a:lumMod val="50000"/>
                  </a:schemeClr>
                </a:solidFill>
              </a:rPr>
              <a:t>LOVER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D05A4D31-0D3A-04CB-6374-7F721A4933EA}"/>
              </a:ext>
            </a:extLst>
          </p:cNvPr>
          <p:cNvSpPr txBox="1">
            <a:spLocks/>
          </p:cNvSpPr>
          <p:nvPr/>
        </p:nvSpPr>
        <p:spPr>
          <a:xfrm>
            <a:off x="1524000" y="198768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>
                <a:solidFill>
                  <a:schemeClr val="accent3">
                    <a:lumMod val="50000"/>
                  </a:schemeClr>
                </a:solidFill>
              </a:rPr>
              <a:t>P    Å    L    A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152D6CD-CA89-4EBC-A6DA-5B997C1A67E4}"/>
              </a:ext>
            </a:extLst>
          </p:cNvPr>
          <p:cNvSpPr txBox="1">
            <a:spLocks/>
          </p:cNvSpPr>
          <p:nvPr/>
        </p:nvSpPr>
        <p:spPr>
          <a:xfrm>
            <a:off x="-4205206" y="274882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GDPR</a:t>
            </a:r>
          </a:p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Private Policy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12847D1A-D3BA-D583-5364-B7A2E2007E26}"/>
              </a:ext>
            </a:extLst>
          </p:cNvPr>
          <p:cNvSpPr txBox="1">
            <a:spLocks/>
          </p:cNvSpPr>
          <p:nvPr/>
        </p:nvSpPr>
        <p:spPr>
          <a:xfrm>
            <a:off x="-3048000" y="248535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CPYRGHT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A9963E30-2EA3-856F-2541-FFFC53743492}"/>
              </a:ext>
            </a:extLst>
          </p:cNvPr>
          <p:cNvSpPr txBox="1">
            <a:spLocks/>
          </p:cNvSpPr>
          <p:nvPr/>
        </p:nvSpPr>
        <p:spPr>
          <a:xfrm>
            <a:off x="-2216257" y="274882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UU</a:t>
            </a:r>
          </a:p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W.C.A.G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15820C17-FAC2-1F38-9DB6-25C7AD5B0048}"/>
              </a:ext>
            </a:extLst>
          </p:cNvPr>
          <p:cNvSpPr txBox="1">
            <a:spLocks/>
          </p:cNvSpPr>
          <p:nvPr/>
        </p:nvSpPr>
        <p:spPr>
          <a:xfrm>
            <a:off x="-1296691" y="274882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HMS</a:t>
            </a:r>
          </a:p>
          <a:p>
            <a:pPr algn="r"/>
            <a:endParaRPr lang="nb-NO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69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Universell Utforming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«Utforme samfunnet slik at så mange som mulig kan delta aktivt uavhengig av funksjonsevne»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WCAG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Web Content Accessibility Guidelines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Prinsipp 1: Mulig å oppfatte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Prinsipp 2: Mulig å betjene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Prinsipp 3: Forståelig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Prinsipp 4: Robust</a:t>
            </a:r>
          </a:p>
        </p:txBody>
      </p:sp>
    </p:spTree>
    <p:extLst>
      <p:ext uri="{BB962C8B-B14F-4D97-AF65-F5344CB8AC3E}">
        <p14:creationId xmlns:p14="http://schemas.microsoft.com/office/powerpoint/2010/main" val="701137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489</Words>
  <Application>Microsoft Office PowerPoint</Application>
  <PresentationFormat>Widescreen</PresentationFormat>
  <Paragraphs>78</Paragraphs>
  <Slides>16</Slides>
  <Notes>0</Notes>
  <HiddenSlides>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IN1030 Gruppe 5</vt:lpstr>
      <vt:lpstr>Oversikt</vt:lpstr>
      <vt:lpstr>Personvern</vt:lpstr>
      <vt:lpstr>Hva er en personopplysning</vt:lpstr>
      <vt:lpstr>Personopplysningsloven: 6 sentrale definisjoner</vt:lpstr>
      <vt:lpstr>Særlige personopplysninger</vt:lpstr>
      <vt:lpstr>Særlige personopplysninger</vt:lpstr>
      <vt:lpstr>Lover</vt:lpstr>
      <vt:lpstr>Lover for informatikere</vt:lpstr>
      <vt:lpstr>Personopplysningsloven: (og GDPR)</vt:lpstr>
      <vt:lpstr>Åndsverksloven:</vt:lpstr>
      <vt:lpstr>Likestillings- og diskrimineringsloven:</vt:lpstr>
      <vt:lpstr>Arbeidsmiljøloven</vt:lpstr>
      <vt:lpstr>LOVER</vt:lpstr>
      <vt:lpstr>Universell Utforming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146</cp:revision>
  <dcterms:created xsi:type="dcterms:W3CDTF">2023-01-30T13:37:42Z</dcterms:created>
  <dcterms:modified xsi:type="dcterms:W3CDTF">2023-02-27T15:39:59Z</dcterms:modified>
</cp:coreProperties>
</file>