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69" r:id="rId6"/>
    <p:sldId id="276" r:id="rId7"/>
    <p:sldId id="279" r:id="rId8"/>
    <p:sldId id="280" r:id="rId9"/>
    <p:sldId id="281" r:id="rId10"/>
    <p:sldId id="282" r:id="rId11"/>
    <p:sldId id="283" r:id="rId12"/>
    <p:sldId id="284" r:id="rId13"/>
    <p:sldId id="286" r:id="rId14"/>
    <p:sldId id="260"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34DF6E-DFEB-6571-AA85-D334F56661F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4B25E9B-9BA1-CB52-7584-767522CFE3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C1BD127-FC5D-B0D1-96A9-325A8E396235}"/>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BA060177-3F1C-7486-E064-0C5B73344E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59293EC-C2B6-4B9A-B68C-E340A3EA2D78}"/>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278313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F923D5-4B58-893C-FAD2-F1DD8CC4852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BC29D4-DF91-1AFF-7F46-1D0C0F505F6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0A41E91-B910-932A-9F94-7073EBB21156}"/>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A39E7A12-2E86-00D7-7618-78C4F3A7409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1D1DD27-B86D-7972-1D85-87EAE61B61A1}"/>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851604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ABCC17-6682-FD2E-012B-A095611F4DA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F1BE4AB-B41D-D9E9-5A5A-4C49146055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F6978A3-7B89-5BE3-F5F2-A761F6FAB557}"/>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C9658441-5E74-2235-1A7B-F8D8C38127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3DA07E-539C-D9D0-7E6D-DC4A5827D986}"/>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96916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738526-CE2F-1B7D-9939-4AEB09E2144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763D57A-D74E-9806-44F9-BC936D1E1CE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C54DEAA-CA0E-115F-0541-4BC987DCBBC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4B3EDB0-733A-BA87-DAA2-8B516C125467}"/>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6" name="Plassholder for bunntekst 5">
            <a:extLst>
              <a:ext uri="{FF2B5EF4-FFF2-40B4-BE49-F238E27FC236}">
                <a16:creationId xmlns:a16="http://schemas.microsoft.com/office/drawing/2014/main" id="{CE361C5A-FD20-E406-F7A5-FC429172A0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70E0D16-9A68-4167-87E0-77C3DB44735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42159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F58BBC-0C65-E7DF-FB6D-7027D2214EA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87D326E-A38D-6368-2477-5E03436C82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823B558-5E8E-F6B1-22C8-1AAB13B800B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73483B8-F43A-7FA0-B134-7F773006FC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2F44D1B-C261-7B83-3B32-47BBC97662A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8712D41-2E94-611A-9D3D-FFA24B6D564D}"/>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8" name="Plassholder for bunntekst 7">
            <a:extLst>
              <a:ext uri="{FF2B5EF4-FFF2-40B4-BE49-F238E27FC236}">
                <a16:creationId xmlns:a16="http://schemas.microsoft.com/office/drawing/2014/main" id="{173F9DD6-5D2D-3124-BAD2-A61F8C98414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25C7A73-DB05-C854-9BD8-5B0777AF812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247405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730291-5E3F-27A2-569B-9E78C45A4B0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54F5702-DE7C-BE24-B7D2-B47773A40AD8}"/>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4" name="Plassholder for bunntekst 3">
            <a:extLst>
              <a:ext uri="{FF2B5EF4-FFF2-40B4-BE49-F238E27FC236}">
                <a16:creationId xmlns:a16="http://schemas.microsoft.com/office/drawing/2014/main" id="{3C577CD3-8156-DD55-6DEE-2632ABD126F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C156A73-643B-F435-98A5-26F519BEC939}"/>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18196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358E10E-8A28-09E6-468F-59A0277D2D35}"/>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3" name="Plassholder for bunntekst 2">
            <a:extLst>
              <a:ext uri="{FF2B5EF4-FFF2-40B4-BE49-F238E27FC236}">
                <a16:creationId xmlns:a16="http://schemas.microsoft.com/office/drawing/2014/main" id="{B4865533-7977-D3AF-3A1D-340AA2DCED1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2348645-AD05-30E1-34AF-88A507E6024E}"/>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99448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DD79C-41A7-77E8-5861-EE40F676835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40F05A9-82C7-2CE0-C8F2-B8A3B8615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54DE507-F723-893C-CE1E-C033091B4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95DCC9-4F89-59F7-E913-5473592898E7}"/>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6" name="Plassholder for bunntekst 5">
            <a:extLst>
              <a:ext uri="{FF2B5EF4-FFF2-40B4-BE49-F238E27FC236}">
                <a16:creationId xmlns:a16="http://schemas.microsoft.com/office/drawing/2014/main" id="{38CF3909-FC19-DC41-0EC6-0515B141352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FE0FDD-78A0-8DA3-9B6D-9D94833CA5E3}"/>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34204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F73B0-50ED-D61C-E692-F42F6506D29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1374204-690D-8BF0-6663-FF42E55FBE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F75E792-A203-8FD4-DB3A-20FF0BE6F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67DBBEA-FA57-1C76-E1D9-A9B9C98E0199}"/>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6" name="Plassholder for bunntekst 5">
            <a:extLst>
              <a:ext uri="{FF2B5EF4-FFF2-40B4-BE49-F238E27FC236}">
                <a16:creationId xmlns:a16="http://schemas.microsoft.com/office/drawing/2014/main" id="{3081D9D5-F8B4-A2CC-E83C-B4F759AAD4F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7ED9887-E07A-C6A5-A468-C62E1CAFD4BD}"/>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58578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79992A-36F3-43CE-DE85-192933AE017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DFE3762-5843-49F1-1050-52D19ABAE04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E7FC4C-D5FB-D50D-3AAF-783DFAB3C006}"/>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18044BD3-84FF-2C41-7673-05BA3E8307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429BA4-8E63-0AEE-9FDE-B7FB99CF6F34}"/>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178971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5C355BD-C462-CC75-8F5A-33CD8BA42C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68800D-82B2-0073-7400-E6F4FFEDF25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FA4C47B-8474-1A2D-D095-D1863438D86C}"/>
              </a:ext>
            </a:extLst>
          </p:cNvPr>
          <p:cNvSpPr>
            <a:spLocks noGrp="1"/>
          </p:cNvSpPr>
          <p:nvPr>
            <p:ph type="dt" sz="half" idx="10"/>
          </p:nvPr>
        </p:nvSpPr>
        <p:spPr/>
        <p:txBody>
          <a:body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CF03B87D-8D56-767D-7D4D-787DB6CF56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1815B14-A903-6E4D-F165-72BA37D51770}"/>
              </a:ext>
            </a:extLst>
          </p:cNvPr>
          <p:cNvSpPr>
            <a:spLocks noGrp="1"/>
          </p:cNvSpPr>
          <p:nvPr>
            <p:ph type="sldNum" sz="quarter" idx="12"/>
          </p:nvPr>
        </p:nvSpPr>
        <p:spPr/>
        <p:txBody>
          <a:bodyPr/>
          <a:lstStyle/>
          <a:p>
            <a:fld id="{FEFD4F85-8129-4D8C-B6A4-156DCB67B8DC}" type="slidenum">
              <a:rPr lang="nb-NO" smtClean="0"/>
              <a:t>‹#›</a:t>
            </a:fld>
            <a:endParaRPr lang="nb-NO"/>
          </a:p>
        </p:txBody>
      </p:sp>
    </p:spTree>
    <p:extLst>
      <p:ext uri="{BB962C8B-B14F-4D97-AF65-F5344CB8AC3E}">
        <p14:creationId xmlns:p14="http://schemas.microsoft.com/office/powerpoint/2010/main" val="387229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4263D4-3E67-9D92-5517-CA03D3484C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752A2DF-A8E8-6419-5A87-9A8F7F2C5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5ECC04F-78ED-EBFE-8D9B-E91151085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BC4AF-4D78-4FE9-B0E4-7971EF20F7DD}" type="datetimeFigureOut">
              <a:rPr lang="nb-NO" smtClean="0"/>
              <a:t>05.03.2023</a:t>
            </a:fld>
            <a:endParaRPr lang="nb-NO"/>
          </a:p>
        </p:txBody>
      </p:sp>
      <p:sp>
        <p:nvSpPr>
          <p:cNvPr id="5" name="Plassholder for bunntekst 4">
            <a:extLst>
              <a:ext uri="{FF2B5EF4-FFF2-40B4-BE49-F238E27FC236}">
                <a16:creationId xmlns:a16="http://schemas.microsoft.com/office/drawing/2014/main" id="{45391C3F-E864-4FFC-9115-924563762D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BF12EBD2-460A-5D4A-ABC6-AC39B7437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D4F85-8129-4D8C-B6A4-156DCB67B8DC}" type="slidenum">
              <a:rPr lang="nb-NO" smtClean="0"/>
              <a:t>‹#›</a:t>
            </a:fld>
            <a:endParaRPr lang="nb-NO"/>
          </a:p>
        </p:txBody>
      </p:sp>
    </p:spTree>
    <p:extLst>
      <p:ext uri="{BB962C8B-B14F-4D97-AF65-F5344CB8AC3E}">
        <p14:creationId xmlns:p14="http://schemas.microsoft.com/office/powerpoint/2010/main" val="20561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lstStyle/>
          <a:p>
            <a:r>
              <a:rPr lang="nb-NO" b="1" dirty="0">
                <a:solidFill>
                  <a:schemeClr val="accent3">
                    <a:lumMod val="50000"/>
                  </a:schemeClr>
                </a:solidFill>
              </a:rPr>
              <a:t>IN1030 Gruppe 5</a:t>
            </a:r>
          </a:p>
        </p:txBody>
      </p:sp>
      <p:sp>
        <p:nvSpPr>
          <p:cNvPr id="3" name="Undertittel 2">
            <a:extLst>
              <a:ext uri="{FF2B5EF4-FFF2-40B4-BE49-F238E27FC236}">
                <a16:creationId xmlns:a16="http://schemas.microsoft.com/office/drawing/2014/main" id="{6E817AB5-23AF-5BAF-292A-3EED4D5DBBC7}"/>
              </a:ext>
            </a:extLst>
          </p:cNvPr>
          <p:cNvSpPr>
            <a:spLocks noGrp="1"/>
          </p:cNvSpPr>
          <p:nvPr>
            <p:ph type="subTitle" idx="1"/>
          </p:nvPr>
        </p:nvSpPr>
        <p:spPr/>
        <p:txBody>
          <a:bodyPr/>
          <a:lstStyle/>
          <a:p>
            <a:r>
              <a:rPr lang="nb-NO" dirty="0"/>
              <a:t>Digital etikk</a:t>
            </a:r>
          </a:p>
        </p:txBody>
      </p:sp>
    </p:spTree>
    <p:extLst>
      <p:ext uri="{BB962C8B-B14F-4D97-AF65-F5344CB8AC3E}">
        <p14:creationId xmlns:p14="http://schemas.microsoft.com/office/powerpoint/2010/main" val="51361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Oversikt</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dirty="0">
                <a:solidFill>
                  <a:schemeClr val="accent3">
                    <a:lumMod val="50000"/>
                  </a:schemeClr>
                </a:solidFill>
              </a:rPr>
              <a:t>Etikk</a:t>
            </a:r>
          </a:p>
          <a:p>
            <a:r>
              <a:rPr lang="nb-NO" dirty="0">
                <a:solidFill>
                  <a:schemeClr val="accent3">
                    <a:lumMod val="50000"/>
                  </a:schemeClr>
                </a:solidFill>
              </a:rPr>
              <a:t>Five </a:t>
            </a:r>
            <a:r>
              <a:rPr lang="nb-NO" dirty="0" err="1">
                <a:solidFill>
                  <a:schemeClr val="accent3">
                    <a:lumMod val="50000"/>
                  </a:schemeClr>
                </a:solidFill>
              </a:rPr>
              <a:t>provocations</a:t>
            </a:r>
            <a:r>
              <a:rPr lang="nb-NO" dirty="0">
                <a:solidFill>
                  <a:schemeClr val="accent3">
                    <a:lumMod val="50000"/>
                  </a:schemeClr>
                </a:solidFill>
              </a:rPr>
              <a:t> for </a:t>
            </a:r>
            <a:r>
              <a:rPr lang="nb-NO" dirty="0" err="1">
                <a:solidFill>
                  <a:schemeClr val="accent3">
                    <a:lumMod val="50000"/>
                  </a:schemeClr>
                </a:solidFill>
              </a:rPr>
              <a:t>Ethical</a:t>
            </a:r>
            <a:r>
              <a:rPr lang="nb-NO" dirty="0">
                <a:solidFill>
                  <a:schemeClr val="accent3">
                    <a:lumMod val="50000"/>
                  </a:schemeClr>
                </a:solidFill>
              </a:rPr>
              <a:t> HCI Research</a:t>
            </a:r>
          </a:p>
          <a:p>
            <a:r>
              <a:rPr lang="nb-NO" dirty="0">
                <a:solidFill>
                  <a:schemeClr val="accent3">
                    <a:lumMod val="50000"/>
                  </a:schemeClr>
                </a:solidFill>
              </a:rPr>
              <a:t>Oblig relevant^</a:t>
            </a:r>
          </a:p>
        </p:txBody>
      </p:sp>
      <p:pic>
        <p:nvPicPr>
          <p:cNvPr id="1030" name="Picture 6">
            <a:extLst>
              <a:ext uri="{FF2B5EF4-FFF2-40B4-BE49-F238E27FC236}">
                <a16:creationId xmlns:a16="http://schemas.microsoft.com/office/drawing/2014/main" id="{D8CBF3A8-6AB3-2089-B459-ED6E9B86C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6" y="1825624"/>
            <a:ext cx="2913063" cy="291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03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Etikk (morallære)</a:t>
            </a:r>
          </a:p>
        </p:txBody>
      </p:sp>
    </p:spTree>
    <p:extLst>
      <p:ext uri="{BB962C8B-B14F-4D97-AF65-F5344CB8AC3E}">
        <p14:creationId xmlns:p14="http://schemas.microsoft.com/office/powerpoint/2010/main" val="313917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Etikk (morallære)</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a:xfrm>
            <a:off x="838200" y="1825624"/>
            <a:ext cx="10515600" cy="5032375"/>
          </a:xfrm>
        </p:spPr>
        <p:txBody>
          <a:bodyPr/>
          <a:lstStyle/>
          <a:p>
            <a:pPr marL="0" indent="0">
              <a:buNone/>
            </a:pPr>
            <a:r>
              <a:rPr lang="nb-NO" sz="2400" dirty="0">
                <a:solidFill>
                  <a:schemeClr val="accent3">
                    <a:lumMod val="50000"/>
                  </a:schemeClr>
                </a:solidFill>
              </a:rPr>
              <a:t>Etikk undersøker hva som er det gode, hva som er rett og hva som er galt. </a:t>
            </a:r>
          </a:p>
          <a:p>
            <a:pPr marL="0" indent="0">
              <a:buNone/>
            </a:pPr>
            <a:r>
              <a:rPr lang="nb-NO" sz="2400" dirty="0">
                <a:solidFill>
                  <a:schemeClr val="accent3">
                    <a:lumMod val="50000"/>
                  </a:schemeClr>
                </a:solidFill>
              </a:rPr>
              <a:t>Etikk diskuterer normer, verdier og prinsipper for riktig handling. </a:t>
            </a:r>
          </a:p>
          <a:p>
            <a:pPr marL="0" indent="0">
              <a:buNone/>
            </a:pPr>
            <a:endParaRPr lang="nb-NO" sz="2400" dirty="0">
              <a:solidFill>
                <a:schemeClr val="accent3">
                  <a:lumMod val="50000"/>
                </a:schemeClr>
              </a:solidFill>
            </a:endParaRPr>
          </a:p>
          <a:p>
            <a:pPr marL="0" indent="0">
              <a:buNone/>
            </a:pPr>
            <a:r>
              <a:rPr lang="nb-NO" sz="2400" dirty="0">
                <a:solidFill>
                  <a:schemeClr val="accent3">
                    <a:lumMod val="50000"/>
                  </a:schemeClr>
                </a:solidFill>
              </a:rPr>
              <a:t>Dersom du sier at noe er «uetisk» eller «umoralsk», mener du at det er i strid med visse moralnormer. </a:t>
            </a:r>
          </a:p>
          <a:p>
            <a:pPr marL="0" indent="0">
              <a:buNone/>
            </a:pPr>
            <a:endParaRPr lang="nb-NO" sz="2400" dirty="0">
              <a:solidFill>
                <a:schemeClr val="accent3">
                  <a:lumMod val="50000"/>
                </a:schemeClr>
              </a:solidFill>
            </a:endParaRPr>
          </a:p>
          <a:p>
            <a:pPr marL="0" indent="0">
              <a:buNone/>
            </a:pPr>
            <a:r>
              <a:rPr lang="nb-NO" sz="2400" dirty="0">
                <a:solidFill>
                  <a:schemeClr val="accent3">
                    <a:lumMod val="50000"/>
                  </a:schemeClr>
                </a:solidFill>
              </a:rPr>
              <a:t>Etikk handler om kritisk refleksjon omkring all menneskelig utfoldelse.</a:t>
            </a:r>
          </a:p>
          <a:p>
            <a:pPr marL="0" indent="0">
              <a:buNone/>
            </a:pPr>
            <a:endParaRPr lang="nb-NO" sz="2400" dirty="0">
              <a:solidFill>
                <a:schemeClr val="accent3">
                  <a:lumMod val="50000"/>
                </a:schemeClr>
              </a:solidFill>
            </a:endParaRPr>
          </a:p>
        </p:txBody>
      </p:sp>
    </p:spTree>
    <p:extLst>
      <p:ext uri="{BB962C8B-B14F-4D97-AF65-F5344CB8AC3E}">
        <p14:creationId xmlns:p14="http://schemas.microsoft.com/office/powerpoint/2010/main" val="124079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a:xfrm>
            <a:off x="838199" y="365125"/>
            <a:ext cx="11018003" cy="1325563"/>
          </a:xfrm>
        </p:spPr>
        <p:txBody>
          <a:bodyPr/>
          <a:lstStyle/>
          <a:p>
            <a:r>
              <a:rPr lang="nb-NO" b="1" dirty="0">
                <a:solidFill>
                  <a:schemeClr val="accent3">
                    <a:lumMod val="50000"/>
                  </a:schemeClr>
                </a:solidFill>
              </a:rPr>
              <a:t>Digital etikk</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lstStyle/>
          <a:p>
            <a:r>
              <a:rPr lang="nb-NO" sz="2400" dirty="0">
                <a:solidFill>
                  <a:schemeClr val="accent3">
                    <a:lumMod val="50000"/>
                  </a:schemeClr>
                </a:solidFill>
              </a:rPr>
              <a:t>Kritisk refleksjon omkring menneskelig utvikling og bruk av digitale teknologier</a:t>
            </a:r>
          </a:p>
          <a:p>
            <a:r>
              <a:rPr lang="nb-NO" sz="2400" dirty="0">
                <a:solidFill>
                  <a:schemeClr val="accent3">
                    <a:lumMod val="50000"/>
                  </a:schemeClr>
                </a:solidFill>
              </a:rPr>
              <a:t>I praksis: Å være bevisst og kritisk til både utvikling og bruk av teknologi er en forutsetning for å jobbe med mennesker og teknologi</a:t>
            </a:r>
          </a:p>
        </p:txBody>
      </p:sp>
    </p:spTree>
    <p:extLst>
      <p:ext uri="{BB962C8B-B14F-4D97-AF65-F5344CB8AC3E}">
        <p14:creationId xmlns:p14="http://schemas.microsoft.com/office/powerpoint/2010/main" val="403847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Etisk refleksivitet</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dirty="0">
                <a:solidFill>
                  <a:schemeClr val="accent3">
                    <a:lumMod val="50000"/>
                  </a:schemeClr>
                </a:solidFill>
              </a:rPr>
              <a:t>«Etikkens kjerne er (…) rettferdighet, signalisert ved vår trang til å </a:t>
            </a:r>
            <a:r>
              <a:rPr lang="nb-NO" sz="2400" i="1" dirty="0">
                <a:solidFill>
                  <a:schemeClr val="accent3">
                    <a:lumMod val="50000"/>
                  </a:schemeClr>
                </a:solidFill>
              </a:rPr>
              <a:t>gripe</a:t>
            </a:r>
            <a:r>
              <a:rPr lang="nb-NO" sz="2400" dirty="0">
                <a:solidFill>
                  <a:schemeClr val="accent3">
                    <a:lumMod val="50000"/>
                  </a:schemeClr>
                </a:solidFill>
              </a:rPr>
              <a:t> </a:t>
            </a:r>
            <a:r>
              <a:rPr lang="nb-NO" sz="2400" i="1" dirty="0">
                <a:solidFill>
                  <a:schemeClr val="accent3">
                    <a:lumMod val="50000"/>
                  </a:schemeClr>
                </a:solidFill>
              </a:rPr>
              <a:t>inn </a:t>
            </a:r>
            <a:r>
              <a:rPr lang="nb-NO" sz="2400" dirty="0">
                <a:solidFill>
                  <a:schemeClr val="accent3">
                    <a:lumMod val="50000"/>
                  </a:schemeClr>
                </a:solidFill>
              </a:rPr>
              <a:t>når vi opplever noe som </a:t>
            </a:r>
            <a:r>
              <a:rPr lang="nb-NO" sz="2400" i="1" dirty="0">
                <a:solidFill>
                  <a:schemeClr val="accent3">
                    <a:lumMod val="50000"/>
                  </a:schemeClr>
                </a:solidFill>
              </a:rPr>
              <a:t>galt.» </a:t>
            </a:r>
            <a:r>
              <a:rPr lang="nb-NO" sz="2400" dirty="0">
                <a:solidFill>
                  <a:schemeClr val="accent3">
                    <a:lumMod val="50000"/>
                  </a:schemeClr>
                </a:solidFill>
              </a:rPr>
              <a:t>Vetlesen, A. J.</a:t>
            </a:r>
          </a:p>
          <a:p>
            <a:r>
              <a:rPr lang="nb-NO" sz="2400" dirty="0">
                <a:solidFill>
                  <a:schemeClr val="accent3">
                    <a:lumMod val="50000"/>
                  </a:schemeClr>
                </a:solidFill>
              </a:rPr>
              <a:t>1: Reflektere over egen rolle</a:t>
            </a:r>
          </a:p>
          <a:p>
            <a:r>
              <a:rPr lang="nb-NO" sz="2400" dirty="0">
                <a:solidFill>
                  <a:schemeClr val="accent3">
                    <a:lumMod val="50000"/>
                  </a:schemeClr>
                </a:solidFill>
              </a:rPr>
              <a:t>2: Vær oppmerksom på egen rolle</a:t>
            </a:r>
          </a:p>
          <a:p>
            <a:r>
              <a:rPr lang="nb-NO" sz="2400" dirty="0">
                <a:solidFill>
                  <a:schemeClr val="accent3">
                    <a:lumMod val="50000"/>
                  </a:schemeClr>
                </a:solidFill>
              </a:rPr>
              <a:t>3: Evne til å diskutere og kritisere sin posisjon utenifra</a:t>
            </a:r>
          </a:p>
          <a:p>
            <a:endParaRPr lang="nb-NO" sz="2400" dirty="0">
              <a:solidFill>
                <a:schemeClr val="accent3">
                  <a:lumMod val="50000"/>
                </a:schemeClr>
              </a:solidFill>
            </a:endParaRPr>
          </a:p>
        </p:txBody>
      </p:sp>
    </p:spTree>
    <p:extLst>
      <p:ext uri="{BB962C8B-B14F-4D97-AF65-F5344CB8AC3E}">
        <p14:creationId xmlns:p14="http://schemas.microsoft.com/office/powerpoint/2010/main" val="3577768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a:xfrm>
            <a:off x="0" y="2235200"/>
            <a:ext cx="12192000" cy="2387600"/>
          </a:xfrm>
        </p:spPr>
        <p:txBody>
          <a:bodyPr>
            <a:normAutofit/>
          </a:bodyPr>
          <a:lstStyle/>
          <a:p>
            <a:r>
              <a:rPr lang="nb-NO" sz="6600" b="1" dirty="0">
                <a:solidFill>
                  <a:schemeClr val="accent3">
                    <a:lumMod val="50000"/>
                  </a:schemeClr>
                </a:solidFill>
              </a:rPr>
              <a:t>Five </a:t>
            </a:r>
            <a:r>
              <a:rPr lang="nb-NO" sz="6600" b="1" dirty="0" err="1">
                <a:solidFill>
                  <a:schemeClr val="accent3">
                    <a:lumMod val="50000"/>
                  </a:schemeClr>
                </a:solidFill>
              </a:rPr>
              <a:t>provocations</a:t>
            </a:r>
            <a:r>
              <a:rPr lang="nb-NO" sz="6600" b="1" dirty="0">
                <a:solidFill>
                  <a:schemeClr val="accent3">
                    <a:lumMod val="50000"/>
                  </a:schemeClr>
                </a:solidFill>
              </a:rPr>
              <a:t> for </a:t>
            </a:r>
            <a:r>
              <a:rPr lang="nb-NO" sz="6600" b="1" dirty="0" err="1">
                <a:solidFill>
                  <a:schemeClr val="accent3">
                    <a:lumMod val="50000"/>
                  </a:schemeClr>
                </a:solidFill>
              </a:rPr>
              <a:t>Ethical</a:t>
            </a:r>
            <a:r>
              <a:rPr lang="nb-NO" sz="6600" b="1" dirty="0">
                <a:solidFill>
                  <a:schemeClr val="accent3">
                    <a:lumMod val="50000"/>
                  </a:schemeClr>
                </a:solidFill>
              </a:rPr>
              <a:t> HCI Research</a:t>
            </a:r>
          </a:p>
        </p:txBody>
      </p:sp>
    </p:spTree>
    <p:extLst>
      <p:ext uri="{BB962C8B-B14F-4D97-AF65-F5344CB8AC3E}">
        <p14:creationId xmlns:p14="http://schemas.microsoft.com/office/powerpoint/2010/main" val="3567571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a:xfrm>
            <a:off x="838200" y="365125"/>
            <a:ext cx="11049000" cy="1325563"/>
          </a:xfrm>
        </p:spPr>
        <p:txBody>
          <a:bodyPr/>
          <a:lstStyle/>
          <a:p>
            <a:r>
              <a:rPr lang="nb-NO" b="1" dirty="0">
                <a:solidFill>
                  <a:schemeClr val="accent3">
                    <a:lumMod val="50000"/>
                  </a:schemeClr>
                </a:solidFill>
              </a:rPr>
              <a:t>Artikkel - Five </a:t>
            </a:r>
            <a:r>
              <a:rPr lang="nb-NO" b="1" dirty="0" err="1">
                <a:solidFill>
                  <a:schemeClr val="accent3">
                    <a:lumMod val="50000"/>
                  </a:schemeClr>
                </a:solidFill>
              </a:rPr>
              <a:t>provocations</a:t>
            </a:r>
            <a:r>
              <a:rPr lang="nb-NO" b="1" dirty="0">
                <a:solidFill>
                  <a:schemeClr val="accent3">
                    <a:lumMod val="50000"/>
                  </a:schemeClr>
                </a:solidFill>
              </a:rPr>
              <a:t> for </a:t>
            </a:r>
            <a:r>
              <a:rPr lang="nb-NO" b="1" dirty="0" err="1">
                <a:solidFill>
                  <a:schemeClr val="accent3">
                    <a:lumMod val="50000"/>
                  </a:schemeClr>
                </a:solidFill>
              </a:rPr>
              <a:t>Ethical</a:t>
            </a:r>
            <a:r>
              <a:rPr lang="nb-NO" b="1" dirty="0">
                <a:solidFill>
                  <a:schemeClr val="accent3">
                    <a:lumMod val="50000"/>
                  </a:schemeClr>
                </a:solidFill>
              </a:rPr>
              <a:t> Research</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en-US" sz="2400" dirty="0">
                <a:solidFill>
                  <a:schemeClr val="accent3">
                    <a:lumMod val="50000"/>
                  </a:schemeClr>
                </a:solidFill>
              </a:rPr>
              <a:t>“By pointing to unintended consequences of regulation and oversimplifications of unresolvable moral conflicts, we propose these provocations not as guidelines or recommendations but as instruments for challenging our views on what it means to do ethical research in HCI”</a:t>
            </a:r>
            <a:endParaRPr lang="nb-NO" sz="2400" dirty="0">
              <a:solidFill>
                <a:schemeClr val="accent3">
                  <a:lumMod val="50000"/>
                </a:schemeClr>
              </a:solidFill>
            </a:endParaRPr>
          </a:p>
        </p:txBody>
      </p:sp>
    </p:spTree>
    <p:extLst>
      <p:ext uri="{BB962C8B-B14F-4D97-AF65-F5344CB8AC3E}">
        <p14:creationId xmlns:p14="http://schemas.microsoft.com/office/powerpoint/2010/main" val="2490259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Provokasjon 1</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b="1" dirty="0">
                <a:solidFill>
                  <a:schemeClr val="accent3">
                    <a:lumMod val="50000"/>
                  </a:schemeClr>
                </a:solidFill>
              </a:rPr>
              <a:t>Informert samtykke gjør lite for å beskytte deltakere</a:t>
            </a:r>
          </a:p>
          <a:p>
            <a:pPr lvl="1"/>
            <a:r>
              <a:rPr lang="nb-NO" sz="2000" dirty="0">
                <a:solidFill>
                  <a:schemeClr val="accent3">
                    <a:lumMod val="50000"/>
                  </a:schemeClr>
                </a:solidFill>
              </a:rPr>
              <a:t>Autoritetsforholdet mellom forsker og deltaker er skjevt. </a:t>
            </a:r>
          </a:p>
          <a:p>
            <a:pPr lvl="1"/>
            <a:r>
              <a:rPr lang="nb-NO" sz="2000" dirty="0">
                <a:solidFill>
                  <a:schemeClr val="accent3">
                    <a:lumMod val="50000"/>
                  </a:schemeClr>
                </a:solidFill>
              </a:rPr>
              <a:t>Er informasjon lik forståelse? </a:t>
            </a:r>
          </a:p>
          <a:p>
            <a:pPr lvl="1"/>
            <a:r>
              <a:rPr lang="nb-NO" sz="2000" dirty="0">
                <a:solidFill>
                  <a:schemeClr val="accent3">
                    <a:lumMod val="50000"/>
                  </a:schemeClr>
                </a:solidFill>
              </a:rPr>
              <a:t>Hvilke forutsetninger har deltakere for å forstå, og hvor mye forstår de faktisk av det de samtykker til?</a:t>
            </a:r>
          </a:p>
          <a:p>
            <a:pPr lvl="1"/>
            <a:r>
              <a:rPr lang="nb-NO" sz="2000" dirty="0">
                <a:solidFill>
                  <a:schemeClr val="accent3">
                    <a:lumMod val="50000"/>
                  </a:schemeClr>
                </a:solidFill>
              </a:rPr>
              <a:t>Informert samtykke er ofte unødvendig og kan villede ved å feilinformere om fordelene ved å delta i studier/forskning</a:t>
            </a:r>
          </a:p>
          <a:p>
            <a:pPr lvl="1"/>
            <a:r>
              <a:rPr lang="nb-NO" sz="2000" dirty="0">
                <a:solidFill>
                  <a:schemeClr val="accent3">
                    <a:lumMod val="50000"/>
                  </a:schemeClr>
                </a:solidFill>
              </a:rPr>
              <a:t>Informert samtykke bør ikke være en absolutt standard. </a:t>
            </a:r>
          </a:p>
        </p:txBody>
      </p:sp>
    </p:spTree>
    <p:extLst>
      <p:ext uri="{BB962C8B-B14F-4D97-AF65-F5344CB8AC3E}">
        <p14:creationId xmlns:p14="http://schemas.microsoft.com/office/powerpoint/2010/main" val="2499625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Provokasjon 2</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b="1" dirty="0">
                <a:solidFill>
                  <a:schemeClr val="accent3">
                    <a:lumMod val="50000"/>
                  </a:schemeClr>
                </a:solidFill>
              </a:rPr>
              <a:t>Forskning som involverer sårbare populasjoner/ grupper bør føre til bedre fordeler for deltakerne enn for forskere</a:t>
            </a:r>
          </a:p>
          <a:p>
            <a:pPr lvl="1"/>
            <a:r>
              <a:rPr lang="nb-NO" sz="2000" dirty="0">
                <a:solidFill>
                  <a:schemeClr val="accent3">
                    <a:lumMod val="50000"/>
                  </a:schemeClr>
                </a:solidFill>
              </a:rPr>
              <a:t>Forskning som involverer sårbare populasjoner/grupper bør gjøre mer seriøse vurderinger av hvem som tjener på/oppnår fordeler av forskningen</a:t>
            </a:r>
          </a:p>
          <a:p>
            <a:pPr lvl="1"/>
            <a:r>
              <a:rPr lang="nb-NO" sz="2000" dirty="0">
                <a:solidFill>
                  <a:schemeClr val="accent3">
                    <a:lumMod val="50000"/>
                  </a:schemeClr>
                </a:solidFill>
              </a:rPr>
              <a:t>Forskere kan kvie/vegre seg for å jobbe med sårbare grupper fordi det krever mye. </a:t>
            </a:r>
          </a:p>
          <a:p>
            <a:endParaRPr lang="nb-NO" sz="2400" dirty="0">
              <a:solidFill>
                <a:schemeClr val="accent3">
                  <a:lumMod val="50000"/>
                </a:schemeClr>
              </a:solidFill>
            </a:endParaRPr>
          </a:p>
        </p:txBody>
      </p:sp>
    </p:spTree>
    <p:extLst>
      <p:ext uri="{BB962C8B-B14F-4D97-AF65-F5344CB8AC3E}">
        <p14:creationId xmlns:p14="http://schemas.microsoft.com/office/powerpoint/2010/main" val="251459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Provokasjon 3</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b="1" dirty="0">
                <a:solidFill>
                  <a:schemeClr val="accent3">
                    <a:lumMod val="50000"/>
                  </a:schemeClr>
                </a:solidFill>
              </a:rPr>
              <a:t>Anonymisering bør være et valg som presenteres sidestilt med co-</a:t>
            </a:r>
            <a:r>
              <a:rPr lang="nb-NO" sz="2400" b="1" dirty="0" err="1">
                <a:solidFill>
                  <a:schemeClr val="accent3">
                    <a:lumMod val="50000"/>
                  </a:schemeClr>
                </a:solidFill>
              </a:rPr>
              <a:t>creation</a:t>
            </a:r>
            <a:r>
              <a:rPr lang="nb-NO" sz="2400" b="1" dirty="0">
                <a:solidFill>
                  <a:schemeClr val="accent3">
                    <a:lumMod val="50000"/>
                  </a:schemeClr>
                </a:solidFill>
              </a:rPr>
              <a:t> av studiet sammen med deltakerne, ikke som standard</a:t>
            </a:r>
          </a:p>
          <a:p>
            <a:pPr lvl="1"/>
            <a:r>
              <a:rPr lang="nb-NO" sz="2000" dirty="0">
                <a:solidFill>
                  <a:schemeClr val="accent3">
                    <a:lumMod val="50000"/>
                  </a:schemeClr>
                </a:solidFill>
              </a:rPr>
              <a:t>Anonymisering antar to ting: </a:t>
            </a:r>
          </a:p>
          <a:p>
            <a:pPr lvl="1"/>
            <a:r>
              <a:rPr lang="nb-NO" sz="2000" dirty="0">
                <a:solidFill>
                  <a:schemeClr val="accent3">
                    <a:lumMod val="50000"/>
                  </a:schemeClr>
                </a:solidFill>
              </a:rPr>
              <a:t>Forskerne kan faktisk anonymisere deltakerne ved publisering/presentasjoner</a:t>
            </a:r>
          </a:p>
          <a:p>
            <a:pPr lvl="1"/>
            <a:r>
              <a:rPr lang="nb-NO" sz="2000" dirty="0">
                <a:solidFill>
                  <a:schemeClr val="accent3">
                    <a:lumMod val="50000"/>
                  </a:schemeClr>
                </a:solidFill>
              </a:rPr>
              <a:t>Deltakerne vil ha og tjener på anonymitet. </a:t>
            </a:r>
          </a:p>
          <a:p>
            <a:pPr lvl="1"/>
            <a:r>
              <a:rPr lang="nb-NO" sz="2000" dirty="0">
                <a:solidFill>
                  <a:schemeClr val="accent3">
                    <a:lumMod val="50000"/>
                  </a:schemeClr>
                </a:solidFill>
              </a:rPr>
              <a:t>Det er et forhold mellom informasjonsverdien og graden av anonymitet i en tekst. </a:t>
            </a:r>
          </a:p>
          <a:p>
            <a:pPr lvl="1"/>
            <a:r>
              <a:rPr lang="nb-NO" sz="2000" dirty="0">
                <a:solidFill>
                  <a:schemeClr val="accent3">
                    <a:lumMod val="50000"/>
                  </a:schemeClr>
                </a:solidFill>
              </a:rPr>
              <a:t>Hvorfor bevarer vi anonymitet i forskning/studier når anonymitet handler like mye om å forsøke å antyde </a:t>
            </a:r>
            <a:r>
              <a:rPr lang="nb-NO" sz="2000" dirty="0" err="1">
                <a:solidFill>
                  <a:schemeClr val="accent3">
                    <a:lumMod val="50000"/>
                  </a:schemeClr>
                </a:solidFill>
              </a:rPr>
              <a:t>generaliserbarhet</a:t>
            </a:r>
            <a:r>
              <a:rPr lang="nb-NO" sz="2000" dirty="0">
                <a:solidFill>
                  <a:schemeClr val="accent3">
                    <a:lumMod val="50000"/>
                  </a:schemeClr>
                </a:solidFill>
              </a:rPr>
              <a:t> av funnen som å beskytte deltakerne?</a:t>
            </a:r>
          </a:p>
          <a:p>
            <a:endParaRPr lang="nb-NO" sz="2400" dirty="0">
              <a:solidFill>
                <a:schemeClr val="accent3">
                  <a:lumMod val="50000"/>
                </a:schemeClr>
              </a:solidFill>
            </a:endParaRPr>
          </a:p>
        </p:txBody>
      </p:sp>
    </p:spTree>
    <p:extLst>
      <p:ext uri="{BB962C8B-B14F-4D97-AF65-F5344CB8AC3E}">
        <p14:creationId xmlns:p14="http://schemas.microsoft.com/office/powerpoint/2010/main" val="244671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Provokasjon 4</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b="1" dirty="0">
                <a:solidFill>
                  <a:schemeClr val="accent3">
                    <a:lumMod val="50000"/>
                  </a:schemeClr>
                </a:solidFill>
              </a:rPr>
              <a:t>“</a:t>
            </a:r>
            <a:r>
              <a:rPr lang="nb-NO" sz="2400" b="1" dirty="0" err="1">
                <a:solidFill>
                  <a:schemeClr val="accent3">
                    <a:lumMod val="50000"/>
                  </a:schemeClr>
                </a:solidFill>
              </a:rPr>
              <a:t>Internal</a:t>
            </a:r>
            <a:r>
              <a:rPr lang="nb-NO" sz="2400" b="1" dirty="0">
                <a:solidFill>
                  <a:schemeClr val="accent3">
                    <a:lumMod val="50000"/>
                  </a:schemeClr>
                </a:solidFill>
              </a:rPr>
              <a:t> </a:t>
            </a:r>
            <a:r>
              <a:rPr lang="nb-NO" sz="2400" b="1" dirty="0" err="1">
                <a:solidFill>
                  <a:schemeClr val="accent3">
                    <a:lumMod val="50000"/>
                  </a:schemeClr>
                </a:solidFill>
              </a:rPr>
              <a:t>review</a:t>
            </a:r>
            <a:r>
              <a:rPr lang="nb-NO" sz="2400" b="1" dirty="0">
                <a:solidFill>
                  <a:schemeClr val="accent3">
                    <a:lumMod val="50000"/>
                  </a:schemeClr>
                </a:solidFill>
              </a:rPr>
              <a:t> </a:t>
            </a:r>
            <a:r>
              <a:rPr lang="nb-NO" sz="2400" b="1" dirty="0" err="1">
                <a:solidFill>
                  <a:schemeClr val="accent3">
                    <a:lumMod val="50000"/>
                  </a:schemeClr>
                </a:solidFill>
              </a:rPr>
              <a:t>boards</a:t>
            </a:r>
            <a:r>
              <a:rPr lang="nb-NO" sz="2400" b="1" dirty="0">
                <a:solidFill>
                  <a:schemeClr val="accent3">
                    <a:lumMod val="50000"/>
                  </a:schemeClr>
                </a:solidFill>
              </a:rPr>
              <a:t>” (IRB) (internt etisk forskningsråd) forsinker og ødelegger forskningsstudier mer enn skaden de forhindrer, og “</a:t>
            </a:r>
            <a:r>
              <a:rPr lang="nb-NO" sz="2400" b="1" dirty="0" err="1">
                <a:solidFill>
                  <a:schemeClr val="accent3">
                    <a:lumMod val="50000"/>
                  </a:schemeClr>
                </a:solidFill>
              </a:rPr>
              <a:t>Internal</a:t>
            </a:r>
            <a:r>
              <a:rPr lang="nb-NO" sz="2400" b="1" dirty="0">
                <a:solidFill>
                  <a:schemeClr val="accent3">
                    <a:lumMod val="50000"/>
                  </a:schemeClr>
                </a:solidFill>
              </a:rPr>
              <a:t> </a:t>
            </a:r>
            <a:r>
              <a:rPr lang="nb-NO" sz="2400" b="1" dirty="0" err="1">
                <a:solidFill>
                  <a:schemeClr val="accent3">
                    <a:lumMod val="50000"/>
                  </a:schemeClr>
                </a:solidFill>
              </a:rPr>
              <a:t>review</a:t>
            </a:r>
            <a:r>
              <a:rPr lang="nb-NO" sz="2400" b="1" dirty="0">
                <a:solidFill>
                  <a:schemeClr val="accent3">
                    <a:lumMod val="50000"/>
                  </a:schemeClr>
                </a:solidFill>
              </a:rPr>
              <a:t> </a:t>
            </a:r>
            <a:r>
              <a:rPr lang="nb-NO" sz="2400" b="1" dirty="0" err="1">
                <a:solidFill>
                  <a:schemeClr val="accent3">
                    <a:lumMod val="50000"/>
                  </a:schemeClr>
                </a:solidFill>
              </a:rPr>
              <a:t>boards</a:t>
            </a:r>
            <a:r>
              <a:rPr lang="nb-NO" sz="2400" b="1" dirty="0">
                <a:solidFill>
                  <a:schemeClr val="accent3">
                    <a:lumMod val="50000"/>
                  </a:schemeClr>
                </a:solidFill>
              </a:rPr>
              <a:t>” bør derfor erstattes</a:t>
            </a:r>
          </a:p>
          <a:p>
            <a:pPr lvl="1"/>
            <a:r>
              <a:rPr lang="nb-NO" sz="2000" dirty="0">
                <a:solidFill>
                  <a:schemeClr val="accent3">
                    <a:lumMod val="50000"/>
                  </a:schemeClr>
                </a:solidFill>
              </a:rPr>
              <a:t>Forholdet mellom hvor mye forskning en slik komite forstår og hvor mange fordeler en slik komite faktisk fører med seg</a:t>
            </a:r>
          </a:p>
          <a:p>
            <a:pPr lvl="1"/>
            <a:r>
              <a:rPr lang="nb-NO" sz="2000" dirty="0">
                <a:solidFill>
                  <a:schemeClr val="accent3">
                    <a:lumMod val="50000"/>
                  </a:schemeClr>
                </a:solidFill>
              </a:rPr>
              <a:t>IRB beskytter deltakerne fra skade uten å ta hensyn til tid/kostnad eller veie potensielle fordeler opp mot mulig skade på deltaker</a:t>
            </a:r>
          </a:p>
          <a:p>
            <a:pPr lvl="1"/>
            <a:r>
              <a:rPr lang="nb-NO" sz="2000" dirty="0">
                <a:solidFill>
                  <a:schemeClr val="accent3">
                    <a:lumMod val="50000"/>
                  </a:schemeClr>
                </a:solidFill>
              </a:rPr>
              <a:t>Det er en fare for at IRB-er vil overreagere og  avvise eller forsinke verdifulle studier/forskningsprosjekter. </a:t>
            </a:r>
          </a:p>
          <a:p>
            <a:pPr lvl="1"/>
            <a:r>
              <a:rPr lang="nb-NO" sz="2000" dirty="0">
                <a:solidFill>
                  <a:schemeClr val="accent3">
                    <a:lumMod val="50000"/>
                  </a:schemeClr>
                </a:solidFill>
              </a:rPr>
              <a:t>Vi trenger en fordeling av ansvar på forskere og institusjoner, ikke masse juridisk byråkrati</a:t>
            </a:r>
          </a:p>
          <a:p>
            <a:endParaRPr lang="nb-NO" sz="2400" dirty="0">
              <a:solidFill>
                <a:schemeClr val="accent3">
                  <a:lumMod val="50000"/>
                </a:schemeClr>
              </a:solidFill>
            </a:endParaRPr>
          </a:p>
        </p:txBody>
      </p:sp>
    </p:spTree>
    <p:extLst>
      <p:ext uri="{BB962C8B-B14F-4D97-AF65-F5344CB8AC3E}">
        <p14:creationId xmlns:p14="http://schemas.microsoft.com/office/powerpoint/2010/main" val="1028014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661C11-00BD-7C87-6BDD-26F37378AC2B}"/>
              </a:ext>
            </a:extLst>
          </p:cNvPr>
          <p:cNvSpPr>
            <a:spLocks noGrp="1"/>
          </p:cNvSpPr>
          <p:nvPr>
            <p:ph type="title"/>
          </p:nvPr>
        </p:nvSpPr>
        <p:spPr/>
        <p:txBody>
          <a:bodyPr/>
          <a:lstStyle/>
          <a:p>
            <a:r>
              <a:rPr lang="nb-NO" b="1" dirty="0">
                <a:solidFill>
                  <a:schemeClr val="accent3">
                    <a:lumMod val="50000"/>
                  </a:schemeClr>
                </a:solidFill>
              </a:rPr>
              <a:t>Provokasjon 5</a:t>
            </a:r>
          </a:p>
        </p:txBody>
      </p:sp>
      <p:sp>
        <p:nvSpPr>
          <p:cNvPr id="3" name="Plassholder for innhold 2">
            <a:extLst>
              <a:ext uri="{FF2B5EF4-FFF2-40B4-BE49-F238E27FC236}">
                <a16:creationId xmlns:a16="http://schemas.microsoft.com/office/drawing/2014/main" id="{FE6271B8-AA86-66F5-7A79-8BE4B52166C9}"/>
              </a:ext>
            </a:extLst>
          </p:cNvPr>
          <p:cNvSpPr>
            <a:spLocks noGrp="1"/>
          </p:cNvSpPr>
          <p:nvPr>
            <p:ph idx="1"/>
          </p:nvPr>
        </p:nvSpPr>
        <p:spPr/>
        <p:txBody>
          <a:bodyPr>
            <a:normAutofit/>
          </a:bodyPr>
          <a:lstStyle/>
          <a:p>
            <a:r>
              <a:rPr lang="nb-NO" sz="2400" b="1" dirty="0">
                <a:solidFill>
                  <a:schemeClr val="accent3">
                    <a:lumMod val="50000"/>
                  </a:schemeClr>
                </a:solidFill>
              </a:rPr>
              <a:t>Publisering av forskningsstudier som er gjort med eller av en kommersiell aktør bør blokkeres til et komplett datasett er tilgjengelig – både under evaluering av studiet og for fremtidig replikasjon av analyse</a:t>
            </a:r>
          </a:p>
          <a:p>
            <a:pPr lvl="1"/>
            <a:r>
              <a:rPr lang="nb-NO" sz="2000" dirty="0">
                <a:solidFill>
                  <a:schemeClr val="accent3">
                    <a:lumMod val="50000"/>
                  </a:schemeClr>
                </a:solidFill>
              </a:rPr>
              <a:t>Hvis forskning innen HCI er basert på data som ikke er allment tilgjengelig og derfor ikke kan testes eller valideres, hvordan kvalifiserer dette som forskning?</a:t>
            </a:r>
          </a:p>
          <a:p>
            <a:pPr lvl="1"/>
            <a:r>
              <a:rPr lang="nb-NO" sz="2000" dirty="0">
                <a:solidFill>
                  <a:schemeClr val="accent3">
                    <a:lumMod val="50000"/>
                  </a:schemeClr>
                </a:solidFill>
              </a:rPr>
              <a:t>Kommersielle finansierte studier er ikke problematiske i seg selv, men slike studier skaper blindsoner som både må anerkjennes og undersøkes/forskes på. </a:t>
            </a:r>
          </a:p>
          <a:p>
            <a:pPr lvl="1"/>
            <a:r>
              <a:rPr lang="nb-NO" sz="2000" dirty="0">
                <a:solidFill>
                  <a:schemeClr val="accent3">
                    <a:lumMod val="50000"/>
                  </a:schemeClr>
                </a:solidFill>
              </a:rPr>
              <a:t>Forholdet mellom kommersielle interesser og etiske interesser</a:t>
            </a:r>
          </a:p>
          <a:p>
            <a:endParaRPr lang="nb-NO" sz="2400" b="1" dirty="0">
              <a:solidFill>
                <a:schemeClr val="accent3">
                  <a:lumMod val="50000"/>
                </a:schemeClr>
              </a:solidFill>
            </a:endParaRPr>
          </a:p>
        </p:txBody>
      </p:sp>
    </p:spTree>
    <p:extLst>
      <p:ext uri="{BB962C8B-B14F-4D97-AF65-F5344CB8AC3E}">
        <p14:creationId xmlns:p14="http://schemas.microsoft.com/office/powerpoint/2010/main" val="701137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CE0708-330B-6284-B302-F3941433EB78}"/>
              </a:ext>
            </a:extLst>
          </p:cNvPr>
          <p:cNvSpPr>
            <a:spLocks noGrp="1"/>
          </p:cNvSpPr>
          <p:nvPr>
            <p:ph type="ctrTitle"/>
          </p:nvPr>
        </p:nvSpPr>
        <p:spPr/>
        <p:txBody>
          <a:bodyPr>
            <a:normAutofit/>
          </a:bodyPr>
          <a:lstStyle/>
          <a:p>
            <a:r>
              <a:rPr lang="nb-NO" sz="6600" b="1" dirty="0">
                <a:solidFill>
                  <a:schemeClr val="accent3">
                    <a:lumMod val="50000"/>
                  </a:schemeClr>
                </a:solidFill>
              </a:rPr>
              <a:t>marcusbb@uio.no</a:t>
            </a:r>
          </a:p>
        </p:txBody>
      </p:sp>
    </p:spTree>
    <p:extLst>
      <p:ext uri="{BB962C8B-B14F-4D97-AF65-F5344CB8AC3E}">
        <p14:creationId xmlns:p14="http://schemas.microsoft.com/office/powerpoint/2010/main" val="384045499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TotalTime>
  <Words>654</Words>
  <Application>Microsoft Office PowerPoint</Application>
  <PresentationFormat>Widescreen</PresentationFormat>
  <Paragraphs>55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Office-tema</vt:lpstr>
      <vt:lpstr>IN1030 Gruppe 5</vt:lpstr>
      <vt:lpstr>Oversikt</vt:lpstr>
      <vt:lpstr>Etikk (morallære)</vt:lpstr>
      <vt:lpstr>Etikk (morallære)</vt:lpstr>
      <vt:lpstr>Digital etikk</vt:lpstr>
      <vt:lpstr>Etisk refleksivitet</vt:lpstr>
      <vt:lpstr>Five provocations for Ethical HCI Research</vt:lpstr>
      <vt:lpstr>Artikkel - Five provocations for Ethical Research</vt:lpstr>
      <vt:lpstr>Provokasjon 1</vt:lpstr>
      <vt:lpstr>Provokasjon 2</vt:lpstr>
      <vt:lpstr>Provokasjon 3</vt:lpstr>
      <vt:lpstr>Provokasjon 4</vt:lpstr>
      <vt:lpstr>Provokasjon 5</vt:lpstr>
      <vt:lpstr>marcusbb@uio.no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IN1030 Gruppe 5</dc:title>
  <dc:creator>Marcus Bergum Brørs</dc:creator>
  <cp:lastModifiedBy>Marcus Bergum Brørs</cp:lastModifiedBy>
  <cp:revision>182</cp:revision>
  <dcterms:created xsi:type="dcterms:W3CDTF">2023-01-30T13:37:42Z</dcterms:created>
  <dcterms:modified xsi:type="dcterms:W3CDTF">2023-03-05T22:51:46Z</dcterms:modified>
</cp:coreProperties>
</file>