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74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22"/>
      <p:bold r:id="rId23"/>
      <p:italic r:id="rId24"/>
      <p:boldItalic r:id="rId25"/>
    </p:embeddedFont>
    <p:embeddedFont>
      <p:font typeface="Raleway" pitchFamily="2" charset="-52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02T20:15:08.817" idx="1">
    <p:pos x="6000" y="0"/>
    <p:text>Hvis man ønsker konkrete eksempler å diskutere rundt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aec9fde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aaaec9fde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Læringsmål: </a:t>
            </a:r>
            <a:r>
              <a:rPr lang="no">
                <a:solidFill>
                  <a:schemeClr val="dk1"/>
                </a:solidFill>
              </a:rPr>
              <a:t> - Samspill og interessenter: du skal kunne drøfte samspillet mellom teknologi og individer, organisasjon og samfunn.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aaec9fd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aaaec9fd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aaec9fde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aaaec9fde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ae3ccd9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ae3ccd9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ffe3389f6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0ffe3389f6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aaec9fde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aaaec9fde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e3ccd9c7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e3ccd9c7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				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3581a7991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3581a7991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aaec9fde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aaaec9fde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Merk: at dette bare er et eksempel og ment som inspirasjon, men ingen fasit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3b9f00d8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3b9f00d8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Merk: at dette bare er et eksempel og ment som inspirasjon, men ingen fasit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a88abb24e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1fa88abb24e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4cc9d6a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04cc9d6a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/>
              <a:t>Kan være smart å ha en forventningsavklaring med studentene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aaec9fde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aaaec9fde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aaec9fde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aaaec9fde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Forslag til Interessenter kan være: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Produsenter av innhold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Brukere/seere/sluttbrukere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Myndighetene/ lovverk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Konkurrerende tjenestetilbydere (HBO, Viaplay, Disney+)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Filmprodusenter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Skuespillere/regissører osv.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Licensors  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						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3581a799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3581a7991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3581a799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b3581a799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a88abb24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a88abb24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bsys-k.alma.exlibrisgroup.com/leganto/readinglist/lists/15874524110002204?institute=47BIBSYS_UBO&amp;auth=SA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dokumentar/xl/tenk-om-2010-og-2020-kunne-snakke-sammen-1.14826983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1.xml"/><Relationship Id="rId5" Type="http://schemas.openxmlformats.org/officeDocument/2006/relationships/hyperlink" Target="https://nrkbeta.no/2019/11/20/jeg-sendte-mitt-dna-til-usa-na-angrer-jeg/" TargetMode="External"/><Relationship Id="rId4" Type="http://schemas.openxmlformats.org/officeDocument/2006/relationships/hyperlink" Target="https://www.nrk.no/dokumentar/xl/ble-manipulert-etter-nrk-spionering-pa-hans-digitale-liv-1.14759796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53650"/>
            <a:ext cx="8520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UKE 2 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37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Samspill med teknologi</a:t>
            </a:r>
            <a:endParaRPr sz="37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63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IN1030 Gruppe </a:t>
            </a:r>
            <a:r>
              <a:rPr lang="ru-RU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9</a:t>
            </a:r>
            <a:endParaRPr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en-GB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Recap </a:t>
            </a:r>
            <a:r>
              <a:rPr lang="en-GB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fra</a:t>
            </a:r>
            <a:r>
              <a:rPr lang="en-GB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forrige</a:t>
            </a:r>
            <a:r>
              <a:rPr lang="en-GB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uke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Diskutere samspillet mellom mennesket og teknologi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Oblig hjelp / talk and write sesh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kan være 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person, gruppe, organisasjon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betydning.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 har derfor et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påvirke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utfallet.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ønske kan være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sammenfallende, delvis motstridende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motsetningsforhold.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6801125" y="4780500"/>
            <a:ext cx="23430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1, oppgave 1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Egenskaper: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 (Concern)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systemet og interessent (Evt. konflikter)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interessentene (Evt. konflikter mellom interessentene)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Aktør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Interesse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7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5427800" y="445175"/>
            <a:ext cx="16038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Informasjon 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6337700" y="1298013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Systemer/teknologier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20100" y="12166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Iterativ prosess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7342950" y="2708525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Kontekst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674600" y="4188275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Kartleggingsteknikk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464650" y="2992650"/>
            <a:ext cx="1479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Konflikter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2631200" y="3352263"/>
            <a:ext cx="1719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Interessenter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163125" y="2078938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Struktur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380288" y="1252575"/>
            <a:ext cx="2164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Uformell syntaks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5833675" y="3506313"/>
            <a:ext cx="3105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Kommunikasjonsverktøy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3941600" y="4124775"/>
            <a:ext cx="1399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Relasjoner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311700" y="354300"/>
            <a:ext cx="4357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“Concerns”/mål/interesser/perspektiv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742000" y="43041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Interne/eksterne</a:t>
            </a:r>
            <a:endParaRPr sz="2000">
              <a:solidFill>
                <a:srgbClr val="FFFFFF"/>
              </a:solidFill>
            </a:endParaRPr>
          </a:p>
        </p:txBody>
      </p:sp>
      <p:cxnSp>
        <p:nvCxnSpPr>
          <p:cNvPr id="102" name="Google Shape;102;p18"/>
          <p:cNvCxnSpPr>
            <a:endCxn id="99" idx="0"/>
          </p:cNvCxnSpPr>
          <p:nvPr/>
        </p:nvCxnSpPr>
        <p:spPr>
          <a:xfrm flipH="1">
            <a:off x="4641200" y="3122175"/>
            <a:ext cx="502200" cy="1002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8"/>
          <p:cNvCxnSpPr>
            <a:endCxn id="101" idx="1"/>
          </p:cNvCxnSpPr>
          <p:nvPr/>
        </p:nvCxnSpPr>
        <p:spPr>
          <a:xfrm>
            <a:off x="5340900" y="4362925"/>
            <a:ext cx="401100" cy="179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8"/>
          <p:cNvCxnSpPr>
            <a:stCxn id="95" idx="0"/>
          </p:cNvCxnSpPr>
          <p:nvPr/>
        </p:nvCxnSpPr>
        <p:spPr>
          <a:xfrm rot="10800000" flipH="1">
            <a:off x="3490850" y="2990763"/>
            <a:ext cx="305100" cy="361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8"/>
          <p:cNvCxnSpPr>
            <a:stCxn id="93" idx="0"/>
          </p:cNvCxnSpPr>
          <p:nvPr/>
        </p:nvCxnSpPr>
        <p:spPr>
          <a:xfrm rot="10800000" flipH="1">
            <a:off x="1971800" y="3089375"/>
            <a:ext cx="525900" cy="10989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8"/>
          <p:cNvCxnSpPr>
            <a:stCxn id="91" idx="2"/>
          </p:cNvCxnSpPr>
          <p:nvPr/>
        </p:nvCxnSpPr>
        <p:spPr>
          <a:xfrm>
            <a:off x="1434250" y="1693025"/>
            <a:ext cx="969600" cy="361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8"/>
          <p:cNvCxnSpPr>
            <a:stCxn id="96" idx="3"/>
          </p:cNvCxnSpPr>
          <p:nvPr/>
        </p:nvCxnSpPr>
        <p:spPr>
          <a:xfrm>
            <a:off x="1352025" y="2317138"/>
            <a:ext cx="817200" cy="131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8"/>
          <p:cNvCxnSpPr>
            <a:stCxn id="100" idx="2"/>
          </p:cNvCxnSpPr>
          <p:nvPr/>
        </p:nvCxnSpPr>
        <p:spPr>
          <a:xfrm>
            <a:off x="2490300" y="830700"/>
            <a:ext cx="697800" cy="1256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8"/>
          <p:cNvCxnSpPr>
            <a:stCxn id="89" idx="2"/>
          </p:cNvCxnSpPr>
          <p:nvPr/>
        </p:nvCxnSpPr>
        <p:spPr>
          <a:xfrm flipH="1">
            <a:off x="5652800" y="921575"/>
            <a:ext cx="576900" cy="1198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8"/>
          <p:cNvCxnSpPr>
            <a:stCxn id="97" idx="2"/>
          </p:cNvCxnSpPr>
          <p:nvPr/>
        </p:nvCxnSpPr>
        <p:spPr>
          <a:xfrm flipH="1">
            <a:off x="4190438" y="1728975"/>
            <a:ext cx="272100" cy="341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8"/>
          <p:cNvCxnSpPr/>
          <p:nvPr/>
        </p:nvCxnSpPr>
        <p:spPr>
          <a:xfrm flipH="1">
            <a:off x="7066000" y="1856925"/>
            <a:ext cx="1068300" cy="427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8"/>
          <p:cNvCxnSpPr>
            <a:stCxn id="92" idx="0"/>
          </p:cNvCxnSpPr>
          <p:nvPr/>
        </p:nvCxnSpPr>
        <p:spPr>
          <a:xfrm rot="10800000">
            <a:off x="7071000" y="2612825"/>
            <a:ext cx="866400" cy="95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8"/>
          <p:cNvCxnSpPr/>
          <p:nvPr/>
        </p:nvCxnSpPr>
        <p:spPr>
          <a:xfrm rot="10800000" flipH="1">
            <a:off x="1594000" y="2859250"/>
            <a:ext cx="558600" cy="16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8"/>
          <p:cNvCxnSpPr/>
          <p:nvPr/>
        </p:nvCxnSpPr>
        <p:spPr>
          <a:xfrm rot="10800000">
            <a:off x="6063700" y="3089275"/>
            <a:ext cx="378000" cy="394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ctrTitle" idx="4294967295"/>
          </p:nvPr>
        </p:nvSpPr>
        <p:spPr>
          <a:xfrm>
            <a:off x="78000" y="539300"/>
            <a:ext cx="85206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2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4294967295"/>
          </p:nvPr>
        </p:nvSpPr>
        <p:spPr>
          <a:xfrm>
            <a:off x="78000" y="1162525"/>
            <a:ext cx="49767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Pensum: Artikkel om rike bilder + Notat om rike bilder </a:t>
            </a:r>
            <a:r>
              <a:rPr lang="no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no" u="sng">
                <a:solidFill>
                  <a:srgbClr val="DD7E6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Pensum</a:t>
            </a:r>
            <a:r>
              <a:rPr lang="no">
                <a:solidFill>
                  <a:srgbClr val="DD7E6B"/>
                </a:solidFill>
              </a:rPr>
              <a:t>)</a:t>
            </a:r>
            <a:endParaRPr>
              <a:solidFill>
                <a:srgbClr val="DD7E6B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Er en teknikk for beskrivelse og analyse av situasjoner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</a:t>
            </a:r>
            <a:r>
              <a:rPr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rukes for å få oversikt over konteksten og alle som er involvert eller har interesser i situasjonen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Må velge hva som skal med, forenkler en virkelighet som er kompleks.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4706" y="1423975"/>
            <a:ext cx="408919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1 (Rike bilder)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</a:rPr>
              <a:t>Rike bilder - notasjon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9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 AVLASTING AV HJERNEN I SØKET ETTER FORSTÅELSEN AV KONTEKST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2571750"/>
            <a:ext cx="1805124" cy="100975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1150363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KONFLIKT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166" y="2419350"/>
            <a:ext cx="1104771" cy="100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2684156" y="3678425"/>
            <a:ext cx="1600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GODT SAMARBEID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3874" y="2571750"/>
            <a:ext cx="1878626" cy="10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497888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CONCERN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7350" y="2780775"/>
            <a:ext cx="1600800" cy="64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714543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RELASJON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21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</a:rPr>
              <a:t>Ikke det samme som et tankekart</a:t>
            </a:r>
            <a:endParaRPr sz="3000" b="1">
              <a:solidFill>
                <a:srgbClr val="76A5AF"/>
              </a:solidFill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225" y="783925"/>
            <a:ext cx="7555295" cy="42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5898500" y="1401650"/>
            <a:ext cx="319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Tenk på systemet som noe overordnet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400" y="247950"/>
            <a:ext cx="6164401" cy="463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B583D7-A983-5286-DA59-A64FC7835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58" y="116602"/>
            <a:ext cx="6991095" cy="49102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57FB4F-F14A-2364-7C41-E3D4ECF9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83" y="195444"/>
            <a:ext cx="5316819" cy="37343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910654-5700-E8B5-00F0-6194A0CA7BD3}"/>
              </a:ext>
            </a:extLst>
          </p:cNvPr>
          <p:cNvSpPr txBox="1"/>
          <p:nvPr/>
        </p:nvSpPr>
        <p:spPr>
          <a:xfrm>
            <a:off x="5681843" y="195444"/>
            <a:ext cx="30909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b="1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B: Interessenter og interesser</a:t>
            </a:r>
            <a:b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</a:b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Her skal 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du ikke bare nevne interessenter, men deres interesser også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. Pass på at du leser oppgaven nøye. Prøv også å 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nevn et bredere spektrum av interessenter 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– det hjelper å prøve å tenke på flere nivåer fra individ, grupper, organisasjoner til institusjoner.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602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D9DA69-5F07-E764-4DB9-3771A76CE30E}"/>
              </a:ext>
            </a:extLst>
          </p:cNvPr>
          <p:cNvSpPr txBox="1"/>
          <p:nvPr/>
        </p:nvSpPr>
        <p:spPr>
          <a:xfrm>
            <a:off x="4404476" y="319462"/>
            <a:ext cx="45491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b="1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C: Rikt bilde</a:t>
            </a:r>
            <a:b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</a:b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Er «grådige rike folk» en spesifikk interessent? Mener du heller aksjeholdere her? 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Vær mer presis.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 I tillegg så 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husk at </a:t>
            </a:r>
            <a:r>
              <a:rPr lang="nb-NO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concerncs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 skal skrives opp i tankebobler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. For eksempel, til interessenten «banker» har du piler til en rekke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concerns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, men når du skriver dem separert slikt gir det ikke helt mening. Pass på å være presis «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osv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» er ikke tydelig hva betyr og bør helst bare slettes. Utydelig hva du vil frem til med den separerte boksen nederst til høyre.</a:t>
            </a:r>
          </a:p>
          <a:p>
            <a:pPr algn="l"/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Det som er bra med dette rike bilde er at du har med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concerns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604020202020204" pitchFamily="34" charset="0"/>
              </a:rPr>
              <a:t> (tankebobler) og relasjoner mellom interessentene samt mellom systemet i form av hjerter og klinger. Jeg anbefaler at du ser på forelesning/gruppetime slides angående rike bilder. Dette er noe som må forbedres til eksamen. Altså, vær mer presis hvem som er en interessent, 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kom gjerne med flere interessenter, skriv </a:t>
            </a:r>
            <a:r>
              <a:rPr lang="nb-NO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concerns</a:t>
            </a:r>
            <a:r>
              <a:rPr lang="nb-NO" b="1" i="0" dirty="0">
                <a:solidFill>
                  <a:schemeClr val="accent5">
                    <a:lumMod val="75000"/>
                  </a:schemeClr>
                </a:solidFill>
                <a:effectLst/>
                <a:latin typeface="Fira Sans" panose="020B0604020202020204" pitchFamily="34" charset="0"/>
              </a:rPr>
              <a:t> i tankebobler.</a:t>
            </a:r>
          </a:p>
          <a:p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0B663F-3A6D-B073-F500-5ED4BB697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75" y="495590"/>
            <a:ext cx="4064622" cy="285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75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 de systemene/verktøyene som er best for dere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Penn og papir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Figma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Miro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 forventer ikke at dere er eksperter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ta med de interessentene dere kan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det viktigste er å vise at dere skjønner hvordan utforme et rikt bilde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 obligen - 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Oppgaver</a:t>
            </a:r>
            <a:endParaRPr sz="72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7" name="Google Shape;167;p2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238575" y="261775"/>
            <a:ext cx="8520600" cy="19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Rikt bilde for myHeritage(23andMe)</a:t>
            </a:r>
            <a:r>
              <a:rPr lang="en-GB" sz="3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/NRK</a:t>
            </a:r>
            <a:endParaRPr sz="3000" b="1" dirty="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solidFill>
                  <a:srgbClr val="999999"/>
                </a:solidFill>
                <a:latin typeface="Raleway"/>
                <a:ea typeface="Raleway"/>
                <a:cs typeface="Raleway"/>
                <a:sym typeface="Raleway"/>
              </a:rPr>
              <a:t>Identifiser interessenter og deres concerns</a:t>
            </a:r>
            <a:endParaRPr sz="1800" b="1" dirty="0">
              <a:solidFill>
                <a:srgbClr val="999999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solidFill>
                  <a:srgbClr val="999999"/>
                </a:solidFill>
                <a:latin typeface="Raleway"/>
                <a:ea typeface="Raleway"/>
                <a:cs typeface="Raleway"/>
                <a:sym typeface="Raleway"/>
              </a:rPr>
              <a:t>Kartlegg relasjoner/interesser/konflikter</a:t>
            </a:r>
            <a:r>
              <a:rPr lang="no" sz="1800" b="1" dirty="0"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latin typeface="Raleway"/>
                <a:ea typeface="Raleway"/>
                <a:cs typeface="Raleway"/>
                <a:sym typeface="Raleway"/>
              </a:rPr>
              <a:t>Kladd et rikt bilde basert på svarene i oppgave 1 og 2</a:t>
            </a: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100" dirty="0"/>
              <a:t>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			 		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DD7E6B"/>
                </a:solidFill>
              </a:rPr>
              <a:t>Teknologi og samfunn - eksempler</a:t>
            </a:r>
            <a:endParaRPr b="1">
              <a:solidFill>
                <a:srgbClr val="DD7E6B"/>
              </a:solidFill>
            </a:endParaRPr>
          </a:p>
        </p:txBody>
      </p:sp>
      <p:sp>
        <p:nvSpPr>
          <p:cNvPr id="178" name="Google Shape;17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u="sng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 2010 til 2020</a:t>
            </a:r>
            <a:r>
              <a:rPr lang="no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 : </a:t>
            </a:r>
            <a:r>
              <a:rPr lang="no" sz="900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https://www.nrk.no/dokumentar/xl/tenk-om-2010-og-2020-kunne-snakke-sammen-1.14826983</a:t>
            </a:r>
            <a:endParaRPr sz="900" b="1"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 u="sng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Mehdi på SoMe</a:t>
            </a:r>
            <a:r>
              <a:rPr lang="no" b="1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no" sz="900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https://www.nrk.no/dokumentar/xl/ble-manipulert-etter-nrk-spionering-pa-hans-digitale-liv-1.14759796</a:t>
            </a:r>
            <a:endParaRPr sz="900" b="1"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 u="sng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DNA til USA</a:t>
            </a:r>
            <a:r>
              <a:rPr lang="no" b="1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o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no" sz="900" b="1" dirty="0">
                <a:solidFill>
                  <a:srgbClr val="134F5C"/>
                </a:solidFill>
                <a:latin typeface="Roboto"/>
                <a:ea typeface="Roboto"/>
                <a:cs typeface="Roboto"/>
                <a:sym typeface="Roboto"/>
              </a:rPr>
              <a:t>https://nrkbeta.no/2019/11/20/jeg-sendte-mitt-dna-til-usa-na-angrer-jeg/</a:t>
            </a:r>
            <a:endParaRPr sz="900" b="1"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Tenk over: 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2860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1400" dirty="0">
                <a:solidFill>
                  <a:schemeClr val="dk1"/>
                </a:solidFill>
              </a:rPr>
              <a:t>-</a:t>
            </a:r>
            <a:r>
              <a:rPr lang="no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 dirty="0">
                <a:solidFill>
                  <a:schemeClr val="dk1"/>
                </a:solidFill>
              </a:rPr>
              <a:t>Hvordan er dette eksempler på samspillet mellom teknologi og samfunn?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dirty="0">
                <a:solidFill>
                  <a:schemeClr val="dk1"/>
                </a:solidFill>
              </a:rPr>
              <a:t>-</a:t>
            </a:r>
            <a:r>
              <a:rPr lang="no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 dirty="0">
                <a:solidFill>
                  <a:schemeClr val="dk1"/>
                </a:solidFill>
              </a:rPr>
              <a:t>Tenker dere over hva dataen dere lagrer på nettet kan brukes til?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dirty="0">
                <a:solidFill>
                  <a:schemeClr val="dk1"/>
                </a:solidFill>
              </a:rPr>
              <a:t>-</a:t>
            </a:r>
            <a:r>
              <a:rPr lang="no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 dirty="0">
                <a:solidFill>
                  <a:schemeClr val="dk1"/>
                </a:solidFill>
              </a:rPr>
              <a:t>Hvordan ville dere reagert dersom dere var Mehdi?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dirty="0">
                <a:solidFill>
                  <a:schemeClr val="dk1"/>
                </a:solidFill>
              </a:rPr>
              <a:t>-</a:t>
            </a:r>
            <a:r>
              <a:rPr lang="no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400" dirty="0">
                <a:solidFill>
                  <a:schemeClr val="dk1"/>
                </a:solidFill>
              </a:rPr>
              <a:t>Stoler vi for mye på teknologi-gigantene?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900" b="1" dirty="0">
              <a:solidFill>
                <a:srgbClr val="134F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1, oppgave 2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 vi et ansvar for  konsekvensene av teknologisk utvikling?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1"/>
                </a:solidFill>
              </a:rPr>
              <a:t>Relevant til Oblig 1, oppgave 2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i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anastapl</a:t>
            </a:r>
            <a:r>
              <a:rPr lang="no" b="1" dirty="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2523</TotalTime>
  <Words>862</Words>
  <Application>Microsoft Office PowerPoint</Application>
  <PresentationFormat>On-screen Show (16:9)</PresentationFormat>
  <Paragraphs>114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Roboto</vt:lpstr>
      <vt:lpstr>Raleway</vt:lpstr>
      <vt:lpstr>Times New Roman</vt:lpstr>
      <vt:lpstr>Arial</vt:lpstr>
      <vt:lpstr>Fira Sans</vt:lpstr>
      <vt:lpstr>Simple Light</vt:lpstr>
      <vt:lpstr>UKE 2  Samspill med teknologi</vt:lpstr>
      <vt:lpstr>Hva skal vi i dag?</vt:lpstr>
      <vt:lpstr>Interessent - repetisjon</vt:lpstr>
      <vt:lpstr>Interessent - repetisjon</vt:lpstr>
      <vt:lpstr>Spørsmål?</vt:lpstr>
      <vt:lpstr>Rike bilder</vt:lpstr>
      <vt:lpstr>Rike bilder</vt:lpstr>
      <vt:lpstr>Rike bilder - notasjon</vt:lpstr>
      <vt:lpstr>Ikke det samme som et tankekart</vt:lpstr>
      <vt:lpstr>PowerPoint Presentation</vt:lpstr>
      <vt:lpstr>PowerPoint Presentation</vt:lpstr>
      <vt:lpstr>PowerPoint Presentation</vt:lpstr>
      <vt:lpstr>PowerPoint Presentation</vt:lpstr>
      <vt:lpstr>Til obligen - Rike bilder</vt:lpstr>
      <vt:lpstr>Oppgaver</vt:lpstr>
      <vt:lpstr>Rikt bilde for myHeritage(23andMe)/NRK  Identifiser interessenter og deres concerns Kartlegg relasjoner/interesser/konflikter  Kladd et rikt bilde basert på svarene i oppgave 1 og 2                                </vt:lpstr>
      <vt:lpstr>Teknologi og samfunn - eksempler</vt:lpstr>
      <vt:lpstr>Har vi et ansvar for  konsekvensene av teknologisk utvikling?</vt:lpstr>
      <vt:lpstr>anastapl@uio.no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2  Samspill med teknologi</dc:title>
  <cp:lastModifiedBy>Anastasia Plotnikova</cp:lastModifiedBy>
  <cp:revision>3</cp:revision>
  <dcterms:modified xsi:type="dcterms:W3CDTF">2023-02-08T07:09:48Z</dcterms:modified>
</cp:coreProperties>
</file>