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1.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Raleway" pitchFamily="2" charset="77"/>
      <p:regular r:id="rId21"/>
      <p:bold r:id="rId22"/>
      <p:italic r:id="rId23"/>
      <p:boldItalic r:id="rId24"/>
    </p:embeddedFont>
    <p:embeddedFont>
      <p:font typeface="Raleway Black" panose="020F0502020204030204" pitchFamily="34" charset="0"/>
      <p:bold r:id="rId25"/>
      <p:italic r:id="rId26"/>
      <p:boldItalic r:id="rId27"/>
    </p:embeddedFont>
    <p:embeddedFont>
      <p:font typeface="Roboto" panose="020000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ma Tvinnereim"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4"/>
  </p:normalViewPr>
  <p:slideViewPr>
    <p:cSldViewPr snapToGrid="0">
      <p:cViewPr varScale="1">
        <p:scale>
          <a:sx n="145" d="100"/>
          <a:sy n="145" d="100"/>
        </p:scale>
        <p:origin x="680"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heme" Target="theme/theme1.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1-25T13:57:49.611" idx="1">
    <p:pos x="196" y="755"/>
    <p:text>Eller velg et annet system hvis det er bedre/enklere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3434ef57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b3434ef57f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3434ef57f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gb3434ef57f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3434ef57f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gb3434ef57f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Ta med en lek eller ta en runde rundt rommet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b3434ef57f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b3434ef57f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Ta det i plenum eller over menti - tilpass gruppedynamikken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10580873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 name="Google Shape;75;g1105808738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105808738b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1105808738b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b64cc1344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b64cc134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105808738b_0_1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105808738b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abca8dc1be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abca8dc1be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b3434ef57f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gb3434ef57f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b374f0f840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b374f0f840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b3434ef57f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gb3434ef57f_0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no"/>
              <a:t>Tips kan være å tegne et rikt bilde sammen på tavla - dette er det mer tid til neste uke også hvis det blir lite tid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105808738b_0_2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1105808738b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fe2d82b311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 name="Google Shape;160;g1fe2d82b311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fe2d82b311_2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fe2d82b311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b3c8accbdc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gb3c8accbdc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b3c8accbdc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gb3c8accbd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fa87171429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1fa8717142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uio.no/studier/emner/matnat/ifi/IN1030/v24/"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sokogskriv.no/skriving/struktur.html#oppbygning-av-avsnitt-t-u-r-modellen"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sokogskriv.no/skriving/argumentere-redegjore-drofte.html#redegj%C3%B8r-og-dr%C3%B8ft"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0" y="1735838"/>
            <a:ext cx="9144000" cy="9594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sz="6000" b="1">
                <a:solidFill>
                  <a:srgbClr val="DD7E6B"/>
                </a:solidFill>
                <a:latin typeface="Raleway"/>
                <a:ea typeface="Raleway"/>
                <a:cs typeface="Raleway"/>
                <a:sym typeface="Raleway"/>
              </a:rPr>
              <a:t>VELKOMMEN</a:t>
            </a:r>
            <a:endParaRPr sz="6000" b="1">
              <a:solidFill>
                <a:srgbClr val="DD7E6B"/>
              </a:solidFill>
              <a:latin typeface="Raleway"/>
              <a:ea typeface="Raleway"/>
              <a:cs typeface="Raleway"/>
              <a:sym typeface="Raleway"/>
            </a:endParaRPr>
          </a:p>
        </p:txBody>
      </p:sp>
      <p:sp>
        <p:nvSpPr>
          <p:cNvPr id="55" name="Google Shape;55;p13"/>
          <p:cNvSpPr txBox="1">
            <a:spLocks noGrp="1"/>
          </p:cNvSpPr>
          <p:nvPr>
            <p:ph type="subTitle" idx="1"/>
          </p:nvPr>
        </p:nvSpPr>
        <p:spPr>
          <a:xfrm>
            <a:off x="0" y="2615063"/>
            <a:ext cx="9144000" cy="792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no" dirty="0">
                <a:solidFill>
                  <a:schemeClr val="dk1"/>
                </a:solidFill>
                <a:latin typeface="Raleway"/>
                <a:ea typeface="Raleway"/>
                <a:cs typeface="Raleway"/>
                <a:sym typeface="Raleway"/>
              </a:rPr>
              <a:t>IN1030 Gruppe 1</a:t>
            </a:r>
            <a:endParaRPr dirty="0">
              <a:solidFill>
                <a:schemeClr val="dk1"/>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64100" y="1108700"/>
            <a:ext cx="45114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b="1">
                <a:solidFill>
                  <a:srgbClr val="76A5AF"/>
                </a:solidFill>
                <a:latin typeface="Raleway"/>
                <a:ea typeface="Raleway"/>
                <a:cs typeface="Raleway"/>
                <a:sym typeface="Raleway"/>
              </a:rPr>
              <a:t>Hva skal vi i dag?</a:t>
            </a:r>
            <a:endParaRPr b="1">
              <a:solidFill>
                <a:srgbClr val="76A5AF"/>
              </a:solidFill>
              <a:latin typeface="Raleway"/>
              <a:ea typeface="Raleway"/>
              <a:cs typeface="Raleway"/>
              <a:sym typeface="Raleway"/>
            </a:endParaRPr>
          </a:p>
        </p:txBody>
      </p:sp>
      <p:sp>
        <p:nvSpPr>
          <p:cNvPr id="61" name="Google Shape;61;p14"/>
          <p:cNvSpPr txBox="1">
            <a:spLocks noGrp="1"/>
          </p:cNvSpPr>
          <p:nvPr>
            <p:ph type="body" idx="1"/>
          </p:nvPr>
        </p:nvSpPr>
        <p:spPr>
          <a:xfrm>
            <a:off x="464100" y="1753100"/>
            <a:ext cx="4634700" cy="230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Bli kjent :):)</a:t>
            </a:r>
            <a:endParaRPr>
              <a:latin typeface="Raleway"/>
              <a:ea typeface="Raleway"/>
              <a:cs typeface="Raleway"/>
              <a:sym typeface="Raleway"/>
            </a:endParaRPr>
          </a:p>
          <a:p>
            <a:pPr marL="457200" lvl="0" indent="-342900" algn="l" rtl="0">
              <a:spcBef>
                <a:spcPts val="0"/>
              </a:spcBef>
              <a:spcAft>
                <a:spcPts val="0"/>
              </a:spcAft>
              <a:buSzPts val="1800"/>
              <a:buFont typeface="Raleway"/>
              <a:buChar char="●"/>
            </a:pPr>
            <a:r>
              <a:rPr lang="no">
                <a:latin typeface="Raleway"/>
                <a:ea typeface="Raleway"/>
                <a:cs typeface="Raleway"/>
                <a:sym typeface="Raleway"/>
              </a:rPr>
              <a:t>Hvilke forventninger har vi til dere?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Hva er deres forventninger til faget? </a:t>
            </a:r>
            <a:endParaRPr>
              <a:latin typeface="Raleway"/>
              <a:ea typeface="Raleway"/>
              <a:cs typeface="Raleway"/>
              <a:sym typeface="Raleway"/>
            </a:endParaRPr>
          </a:p>
        </p:txBody>
      </p:sp>
      <p:sp>
        <p:nvSpPr>
          <p:cNvPr id="62" name="Google Shape;62;p14"/>
          <p:cNvSpPr/>
          <p:nvPr/>
        </p:nvSpPr>
        <p:spPr>
          <a:xfrm rot="-2226699">
            <a:off x="7226187" y="-1506662"/>
            <a:ext cx="2915126" cy="5553828"/>
          </a:xfrm>
          <a:prstGeom prst="rec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905625"/>
            <a:ext cx="8520600" cy="1443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7200" b="1">
                <a:solidFill>
                  <a:srgbClr val="76A5AF"/>
                </a:solidFill>
                <a:latin typeface="Raleway"/>
                <a:ea typeface="Raleway"/>
                <a:cs typeface="Raleway"/>
                <a:sym typeface="Raleway"/>
              </a:rPr>
              <a:t>Bli kjent :-)</a:t>
            </a:r>
            <a:endParaRPr sz="7200" b="1">
              <a:solidFill>
                <a:srgbClr val="76A5AF"/>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809700"/>
            <a:ext cx="8520600" cy="3524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no" sz="3000" b="1">
                <a:solidFill>
                  <a:srgbClr val="76A5AF"/>
                </a:solidFill>
                <a:latin typeface="Raleway"/>
                <a:ea typeface="Raleway"/>
                <a:cs typeface="Raleway"/>
                <a:sym typeface="Raleway"/>
              </a:rPr>
              <a:t>Hva er deres forventninger til emnet?</a:t>
            </a:r>
            <a:endParaRPr sz="3000" b="1">
              <a:solidFill>
                <a:srgbClr val="76A5AF"/>
              </a:solidFill>
              <a:latin typeface="Raleway"/>
              <a:ea typeface="Raleway"/>
              <a:cs typeface="Raleway"/>
              <a:sym typeface="Raleway"/>
            </a:endParaRPr>
          </a:p>
          <a:p>
            <a:pPr marL="0" lvl="0" indent="0" algn="l" rtl="0">
              <a:lnSpc>
                <a:spcPct val="115000"/>
              </a:lnSpc>
              <a:spcBef>
                <a:spcPts val="0"/>
              </a:spcBef>
              <a:spcAft>
                <a:spcPts val="0"/>
              </a:spcAft>
              <a:buSzPts val="2800"/>
              <a:buNone/>
            </a:pPr>
            <a:r>
              <a:rPr lang="no" sz="1800">
                <a:latin typeface="Raleway"/>
                <a:ea typeface="Raleway"/>
                <a:cs typeface="Raleway"/>
                <a:sym typeface="Raleway"/>
              </a:rPr>
              <a:t>Hva forventer vi av dere?</a:t>
            </a:r>
            <a:endParaRPr sz="1800">
              <a:latin typeface="Raleway"/>
              <a:ea typeface="Raleway"/>
              <a:cs typeface="Raleway"/>
              <a:sym typeface="Raleway"/>
            </a:endParaRPr>
          </a:p>
          <a:p>
            <a:pPr marL="0" lvl="0" indent="0" algn="l" rtl="0">
              <a:lnSpc>
                <a:spcPct val="100000"/>
              </a:lnSpc>
              <a:spcBef>
                <a:spcPts val="0"/>
              </a:spcBef>
              <a:spcAft>
                <a:spcPts val="0"/>
              </a:spcAft>
              <a:buSzPts val="2800"/>
              <a:buNone/>
            </a:pPr>
            <a:endParaRPr sz="1800">
              <a:latin typeface="Raleway"/>
              <a:ea typeface="Raleway"/>
              <a:cs typeface="Raleway"/>
              <a:sym typeface="Raleway"/>
            </a:endParaRPr>
          </a:p>
          <a:p>
            <a:pPr marL="0" lvl="0" indent="0" algn="l" rtl="0">
              <a:lnSpc>
                <a:spcPct val="100000"/>
              </a:lnSpc>
              <a:spcBef>
                <a:spcPts val="0"/>
              </a:spcBef>
              <a:spcAft>
                <a:spcPts val="0"/>
              </a:spcAft>
              <a:buNone/>
            </a:pPr>
            <a:endParaRPr sz="1800">
              <a:latin typeface="Raleway"/>
              <a:ea typeface="Raleway"/>
              <a:cs typeface="Raleway"/>
              <a:sym typeface="Raleway"/>
            </a:endParaRPr>
          </a:p>
          <a:p>
            <a:pPr marL="457200" lvl="0" indent="-342900" algn="l" rtl="0">
              <a:lnSpc>
                <a:spcPct val="100000"/>
              </a:lnSpc>
              <a:spcBef>
                <a:spcPts val="0"/>
              </a:spcBef>
              <a:spcAft>
                <a:spcPts val="0"/>
              </a:spcAft>
              <a:buSzPts val="1800"/>
              <a:buFont typeface="Raleway"/>
              <a:buChar char="●"/>
            </a:pPr>
            <a:r>
              <a:rPr lang="no" sz="1800">
                <a:latin typeface="Raleway"/>
                <a:ea typeface="Raleway"/>
                <a:cs typeface="Raleway"/>
                <a:sym typeface="Raleway"/>
              </a:rPr>
              <a:t>Hva er det dere tror dere skal lære i dette emnet?</a:t>
            </a:r>
            <a:endParaRPr sz="1800">
              <a:latin typeface="Raleway"/>
              <a:ea typeface="Raleway"/>
              <a:cs typeface="Raleway"/>
              <a:sym typeface="Raleway"/>
            </a:endParaRPr>
          </a:p>
          <a:p>
            <a:pPr marL="457200" lvl="0" indent="-342900" algn="l" rtl="0">
              <a:lnSpc>
                <a:spcPct val="100000"/>
              </a:lnSpc>
              <a:spcBef>
                <a:spcPts val="0"/>
              </a:spcBef>
              <a:spcAft>
                <a:spcPts val="0"/>
              </a:spcAft>
              <a:buSzPts val="1800"/>
              <a:buFont typeface="Raleway"/>
              <a:buChar char="●"/>
            </a:pPr>
            <a:r>
              <a:rPr lang="no" sz="1800">
                <a:latin typeface="Raleway"/>
                <a:ea typeface="Raleway"/>
                <a:cs typeface="Raleway"/>
                <a:sym typeface="Raleway"/>
              </a:rPr>
              <a:t>Er det noe dere lurer på?</a:t>
            </a:r>
            <a:endParaRPr sz="1800">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311700" y="274475"/>
            <a:ext cx="8520600" cy="627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dirty="0">
                <a:solidFill>
                  <a:srgbClr val="76A5AF"/>
                </a:solidFill>
                <a:latin typeface="Raleway"/>
                <a:ea typeface="Raleway"/>
                <a:cs typeface="Raleway"/>
                <a:sym typeface="Raleway"/>
              </a:rPr>
              <a:t>Oversikt våren 2025</a:t>
            </a:r>
            <a:endParaRPr sz="3000" b="1" dirty="0">
              <a:solidFill>
                <a:srgbClr val="76A5AF"/>
              </a:solidFill>
              <a:latin typeface="Raleway"/>
              <a:ea typeface="Raleway"/>
              <a:cs typeface="Raleway"/>
              <a:sym typeface="Raleway"/>
            </a:endParaRPr>
          </a:p>
          <a:p>
            <a:pPr marL="0" lvl="0" indent="0" algn="l" rtl="0">
              <a:lnSpc>
                <a:spcPct val="115000"/>
              </a:lnSpc>
              <a:spcBef>
                <a:spcPts val="0"/>
              </a:spcBef>
              <a:spcAft>
                <a:spcPts val="0"/>
              </a:spcAft>
              <a:buNone/>
            </a:pPr>
            <a:endParaRPr sz="1800" b="1" dirty="0">
              <a:solidFill>
                <a:srgbClr val="000000"/>
              </a:solidFill>
              <a:latin typeface="Raleway"/>
              <a:ea typeface="Raleway"/>
              <a:cs typeface="Raleway"/>
              <a:sym typeface="Raleway"/>
            </a:endParaRPr>
          </a:p>
        </p:txBody>
      </p:sp>
      <p:sp>
        <p:nvSpPr>
          <p:cNvPr id="78" name="Google Shape;78;p17"/>
          <p:cNvSpPr txBox="1"/>
          <p:nvPr/>
        </p:nvSpPr>
        <p:spPr>
          <a:xfrm>
            <a:off x="88125" y="4635300"/>
            <a:ext cx="1944300" cy="50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b="1" u="sng">
                <a:solidFill>
                  <a:schemeClr val="hlink"/>
                </a:solidFill>
                <a:hlinkClick r:id="rId3"/>
              </a:rPr>
              <a:t>Emnesiden V2</a:t>
            </a:r>
            <a:r>
              <a:rPr lang="no" b="1">
                <a:solidFill>
                  <a:srgbClr val="76A5AF"/>
                </a:solidFill>
              </a:rPr>
              <a:t>4 </a:t>
            </a:r>
            <a:endParaRPr b="1">
              <a:solidFill>
                <a:srgbClr val="76A5AF"/>
              </a:solidFill>
            </a:endParaRPr>
          </a:p>
        </p:txBody>
      </p:sp>
      <p:sp>
        <p:nvSpPr>
          <p:cNvPr id="79" name="Google Shape;79;p17"/>
          <p:cNvSpPr/>
          <p:nvPr/>
        </p:nvSpPr>
        <p:spPr>
          <a:xfrm>
            <a:off x="1906075" y="1402163"/>
            <a:ext cx="724200" cy="1448100"/>
          </a:xfrm>
          <a:prstGeom prst="rect">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7"/>
          <p:cNvSpPr/>
          <p:nvPr/>
        </p:nvSpPr>
        <p:spPr>
          <a:xfrm>
            <a:off x="2810725" y="1402163"/>
            <a:ext cx="724200" cy="1448100"/>
          </a:xfrm>
          <a:prstGeom prst="rect">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7"/>
          <p:cNvSpPr/>
          <p:nvPr/>
        </p:nvSpPr>
        <p:spPr>
          <a:xfrm>
            <a:off x="3715375" y="1402163"/>
            <a:ext cx="724200" cy="1448100"/>
          </a:xfrm>
          <a:prstGeom prst="rect">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7"/>
          <p:cNvSpPr/>
          <p:nvPr/>
        </p:nvSpPr>
        <p:spPr>
          <a:xfrm>
            <a:off x="4839850" y="1402163"/>
            <a:ext cx="1100100" cy="1448100"/>
          </a:xfrm>
          <a:prstGeom prst="rec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7"/>
          <p:cNvSpPr/>
          <p:nvPr/>
        </p:nvSpPr>
        <p:spPr>
          <a:xfrm>
            <a:off x="6120538" y="1402163"/>
            <a:ext cx="1100100" cy="1448100"/>
          </a:xfrm>
          <a:prstGeom prst="rec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7"/>
          <p:cNvSpPr/>
          <p:nvPr/>
        </p:nvSpPr>
        <p:spPr>
          <a:xfrm>
            <a:off x="7401250" y="1402163"/>
            <a:ext cx="329100" cy="1448100"/>
          </a:xfrm>
          <a:prstGeom prst="rect">
            <a:avLst/>
          </a:prstGeom>
          <a:solidFill>
            <a:srgbClr val="CFC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5" name="Google Shape;85;p17"/>
          <p:cNvCxnSpPr/>
          <p:nvPr/>
        </p:nvCxnSpPr>
        <p:spPr>
          <a:xfrm>
            <a:off x="1261775" y="3198163"/>
            <a:ext cx="6591600" cy="9300"/>
          </a:xfrm>
          <a:prstGeom prst="straightConnector1">
            <a:avLst/>
          </a:prstGeom>
          <a:noFill/>
          <a:ln w="9525" cap="flat" cmpd="sng">
            <a:solidFill>
              <a:schemeClr val="dk2"/>
            </a:solidFill>
            <a:prstDash val="solid"/>
            <a:round/>
            <a:headEnd type="none" w="med" len="med"/>
            <a:tailEnd type="none" w="med" len="med"/>
          </a:ln>
        </p:spPr>
      </p:cxnSp>
      <p:sp>
        <p:nvSpPr>
          <p:cNvPr id="86" name="Google Shape;86;p17"/>
          <p:cNvSpPr txBox="1"/>
          <p:nvPr/>
        </p:nvSpPr>
        <p:spPr>
          <a:xfrm>
            <a:off x="1013775" y="3198163"/>
            <a:ext cx="940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Januar</a:t>
            </a:r>
            <a:endParaRPr sz="1200"/>
          </a:p>
        </p:txBody>
      </p:sp>
      <p:sp>
        <p:nvSpPr>
          <p:cNvPr id="87" name="Google Shape;87;p17"/>
          <p:cNvSpPr txBox="1"/>
          <p:nvPr/>
        </p:nvSpPr>
        <p:spPr>
          <a:xfrm>
            <a:off x="2445000" y="3198163"/>
            <a:ext cx="940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Februar</a:t>
            </a:r>
            <a:endParaRPr sz="1200"/>
          </a:p>
        </p:txBody>
      </p:sp>
      <p:sp>
        <p:nvSpPr>
          <p:cNvPr id="88" name="Google Shape;88;p17"/>
          <p:cNvSpPr txBox="1"/>
          <p:nvPr/>
        </p:nvSpPr>
        <p:spPr>
          <a:xfrm>
            <a:off x="4026675" y="3198163"/>
            <a:ext cx="940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Mars</a:t>
            </a:r>
            <a:endParaRPr sz="1200"/>
          </a:p>
        </p:txBody>
      </p:sp>
      <p:sp>
        <p:nvSpPr>
          <p:cNvPr id="89" name="Google Shape;89;p17"/>
          <p:cNvSpPr txBox="1"/>
          <p:nvPr/>
        </p:nvSpPr>
        <p:spPr>
          <a:xfrm>
            <a:off x="5227350" y="3198163"/>
            <a:ext cx="940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April</a:t>
            </a:r>
            <a:endParaRPr sz="1200"/>
          </a:p>
        </p:txBody>
      </p:sp>
      <p:sp>
        <p:nvSpPr>
          <p:cNvPr id="90" name="Google Shape;90;p17"/>
          <p:cNvSpPr txBox="1"/>
          <p:nvPr/>
        </p:nvSpPr>
        <p:spPr>
          <a:xfrm>
            <a:off x="6365450" y="3198163"/>
            <a:ext cx="940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Mai</a:t>
            </a:r>
            <a:endParaRPr sz="1200"/>
          </a:p>
        </p:txBody>
      </p:sp>
      <p:sp>
        <p:nvSpPr>
          <p:cNvPr id="91" name="Google Shape;91;p17"/>
          <p:cNvSpPr txBox="1"/>
          <p:nvPr/>
        </p:nvSpPr>
        <p:spPr>
          <a:xfrm>
            <a:off x="4951713" y="1515013"/>
            <a:ext cx="656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t>Oblig 4</a:t>
            </a:r>
            <a:endParaRPr sz="1000" b="1"/>
          </a:p>
        </p:txBody>
      </p:sp>
      <p:sp>
        <p:nvSpPr>
          <p:cNvPr id="92" name="Google Shape;92;p17"/>
          <p:cNvSpPr txBox="1"/>
          <p:nvPr/>
        </p:nvSpPr>
        <p:spPr>
          <a:xfrm>
            <a:off x="6298288" y="1515013"/>
            <a:ext cx="656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t>Oblig 5</a:t>
            </a:r>
            <a:endParaRPr sz="1000" b="1"/>
          </a:p>
        </p:txBody>
      </p:sp>
      <p:sp>
        <p:nvSpPr>
          <p:cNvPr id="93" name="Google Shape;93;p17"/>
          <p:cNvSpPr txBox="1"/>
          <p:nvPr/>
        </p:nvSpPr>
        <p:spPr>
          <a:xfrm>
            <a:off x="3715363" y="1515013"/>
            <a:ext cx="656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t>Oblig 3</a:t>
            </a:r>
            <a:endParaRPr sz="1000" b="1"/>
          </a:p>
          <a:p>
            <a:pPr marL="0" lvl="0" indent="0" algn="l" rtl="0">
              <a:spcBef>
                <a:spcPts val="0"/>
              </a:spcBef>
              <a:spcAft>
                <a:spcPts val="0"/>
              </a:spcAft>
              <a:buNone/>
            </a:pPr>
            <a:r>
              <a:rPr lang="no" sz="800"/>
              <a:t>Lover og Etikk</a:t>
            </a:r>
            <a:endParaRPr sz="800"/>
          </a:p>
        </p:txBody>
      </p:sp>
      <p:sp>
        <p:nvSpPr>
          <p:cNvPr id="94" name="Google Shape;94;p17"/>
          <p:cNvSpPr txBox="1"/>
          <p:nvPr/>
        </p:nvSpPr>
        <p:spPr>
          <a:xfrm>
            <a:off x="1906075" y="1515013"/>
            <a:ext cx="7851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t>Oblig 1</a:t>
            </a:r>
            <a:endParaRPr sz="1000" b="1"/>
          </a:p>
          <a:p>
            <a:pPr marL="0" lvl="0" indent="0" algn="l" rtl="0">
              <a:spcBef>
                <a:spcPts val="0"/>
              </a:spcBef>
              <a:spcAft>
                <a:spcPts val="0"/>
              </a:spcAft>
              <a:buNone/>
            </a:pPr>
            <a:r>
              <a:rPr lang="no" sz="800"/>
              <a:t>Samspill og interessenter</a:t>
            </a:r>
            <a:endParaRPr sz="800"/>
          </a:p>
        </p:txBody>
      </p:sp>
      <p:sp>
        <p:nvSpPr>
          <p:cNvPr id="95" name="Google Shape;95;p17"/>
          <p:cNvSpPr txBox="1"/>
          <p:nvPr/>
        </p:nvSpPr>
        <p:spPr>
          <a:xfrm>
            <a:off x="2810725" y="1515013"/>
            <a:ext cx="785100" cy="7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t>Oblig 2</a:t>
            </a:r>
            <a:endParaRPr sz="1000" b="1"/>
          </a:p>
          <a:p>
            <a:pPr marL="0" lvl="0" indent="0" algn="l" rtl="0">
              <a:spcBef>
                <a:spcPts val="0"/>
              </a:spcBef>
              <a:spcAft>
                <a:spcPts val="0"/>
              </a:spcAft>
              <a:buNone/>
            </a:pPr>
            <a:r>
              <a:rPr lang="no" sz="800"/>
              <a:t>Bruk og brukerunder-søkelser</a:t>
            </a:r>
            <a:endParaRPr sz="800"/>
          </a:p>
        </p:txBody>
      </p:sp>
      <p:sp>
        <p:nvSpPr>
          <p:cNvPr id="96" name="Google Shape;96;p17"/>
          <p:cNvSpPr txBox="1"/>
          <p:nvPr/>
        </p:nvSpPr>
        <p:spPr>
          <a:xfrm>
            <a:off x="4958200" y="1972313"/>
            <a:ext cx="8634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o" sz="800" b="1">
                <a:solidFill>
                  <a:schemeClr val="dk1"/>
                </a:solidFill>
              </a:rPr>
              <a:t>Gruppearbeid</a:t>
            </a:r>
            <a:endParaRPr sz="400" b="1">
              <a:solidFill>
                <a:schemeClr val="dk1"/>
              </a:solidFill>
            </a:endParaRPr>
          </a:p>
          <a:p>
            <a:pPr marL="0" lvl="0" indent="0" algn="l" rtl="0">
              <a:spcBef>
                <a:spcPts val="0"/>
              </a:spcBef>
              <a:spcAft>
                <a:spcPts val="0"/>
              </a:spcAft>
              <a:buNone/>
            </a:pPr>
            <a:endParaRPr sz="800" b="1"/>
          </a:p>
        </p:txBody>
      </p:sp>
      <p:sp>
        <p:nvSpPr>
          <p:cNvPr id="97" name="Google Shape;97;p17"/>
          <p:cNvSpPr txBox="1"/>
          <p:nvPr/>
        </p:nvSpPr>
        <p:spPr>
          <a:xfrm>
            <a:off x="6238900" y="1972313"/>
            <a:ext cx="8634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800" b="1">
                <a:solidFill>
                  <a:schemeClr val="dk1"/>
                </a:solidFill>
              </a:rPr>
              <a:t>Gruppearbeid</a:t>
            </a:r>
            <a:endParaRPr sz="400" b="1">
              <a:solidFill>
                <a:schemeClr val="dk1"/>
              </a:solidFill>
            </a:endParaRPr>
          </a:p>
          <a:p>
            <a:pPr marL="0" lvl="0" indent="0" algn="l" rtl="0">
              <a:spcBef>
                <a:spcPts val="0"/>
              </a:spcBef>
              <a:spcAft>
                <a:spcPts val="0"/>
              </a:spcAft>
              <a:buNone/>
            </a:pPr>
            <a:endParaRPr sz="800" b="1"/>
          </a:p>
        </p:txBody>
      </p:sp>
      <p:sp>
        <p:nvSpPr>
          <p:cNvPr id="98" name="Google Shape;98;p17"/>
          <p:cNvSpPr txBox="1"/>
          <p:nvPr/>
        </p:nvSpPr>
        <p:spPr>
          <a:xfrm>
            <a:off x="1906075" y="2511563"/>
            <a:ext cx="468600" cy="33852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dirty="0"/>
              <a:t>05/2</a:t>
            </a:r>
            <a:endParaRPr sz="1000" b="1" dirty="0"/>
          </a:p>
        </p:txBody>
      </p:sp>
      <p:sp>
        <p:nvSpPr>
          <p:cNvPr id="99" name="Google Shape;99;p17"/>
          <p:cNvSpPr txBox="1"/>
          <p:nvPr/>
        </p:nvSpPr>
        <p:spPr>
          <a:xfrm>
            <a:off x="2810725" y="2511563"/>
            <a:ext cx="468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dirty="0"/>
              <a:t>19/2</a:t>
            </a:r>
            <a:endParaRPr sz="1000" b="1" dirty="0"/>
          </a:p>
        </p:txBody>
      </p:sp>
      <p:sp>
        <p:nvSpPr>
          <p:cNvPr id="100" name="Google Shape;100;p17"/>
          <p:cNvSpPr txBox="1"/>
          <p:nvPr/>
        </p:nvSpPr>
        <p:spPr>
          <a:xfrm>
            <a:off x="3715375" y="2511550"/>
            <a:ext cx="468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dirty="0"/>
              <a:t>05/3</a:t>
            </a:r>
            <a:endParaRPr sz="1000" b="1" dirty="0"/>
          </a:p>
        </p:txBody>
      </p:sp>
      <p:sp>
        <p:nvSpPr>
          <p:cNvPr id="101" name="Google Shape;101;p17"/>
          <p:cNvSpPr txBox="1"/>
          <p:nvPr/>
        </p:nvSpPr>
        <p:spPr>
          <a:xfrm>
            <a:off x="1865275" y="3715488"/>
            <a:ext cx="19443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MODUL A</a:t>
            </a:r>
            <a:endParaRPr b="1"/>
          </a:p>
          <a:p>
            <a:pPr marL="0" lvl="0" indent="0" algn="l" rtl="0">
              <a:spcBef>
                <a:spcPts val="0"/>
              </a:spcBef>
              <a:spcAft>
                <a:spcPts val="0"/>
              </a:spcAft>
              <a:buNone/>
            </a:pPr>
            <a:r>
              <a:rPr lang="no" sz="1200"/>
              <a:t>Teknologi og samfunn</a:t>
            </a:r>
            <a:endParaRPr sz="1200"/>
          </a:p>
          <a:p>
            <a:pPr marL="0" lvl="0" indent="0" algn="l" rtl="0">
              <a:spcBef>
                <a:spcPts val="0"/>
              </a:spcBef>
              <a:spcAft>
                <a:spcPts val="0"/>
              </a:spcAft>
              <a:buNone/>
            </a:pPr>
            <a:endParaRPr/>
          </a:p>
        </p:txBody>
      </p:sp>
      <p:sp>
        <p:nvSpPr>
          <p:cNvPr id="102" name="Google Shape;102;p17"/>
          <p:cNvSpPr txBox="1"/>
          <p:nvPr/>
        </p:nvSpPr>
        <p:spPr>
          <a:xfrm>
            <a:off x="4830325" y="3715488"/>
            <a:ext cx="17922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MODUL B</a:t>
            </a:r>
            <a:endParaRPr b="1"/>
          </a:p>
          <a:p>
            <a:pPr marL="0" lvl="0" indent="0" algn="l" rtl="0">
              <a:spcBef>
                <a:spcPts val="0"/>
              </a:spcBef>
              <a:spcAft>
                <a:spcPts val="0"/>
              </a:spcAft>
              <a:buNone/>
            </a:pPr>
            <a:r>
              <a:rPr lang="no" sz="1200"/>
              <a:t>Systemutvikling</a:t>
            </a:r>
            <a:endParaRPr sz="1200"/>
          </a:p>
        </p:txBody>
      </p:sp>
      <p:sp>
        <p:nvSpPr>
          <p:cNvPr id="103" name="Google Shape;103;p17"/>
          <p:cNvSpPr txBox="1"/>
          <p:nvPr/>
        </p:nvSpPr>
        <p:spPr>
          <a:xfrm>
            <a:off x="6874550" y="3715488"/>
            <a:ext cx="11598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Repetisjon</a:t>
            </a:r>
            <a:endParaRPr sz="1200"/>
          </a:p>
          <a:p>
            <a:pPr marL="0" lvl="0" indent="0" algn="l" rtl="0">
              <a:spcBef>
                <a:spcPts val="0"/>
              </a:spcBef>
              <a:spcAft>
                <a:spcPts val="0"/>
              </a:spcAft>
              <a:buNone/>
            </a:pPr>
            <a:endParaRPr/>
          </a:p>
        </p:txBody>
      </p:sp>
      <p:sp>
        <p:nvSpPr>
          <p:cNvPr id="104" name="Google Shape;104;p17"/>
          <p:cNvSpPr txBox="1"/>
          <p:nvPr/>
        </p:nvSpPr>
        <p:spPr>
          <a:xfrm rot="5398514" flipH="1">
            <a:off x="6884200" y="1980437"/>
            <a:ext cx="138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100" b="1" dirty="0"/>
              <a:t>2.juni</a:t>
            </a:r>
            <a:r>
              <a:rPr lang="no" sz="1100" dirty="0"/>
              <a:t>   EKSAMEN</a:t>
            </a:r>
            <a:endParaRPr sz="1100" dirty="0"/>
          </a:p>
        </p:txBody>
      </p:sp>
      <p:sp>
        <p:nvSpPr>
          <p:cNvPr id="105" name="Google Shape;105;p17"/>
          <p:cNvSpPr txBox="1"/>
          <p:nvPr/>
        </p:nvSpPr>
        <p:spPr>
          <a:xfrm>
            <a:off x="7396950" y="3198163"/>
            <a:ext cx="940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Juni</a:t>
            </a:r>
            <a:endParaRPr sz="1200"/>
          </a:p>
        </p:txBody>
      </p:sp>
      <p:sp>
        <p:nvSpPr>
          <p:cNvPr id="106" name="Google Shape;106;p17"/>
          <p:cNvSpPr txBox="1"/>
          <p:nvPr/>
        </p:nvSpPr>
        <p:spPr>
          <a:xfrm>
            <a:off x="4875625" y="2522025"/>
            <a:ext cx="468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dirty="0"/>
              <a:t>xx/x</a:t>
            </a:r>
            <a:endParaRPr sz="1000" b="1" dirty="0"/>
          </a:p>
        </p:txBody>
      </p:sp>
      <p:sp>
        <p:nvSpPr>
          <p:cNvPr id="107" name="Google Shape;107;p17"/>
          <p:cNvSpPr txBox="1"/>
          <p:nvPr/>
        </p:nvSpPr>
        <p:spPr>
          <a:xfrm>
            <a:off x="6167550" y="2522025"/>
            <a:ext cx="468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b="1" dirty="0"/>
              <a:t>X</a:t>
            </a:r>
            <a:r>
              <a:rPr lang="no" sz="1000" b="1" dirty="0"/>
              <a:t>x/x</a:t>
            </a:r>
            <a:endParaRPr sz="1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8"/>
          <p:cNvSpPr txBox="1"/>
          <p:nvPr/>
        </p:nvSpPr>
        <p:spPr>
          <a:xfrm>
            <a:off x="2749375" y="1490800"/>
            <a:ext cx="3971100" cy="1407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6000" b="1">
                <a:solidFill>
                  <a:srgbClr val="DD7E6B"/>
                </a:solidFill>
                <a:latin typeface="Roboto"/>
                <a:ea typeface="Roboto"/>
                <a:cs typeface="Roboto"/>
                <a:sym typeface="Roboto"/>
              </a:rPr>
              <a:t>EKSAMEN</a:t>
            </a:r>
            <a:endParaRPr sz="6000" b="1">
              <a:solidFill>
                <a:srgbClr val="DD7E6B"/>
              </a:solidFill>
              <a:latin typeface="Roboto"/>
              <a:ea typeface="Roboto"/>
              <a:cs typeface="Roboto"/>
              <a:sym typeface="Roboto"/>
            </a:endParaRPr>
          </a:p>
        </p:txBody>
      </p:sp>
      <p:sp>
        <p:nvSpPr>
          <p:cNvPr id="113" name="Google Shape;113;p18"/>
          <p:cNvSpPr txBox="1"/>
          <p:nvPr/>
        </p:nvSpPr>
        <p:spPr>
          <a:xfrm>
            <a:off x="2749375" y="2571750"/>
            <a:ext cx="3971100" cy="71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800" b="1" dirty="0">
                <a:solidFill>
                  <a:srgbClr val="444444"/>
                </a:solidFill>
                <a:highlight>
                  <a:srgbClr val="FFFFFF"/>
                </a:highlight>
              </a:rPr>
              <a:t>Tid:</a:t>
            </a:r>
            <a:r>
              <a:rPr lang="no" sz="1800" dirty="0">
                <a:solidFill>
                  <a:srgbClr val="444444"/>
                </a:solidFill>
                <a:highlight>
                  <a:srgbClr val="FFFFFF"/>
                </a:highlight>
              </a:rPr>
              <a:t> 2. juni kl. 09:00-13:00</a:t>
            </a:r>
            <a:endParaRPr sz="1800" dirty="0">
              <a:solidFill>
                <a:srgbClr val="444444"/>
              </a:solidFill>
              <a:highlight>
                <a:srgbClr val="FFFFFF"/>
              </a:highlight>
            </a:endParaRPr>
          </a:p>
          <a:p>
            <a:pPr marL="0" lvl="0" indent="0" algn="l" rtl="0">
              <a:spcBef>
                <a:spcPts val="0"/>
              </a:spcBef>
              <a:spcAft>
                <a:spcPts val="0"/>
              </a:spcAft>
              <a:buNone/>
            </a:pPr>
            <a:r>
              <a:rPr lang="no" sz="1800" b="1" dirty="0">
                <a:solidFill>
                  <a:srgbClr val="444444"/>
                </a:solidFill>
                <a:highlight>
                  <a:srgbClr val="FFFFFF"/>
                </a:highlight>
              </a:rPr>
              <a:t>Sted: </a:t>
            </a:r>
            <a:r>
              <a:rPr lang="no" sz="1800" dirty="0">
                <a:solidFill>
                  <a:srgbClr val="444444"/>
                </a:solidFill>
                <a:highlight>
                  <a:srgbClr val="FFFFFF"/>
                </a:highlight>
              </a:rPr>
              <a:t>Silurveien 2</a:t>
            </a:r>
            <a:endParaRPr sz="1800" dirty="0">
              <a:solidFill>
                <a:srgbClr val="444444"/>
              </a:solidFill>
              <a:highlight>
                <a:srgbClr val="FFFFFF"/>
              </a:highlight>
            </a:endParaRPr>
          </a:p>
          <a:p>
            <a:pPr marL="0" lvl="0" indent="0" algn="l" rtl="0">
              <a:spcBef>
                <a:spcPts val="0"/>
              </a:spcBef>
              <a:spcAft>
                <a:spcPts val="0"/>
              </a:spcAft>
              <a:buNone/>
            </a:pPr>
            <a:endParaRPr dirty="0">
              <a:solidFill>
                <a:srgbClr val="CC0000"/>
              </a:solidFill>
              <a:latin typeface="Roboto"/>
              <a:ea typeface="Roboto"/>
              <a:cs typeface="Roboto"/>
              <a:sym typeface="Roboto"/>
            </a:endParaRPr>
          </a:p>
          <a:p>
            <a:pPr marL="0" lvl="0" indent="0" algn="l" rtl="0">
              <a:spcBef>
                <a:spcPts val="0"/>
              </a:spcBef>
              <a:spcAft>
                <a:spcPts val="0"/>
              </a:spcAft>
              <a:buNone/>
            </a:pPr>
            <a:endParaRPr b="1" dirty="0">
              <a:solidFill>
                <a:srgbClr val="CC0000"/>
              </a:solidFill>
              <a:latin typeface="Roboto"/>
              <a:ea typeface="Roboto"/>
              <a:cs typeface="Roboto"/>
              <a:sym typeface="Roboto"/>
            </a:endParaRPr>
          </a:p>
        </p:txBody>
      </p:sp>
      <p:sp>
        <p:nvSpPr>
          <p:cNvPr id="114" name="Google Shape;114;p18"/>
          <p:cNvSpPr/>
          <p:nvPr/>
        </p:nvSpPr>
        <p:spPr>
          <a:xfrm rot="-8288262">
            <a:off x="-1335478" y="2906197"/>
            <a:ext cx="5456622" cy="2943723"/>
          </a:xfrm>
          <a:prstGeom prst="flowChartDocument">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2800"/>
              <a:buFont typeface="Arial"/>
              <a:buNone/>
            </a:pPr>
            <a:r>
              <a:rPr lang="no" sz="3000" b="1">
                <a:solidFill>
                  <a:srgbClr val="76A5AF"/>
                </a:solidFill>
                <a:latin typeface="Raleway"/>
                <a:ea typeface="Raleway"/>
                <a:cs typeface="Raleway"/>
                <a:sym typeface="Raleway"/>
              </a:rPr>
              <a:t>Beskjeder og spørsmål</a:t>
            </a:r>
            <a:endParaRPr sz="3000" b="1">
              <a:solidFill>
                <a:srgbClr val="76A5AF"/>
              </a:solidFill>
              <a:latin typeface="Raleway"/>
              <a:ea typeface="Raleway"/>
              <a:cs typeface="Raleway"/>
              <a:sym typeface="Raleway"/>
            </a:endParaRPr>
          </a:p>
          <a:p>
            <a:pPr marL="0" lvl="0" indent="0" algn="l" rtl="0">
              <a:spcBef>
                <a:spcPts val="0"/>
              </a:spcBef>
              <a:spcAft>
                <a:spcPts val="0"/>
              </a:spcAft>
              <a:buNone/>
            </a:pPr>
            <a:endParaRPr/>
          </a:p>
        </p:txBody>
      </p:sp>
      <p:sp>
        <p:nvSpPr>
          <p:cNvPr id="120" name="Google Shape;120;p19"/>
          <p:cNvSpPr txBox="1">
            <a:spLocks noGrp="1"/>
          </p:cNvSpPr>
          <p:nvPr>
            <p:ph type="body" idx="1"/>
          </p:nvPr>
        </p:nvSpPr>
        <p:spPr>
          <a:xfrm>
            <a:off x="311700" y="1356275"/>
            <a:ext cx="5092800" cy="28059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chemeClr val="dk1"/>
              </a:buClr>
              <a:buSzPts val="1800"/>
              <a:buFont typeface="Raleway"/>
              <a:buChar char="●"/>
            </a:pPr>
            <a:r>
              <a:rPr lang="no" dirty="0">
                <a:solidFill>
                  <a:schemeClr val="dk1"/>
                </a:solidFill>
                <a:latin typeface="Raleway"/>
                <a:ea typeface="Raleway"/>
                <a:cs typeface="Raleway"/>
                <a:sym typeface="Raleway"/>
              </a:rPr>
              <a:t>Vi bruker Mattermost</a:t>
            </a:r>
          </a:p>
          <a:p>
            <a:pPr marL="457200" lvl="0" indent="-342900" algn="l" rtl="0">
              <a:lnSpc>
                <a:spcPct val="100000"/>
              </a:lnSpc>
              <a:spcBef>
                <a:spcPts val="0"/>
              </a:spcBef>
              <a:spcAft>
                <a:spcPts val="0"/>
              </a:spcAft>
              <a:buClr>
                <a:schemeClr val="dk1"/>
              </a:buClr>
              <a:buSzPts val="1800"/>
              <a:buFont typeface="Raleway"/>
              <a:buChar char="●"/>
            </a:pPr>
            <a:r>
              <a:rPr lang="no" dirty="0">
                <a:solidFill>
                  <a:schemeClr val="dk1"/>
                </a:solidFill>
                <a:latin typeface="Raleway"/>
                <a:ea typeface="Raleway"/>
                <a:cs typeface="Raleway"/>
                <a:sym typeface="Raleway"/>
              </a:rPr>
              <a:t>Emnesiden</a:t>
            </a:r>
          </a:p>
          <a:p>
            <a:pPr marL="457200" lvl="0" indent="-342900" algn="l" rtl="0">
              <a:lnSpc>
                <a:spcPct val="100000"/>
              </a:lnSpc>
              <a:spcBef>
                <a:spcPts val="0"/>
              </a:spcBef>
              <a:spcAft>
                <a:spcPts val="0"/>
              </a:spcAft>
              <a:buClr>
                <a:schemeClr val="dk1"/>
              </a:buClr>
              <a:buSzPts val="1800"/>
              <a:buFont typeface="Raleway"/>
              <a:buChar char="●"/>
            </a:pPr>
            <a:r>
              <a:rPr lang="no" dirty="0">
                <a:solidFill>
                  <a:schemeClr val="dk1"/>
                </a:solidFill>
                <a:latin typeface="Raleway"/>
                <a:ea typeface="Raleway"/>
                <a:cs typeface="Raleway"/>
                <a:sym typeface="Raleway"/>
              </a:rPr>
              <a:t>Noen Spørsmål?</a:t>
            </a:r>
          </a:p>
          <a:p>
            <a:pPr marL="457200" lvl="0" indent="-342900" algn="l" rtl="0">
              <a:lnSpc>
                <a:spcPct val="100000"/>
              </a:lnSpc>
              <a:spcBef>
                <a:spcPts val="0"/>
              </a:spcBef>
              <a:spcAft>
                <a:spcPts val="0"/>
              </a:spcAft>
              <a:buClr>
                <a:schemeClr val="dk1"/>
              </a:buClr>
              <a:buSzPts val="1800"/>
              <a:buFont typeface="Raleway"/>
              <a:buChar char="●"/>
            </a:pPr>
            <a:endParaRPr lang="no" dirty="0">
              <a:solidFill>
                <a:schemeClr val="dk1"/>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p:nvPr/>
        </p:nvSpPr>
        <p:spPr>
          <a:xfrm rot="10800000">
            <a:off x="-451362" y="2872648"/>
            <a:ext cx="9745812" cy="2943702"/>
          </a:xfrm>
          <a:prstGeom prst="flowChartDocumen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0"/>
          <p:cNvSpPr txBox="1">
            <a:spLocks noGrp="1"/>
          </p:cNvSpPr>
          <p:nvPr>
            <p:ph type="ctrTitle" idx="4294967295"/>
          </p:nvPr>
        </p:nvSpPr>
        <p:spPr>
          <a:xfrm>
            <a:off x="311700" y="2092050"/>
            <a:ext cx="8520600" cy="9594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sz="6000" b="1">
                <a:solidFill>
                  <a:srgbClr val="76A5AF"/>
                </a:solidFill>
                <a:latin typeface="Raleway"/>
                <a:ea typeface="Raleway"/>
                <a:cs typeface="Raleway"/>
                <a:sym typeface="Raleway"/>
              </a:rPr>
              <a:t>Oblig</a:t>
            </a:r>
            <a:endParaRPr sz="6000" b="1">
              <a:solidFill>
                <a:srgbClr val="76A5AF"/>
              </a:solidFill>
              <a:latin typeface="Raleway"/>
              <a:ea typeface="Raleway"/>
              <a:cs typeface="Raleway"/>
              <a:sym typeface="Raleway"/>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311700" y="838375"/>
            <a:ext cx="8520600" cy="2913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dirty="0">
                <a:solidFill>
                  <a:srgbClr val="76A5AF"/>
                </a:solidFill>
                <a:latin typeface="Raleway"/>
                <a:ea typeface="Raleway"/>
                <a:cs typeface="Raleway"/>
                <a:sym typeface="Raleway"/>
              </a:rPr>
              <a:t>Oblig 1.</a:t>
            </a:r>
            <a:endParaRPr sz="3000" b="1" dirty="0">
              <a:solidFill>
                <a:srgbClr val="76A5AF"/>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3000" b="1" dirty="0">
              <a:solidFill>
                <a:schemeClr val="accent5"/>
              </a:solidFill>
              <a:latin typeface="Raleway"/>
              <a:ea typeface="Raleway"/>
              <a:cs typeface="Raleway"/>
              <a:sym typeface="Raleway"/>
            </a:endParaRPr>
          </a:p>
          <a:p>
            <a:pPr marL="0" lvl="0" indent="0" algn="l" rtl="0">
              <a:lnSpc>
                <a:spcPct val="100000"/>
              </a:lnSpc>
              <a:spcBef>
                <a:spcPts val="0"/>
              </a:spcBef>
              <a:spcAft>
                <a:spcPts val="0"/>
              </a:spcAft>
              <a:buSzPts val="2800"/>
              <a:buNone/>
            </a:pPr>
            <a:r>
              <a:rPr lang="no" sz="1800" b="1" dirty="0">
                <a:solidFill>
                  <a:srgbClr val="000000"/>
                </a:solidFill>
                <a:latin typeface="Raleway"/>
                <a:ea typeface="Raleway"/>
                <a:cs typeface="Raleway"/>
                <a:sym typeface="Raleway"/>
              </a:rPr>
              <a:t>Husk!!</a:t>
            </a:r>
            <a:endParaRPr sz="1800" b="1" dirty="0">
              <a:solidFill>
                <a:srgbClr val="000000"/>
              </a:solidFill>
              <a:latin typeface="Raleway"/>
              <a:ea typeface="Raleway"/>
              <a:cs typeface="Raleway"/>
              <a:sym typeface="Raleway"/>
            </a:endParaRPr>
          </a:p>
          <a:p>
            <a:pPr marL="457200" lvl="0" indent="-342900" algn="l" rtl="0">
              <a:lnSpc>
                <a:spcPct val="100000"/>
              </a:lnSpc>
              <a:spcBef>
                <a:spcPts val="0"/>
              </a:spcBef>
              <a:spcAft>
                <a:spcPts val="0"/>
              </a:spcAft>
              <a:buClr>
                <a:srgbClr val="000000"/>
              </a:buClr>
              <a:buSzPts val="1800"/>
              <a:buFont typeface="Raleway"/>
              <a:buChar char="●"/>
            </a:pPr>
            <a:r>
              <a:rPr lang="no" sz="1800" b="1" dirty="0">
                <a:solidFill>
                  <a:srgbClr val="000000"/>
                </a:solidFill>
                <a:latin typeface="Raleway"/>
                <a:ea typeface="Raleway"/>
                <a:cs typeface="Raleway"/>
                <a:sym typeface="Raleway"/>
              </a:rPr>
              <a:t>Filformat: pdf</a:t>
            </a:r>
            <a:endParaRPr sz="1800" b="1" dirty="0">
              <a:solidFill>
                <a:srgbClr val="000000"/>
              </a:solidFill>
              <a:latin typeface="Raleway"/>
              <a:ea typeface="Raleway"/>
              <a:cs typeface="Raleway"/>
              <a:sym typeface="Raleway"/>
            </a:endParaRPr>
          </a:p>
          <a:p>
            <a:pPr marL="457200" lvl="0" indent="-342900" algn="l" rtl="0">
              <a:lnSpc>
                <a:spcPct val="100000"/>
              </a:lnSpc>
              <a:spcBef>
                <a:spcPts val="0"/>
              </a:spcBef>
              <a:spcAft>
                <a:spcPts val="0"/>
              </a:spcAft>
              <a:buClr>
                <a:srgbClr val="000000"/>
              </a:buClr>
              <a:buSzPts val="1800"/>
              <a:buFont typeface="Raleway"/>
              <a:buChar char="●"/>
            </a:pPr>
            <a:r>
              <a:rPr lang="no" sz="1800" b="1" dirty="0">
                <a:solidFill>
                  <a:srgbClr val="000000"/>
                </a:solidFill>
                <a:latin typeface="Raleway"/>
                <a:ea typeface="Raleway"/>
                <a:cs typeface="Raleway"/>
                <a:sym typeface="Raleway"/>
              </a:rPr>
              <a:t>Navn på fil: brukernavn.pdf</a:t>
            </a:r>
            <a:endParaRPr lang="en-NO" sz="1800" b="1" dirty="0">
              <a:solidFill>
                <a:srgbClr val="000000"/>
              </a:solidFill>
              <a:latin typeface="Raleway"/>
              <a:ea typeface="Raleway"/>
              <a:cs typeface="Raleway"/>
              <a:sym typeface="Raleway"/>
            </a:endParaRPr>
          </a:p>
          <a:p>
            <a:pPr marL="457200" lvl="0" indent="-342900" algn="l" rtl="0">
              <a:lnSpc>
                <a:spcPct val="100000"/>
              </a:lnSpc>
              <a:spcBef>
                <a:spcPts val="0"/>
              </a:spcBef>
              <a:spcAft>
                <a:spcPts val="0"/>
              </a:spcAft>
              <a:buClr>
                <a:srgbClr val="000000"/>
              </a:buClr>
              <a:buSzPts val="1800"/>
              <a:buFont typeface="Raleway"/>
              <a:buChar char="●"/>
            </a:pPr>
            <a:r>
              <a:rPr lang="en-GB" sz="1800" b="1" dirty="0" err="1">
                <a:solidFill>
                  <a:srgbClr val="000000"/>
                </a:solidFill>
                <a:latin typeface="Raleway"/>
                <a:ea typeface="Raleway"/>
                <a:cs typeface="Raleway"/>
                <a:sym typeface="Raleway"/>
              </a:rPr>
              <a:t>Valg</a:t>
            </a:r>
            <a:r>
              <a:rPr lang="en-GB" sz="1800" b="1" dirty="0">
                <a:solidFill>
                  <a:srgbClr val="000000"/>
                </a:solidFill>
                <a:latin typeface="Raleway"/>
                <a:ea typeface="Raleway"/>
                <a:cs typeface="Raleway"/>
                <a:sym typeface="Raleway"/>
              </a:rPr>
              <a:t> </a:t>
            </a:r>
            <a:r>
              <a:rPr lang="en-GB" sz="1800" b="1" dirty="0" err="1">
                <a:solidFill>
                  <a:srgbClr val="000000"/>
                </a:solidFill>
                <a:latin typeface="Raleway"/>
                <a:ea typeface="Raleway"/>
                <a:cs typeface="Raleway"/>
                <a:sym typeface="Raleway"/>
              </a:rPr>
              <a:t>av</a:t>
            </a:r>
            <a:r>
              <a:rPr lang="en-GB" sz="1800" b="1" dirty="0">
                <a:solidFill>
                  <a:srgbClr val="000000"/>
                </a:solidFill>
                <a:latin typeface="Raleway"/>
                <a:ea typeface="Raleway"/>
                <a:cs typeface="Raleway"/>
                <a:sym typeface="Raleway"/>
              </a:rPr>
              <a:t> system </a:t>
            </a:r>
            <a:r>
              <a:rPr lang="en-GB" sz="1800" b="1" dirty="0" err="1">
                <a:solidFill>
                  <a:srgbClr val="000000"/>
                </a:solidFill>
                <a:latin typeface="Raleway"/>
                <a:ea typeface="Raleway"/>
                <a:cs typeface="Raleway"/>
                <a:sym typeface="Raleway"/>
              </a:rPr>
              <a:t>i</a:t>
            </a:r>
            <a:r>
              <a:rPr lang="en-GB" sz="1800" b="1" dirty="0">
                <a:solidFill>
                  <a:srgbClr val="000000"/>
                </a:solidFill>
                <a:latin typeface="Raleway"/>
                <a:ea typeface="Raleway"/>
                <a:cs typeface="Raleway"/>
                <a:sym typeface="Raleway"/>
              </a:rPr>
              <a:t> </a:t>
            </a:r>
            <a:r>
              <a:rPr lang="en-GB" sz="1800" b="1" dirty="0" err="1">
                <a:solidFill>
                  <a:srgbClr val="000000"/>
                </a:solidFill>
                <a:latin typeface="Raleway"/>
                <a:ea typeface="Raleway"/>
                <a:cs typeface="Raleway"/>
                <a:sym typeface="Raleway"/>
              </a:rPr>
              <a:t>oppgave</a:t>
            </a:r>
            <a:r>
              <a:rPr lang="en-GB" sz="1800" b="1" dirty="0">
                <a:solidFill>
                  <a:srgbClr val="000000"/>
                </a:solidFill>
                <a:latin typeface="Raleway"/>
                <a:ea typeface="Raleway"/>
                <a:cs typeface="Raleway"/>
                <a:sym typeface="Raleway"/>
              </a:rPr>
              <a:t> 1 </a:t>
            </a:r>
            <a:r>
              <a:rPr lang="en-GB" sz="1800" b="1" dirty="0" err="1">
                <a:solidFill>
                  <a:srgbClr val="000000"/>
                </a:solidFill>
                <a:latin typeface="Raleway"/>
                <a:ea typeface="Raleway"/>
                <a:cs typeface="Raleway"/>
                <a:sym typeface="Raleway"/>
              </a:rPr>
              <a:t>skal</a:t>
            </a:r>
            <a:r>
              <a:rPr lang="en-GB" sz="1800" b="1" dirty="0">
                <a:solidFill>
                  <a:srgbClr val="000000"/>
                </a:solidFill>
                <a:latin typeface="Raleway"/>
                <a:ea typeface="Raleway"/>
                <a:cs typeface="Raleway"/>
                <a:sym typeface="Raleway"/>
              </a:rPr>
              <a:t> </a:t>
            </a:r>
            <a:r>
              <a:rPr lang="en-GB" sz="1800" b="1" dirty="0" err="1">
                <a:solidFill>
                  <a:srgbClr val="000000"/>
                </a:solidFill>
                <a:latin typeface="Raleway"/>
                <a:ea typeface="Raleway"/>
                <a:cs typeface="Raleway"/>
                <a:sym typeface="Raleway"/>
              </a:rPr>
              <a:t>jobbes</a:t>
            </a:r>
            <a:r>
              <a:rPr lang="en-GB" sz="1800" b="1" dirty="0">
                <a:solidFill>
                  <a:srgbClr val="000000"/>
                </a:solidFill>
                <a:latin typeface="Raleway"/>
                <a:ea typeface="Raleway"/>
                <a:cs typeface="Raleway"/>
                <a:sym typeface="Raleway"/>
              </a:rPr>
              <a:t> med </a:t>
            </a:r>
            <a:r>
              <a:rPr lang="en-GB" sz="1800" b="1" dirty="0" err="1">
                <a:solidFill>
                  <a:srgbClr val="000000"/>
                </a:solidFill>
                <a:latin typeface="Raleway"/>
                <a:ea typeface="Raleway"/>
                <a:cs typeface="Raleway"/>
                <a:sym typeface="Raleway"/>
              </a:rPr>
              <a:t>i</a:t>
            </a:r>
            <a:r>
              <a:rPr lang="en-GB" sz="1800" b="1" dirty="0">
                <a:solidFill>
                  <a:srgbClr val="000000"/>
                </a:solidFill>
                <a:latin typeface="Raleway"/>
                <a:ea typeface="Raleway"/>
                <a:cs typeface="Raleway"/>
                <a:sym typeface="Raleway"/>
              </a:rPr>
              <a:t> </a:t>
            </a:r>
            <a:r>
              <a:rPr lang="en-GB" sz="1800" b="1" dirty="0" err="1">
                <a:solidFill>
                  <a:srgbClr val="000000"/>
                </a:solidFill>
                <a:latin typeface="Raleway"/>
                <a:ea typeface="Raleway"/>
                <a:cs typeface="Raleway"/>
                <a:sym typeface="Raleway"/>
              </a:rPr>
              <a:t>oblig</a:t>
            </a:r>
            <a:r>
              <a:rPr lang="en-GB" sz="1800" b="1" dirty="0">
                <a:solidFill>
                  <a:srgbClr val="000000"/>
                </a:solidFill>
                <a:latin typeface="Raleway"/>
                <a:ea typeface="Raleway"/>
                <a:cs typeface="Raleway"/>
                <a:sym typeface="Raleway"/>
              </a:rPr>
              <a:t> 2 </a:t>
            </a:r>
            <a:r>
              <a:rPr lang="en-GB" sz="1800" b="1" dirty="0" err="1">
                <a:solidFill>
                  <a:srgbClr val="000000"/>
                </a:solidFill>
                <a:latin typeface="Raleway"/>
                <a:ea typeface="Raleway"/>
                <a:cs typeface="Raleway"/>
                <a:sym typeface="Raleway"/>
              </a:rPr>
              <a:t>og</a:t>
            </a:r>
            <a:r>
              <a:rPr lang="en-GB" sz="1800" b="1" dirty="0">
                <a:solidFill>
                  <a:srgbClr val="000000"/>
                </a:solidFill>
                <a:latin typeface="Raleway"/>
                <a:ea typeface="Raleway"/>
                <a:cs typeface="Raleway"/>
                <a:sym typeface="Raleway"/>
              </a:rPr>
              <a:t> 3 </a:t>
            </a:r>
          </a:p>
          <a:p>
            <a:pPr marL="0" lvl="0" indent="0" algn="l" rtl="0">
              <a:lnSpc>
                <a:spcPct val="100000"/>
              </a:lnSpc>
              <a:spcBef>
                <a:spcPts val="0"/>
              </a:spcBef>
              <a:spcAft>
                <a:spcPts val="0"/>
              </a:spcAft>
              <a:buSzPts val="2800"/>
              <a:buNone/>
            </a:pPr>
            <a:endParaRPr lang="en-NO" sz="1800" b="1" dirty="0">
              <a:solidFill>
                <a:srgbClr val="000000"/>
              </a:solidFill>
              <a:latin typeface="Raleway"/>
              <a:ea typeface="Raleway"/>
              <a:cs typeface="Raleway"/>
              <a:sym typeface="Raleway"/>
            </a:endParaRPr>
          </a:p>
          <a:p>
            <a:pPr marL="0" lvl="0" indent="0" algn="l" rtl="0">
              <a:lnSpc>
                <a:spcPct val="100000"/>
              </a:lnSpc>
              <a:spcBef>
                <a:spcPts val="0"/>
              </a:spcBef>
              <a:spcAft>
                <a:spcPts val="0"/>
              </a:spcAft>
              <a:buSzPts val="2800"/>
              <a:buNone/>
            </a:pPr>
            <a:r>
              <a:rPr lang="no" sz="1800" b="1" dirty="0">
                <a:solidFill>
                  <a:srgbClr val="000000"/>
                </a:solidFill>
                <a:latin typeface="Raleway"/>
                <a:ea typeface="Raleway"/>
                <a:cs typeface="Raleway"/>
                <a:sym typeface="Raleway"/>
              </a:rPr>
              <a:t>Før vi avslutter: Har dere spørsmål til oblig 1?</a:t>
            </a:r>
            <a:endParaRPr sz="1800" dirty="0">
              <a:solidFill>
                <a:srgbClr val="990000"/>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800" dirty="0">
              <a:solidFill>
                <a:srgbClr val="990000"/>
              </a:solidFill>
              <a:latin typeface="Roboto"/>
              <a:ea typeface="Roboto"/>
              <a:cs typeface="Roboto"/>
              <a:sym typeface="Roboto"/>
            </a:endParaRPr>
          </a:p>
          <a:p>
            <a:pPr marL="0" lvl="0" indent="0" algn="l" rtl="0">
              <a:lnSpc>
                <a:spcPct val="115000"/>
              </a:lnSpc>
              <a:spcBef>
                <a:spcPts val="1600"/>
              </a:spcBef>
              <a:spcAft>
                <a:spcPts val="1600"/>
              </a:spcAft>
              <a:buClr>
                <a:schemeClr val="dk1"/>
              </a:buClr>
              <a:buSzPts val="1100"/>
              <a:buFont typeface="Arial"/>
              <a:buNone/>
            </a:pPr>
            <a:r>
              <a:rPr lang="no" sz="1800" dirty="0">
                <a:solidFill>
                  <a:srgbClr val="DD7E6B"/>
                </a:solidFill>
                <a:latin typeface="Roboto"/>
                <a:ea typeface="Roboto"/>
                <a:cs typeface="Roboto"/>
                <a:sym typeface="Roboto"/>
              </a:rPr>
              <a:t>Oblig1 - frist: Onsdag 5.februar, kl 23:59. </a:t>
            </a:r>
            <a:endParaRPr sz="1800" b="1" dirty="0">
              <a:solidFill>
                <a:srgbClr val="DD7E6B"/>
              </a:solidFill>
              <a:latin typeface="Raleway"/>
              <a:ea typeface="Raleway"/>
              <a:cs typeface="Raleway"/>
              <a:sym typeface="Ralewa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2"/>
          <p:cNvSpPr txBox="1">
            <a:spLocks noGrp="1"/>
          </p:cNvSpPr>
          <p:nvPr>
            <p:ph type="title"/>
          </p:nvPr>
        </p:nvSpPr>
        <p:spPr>
          <a:xfrm>
            <a:off x="311700" y="1199725"/>
            <a:ext cx="8520600" cy="255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a:solidFill>
                  <a:srgbClr val="DD7E6B"/>
                </a:solidFill>
                <a:latin typeface="Raleway"/>
                <a:ea typeface="Raleway"/>
                <a:cs typeface="Raleway"/>
                <a:sym typeface="Raleway"/>
              </a:rPr>
              <a:t>Hva er en interessent?</a:t>
            </a:r>
            <a:endParaRPr sz="3000" b="1">
              <a:solidFill>
                <a:srgbClr val="DD7E6B"/>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3000" b="1">
              <a:solidFill>
                <a:schemeClr val="accent5"/>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1800" b="1">
              <a:solidFill>
                <a:srgbClr val="000000"/>
              </a:solidFill>
              <a:latin typeface="Raleway"/>
              <a:ea typeface="Raleway"/>
              <a:cs typeface="Raleway"/>
              <a:sym typeface="Raleway"/>
            </a:endParaRPr>
          </a:p>
        </p:txBody>
      </p:sp>
      <p:sp>
        <p:nvSpPr>
          <p:cNvPr id="138" name="Google Shape;138;p22"/>
          <p:cNvSpPr txBox="1"/>
          <p:nvPr/>
        </p:nvSpPr>
        <p:spPr>
          <a:xfrm>
            <a:off x="6730800" y="4780500"/>
            <a:ext cx="24132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45818E"/>
                </a:solidFill>
              </a:rPr>
              <a:t>Relevant til Oblig 1 (Oppgave 1)</a:t>
            </a:r>
            <a:endParaRPr sz="1200">
              <a:solidFill>
                <a:srgbClr val="45818E"/>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DD7E6B"/>
                </a:solidFill>
                <a:latin typeface="Roboto"/>
                <a:ea typeface="Roboto"/>
                <a:cs typeface="Roboto"/>
                <a:sym typeface="Roboto"/>
              </a:rPr>
              <a:t>Interessent</a:t>
            </a:r>
            <a:r>
              <a:rPr lang="no" b="1">
                <a:solidFill>
                  <a:srgbClr val="134F5C"/>
                </a:solidFill>
                <a:latin typeface="Roboto"/>
                <a:ea typeface="Roboto"/>
                <a:cs typeface="Roboto"/>
                <a:sym typeface="Roboto"/>
              </a:rPr>
              <a:t> </a:t>
            </a:r>
            <a:r>
              <a:rPr lang="no" sz="1400" b="1">
                <a:latin typeface="Raleway"/>
                <a:ea typeface="Raleway"/>
                <a:cs typeface="Raleway"/>
                <a:sym typeface="Raleway"/>
              </a:rPr>
              <a:t>Hentet fra “Notat om samspill”</a:t>
            </a:r>
            <a:endParaRPr b="1">
              <a:solidFill>
                <a:srgbClr val="134F5C"/>
              </a:solidFill>
              <a:latin typeface="Roboto"/>
              <a:ea typeface="Roboto"/>
              <a:cs typeface="Roboto"/>
              <a:sym typeface="Roboto"/>
            </a:endParaRPr>
          </a:p>
        </p:txBody>
      </p:sp>
      <p:sp>
        <p:nvSpPr>
          <p:cNvPr id="144" name="Google Shape;144;p23"/>
          <p:cNvSpPr txBox="1">
            <a:spLocks noGrp="1"/>
          </p:cNvSpPr>
          <p:nvPr>
            <p:ph type="body" idx="1"/>
          </p:nvPr>
        </p:nvSpPr>
        <p:spPr>
          <a:xfrm>
            <a:off x="311700" y="1017725"/>
            <a:ext cx="8520600" cy="371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134F5C"/>
                </a:solidFill>
                <a:latin typeface="Raleway"/>
                <a:ea typeface="Raleway"/>
                <a:cs typeface="Raleway"/>
                <a:sym typeface="Raleway"/>
              </a:rPr>
              <a:t>Hvem:</a:t>
            </a:r>
            <a:r>
              <a:rPr lang="no" b="1">
                <a:solidFill>
                  <a:schemeClr val="dk1"/>
                </a:solidFill>
                <a:latin typeface="Raleway"/>
                <a:ea typeface="Raleway"/>
                <a:cs typeface="Raleway"/>
                <a:sym typeface="Raleway"/>
              </a:rPr>
              <a:t> </a:t>
            </a:r>
            <a:r>
              <a:rPr lang="no">
                <a:solidFill>
                  <a:schemeClr val="dk1"/>
                </a:solidFill>
                <a:latin typeface="Raleway"/>
                <a:ea typeface="Raleway"/>
                <a:cs typeface="Raleway"/>
                <a:sym typeface="Raleway"/>
              </a:rPr>
              <a:t>“En </a:t>
            </a:r>
            <a:r>
              <a:rPr lang="no" b="1">
                <a:solidFill>
                  <a:schemeClr val="dk1"/>
                </a:solidFill>
                <a:latin typeface="Raleway"/>
                <a:ea typeface="Raleway"/>
                <a:cs typeface="Raleway"/>
                <a:sym typeface="Raleway"/>
              </a:rPr>
              <a:t>interessent </a:t>
            </a:r>
            <a:r>
              <a:rPr lang="no">
                <a:solidFill>
                  <a:schemeClr val="dk1"/>
                </a:solidFill>
                <a:latin typeface="Raleway"/>
                <a:ea typeface="Raleway"/>
                <a:cs typeface="Raleway"/>
                <a:sym typeface="Raleway"/>
              </a:rPr>
              <a:t>kan være en </a:t>
            </a:r>
            <a:r>
              <a:rPr lang="no" b="1">
                <a:solidFill>
                  <a:schemeClr val="dk1"/>
                </a:solidFill>
                <a:latin typeface="Raleway"/>
                <a:ea typeface="Raleway"/>
                <a:cs typeface="Raleway"/>
                <a:sym typeface="Raleway"/>
              </a:rPr>
              <a:t>person</a:t>
            </a:r>
            <a:r>
              <a:rPr lang="no">
                <a:solidFill>
                  <a:schemeClr val="dk1"/>
                </a:solidFill>
                <a:latin typeface="Raleway"/>
                <a:ea typeface="Raleway"/>
                <a:cs typeface="Raleway"/>
                <a:sym typeface="Raleway"/>
              </a:rPr>
              <a:t>, </a:t>
            </a:r>
            <a:r>
              <a:rPr lang="no" b="1">
                <a:solidFill>
                  <a:schemeClr val="dk1"/>
                </a:solidFill>
                <a:latin typeface="Raleway"/>
                <a:ea typeface="Raleway"/>
                <a:cs typeface="Raleway"/>
                <a:sym typeface="Raleway"/>
              </a:rPr>
              <a:t>gruppe</a:t>
            </a:r>
            <a:r>
              <a:rPr lang="no">
                <a:solidFill>
                  <a:schemeClr val="dk1"/>
                </a:solidFill>
                <a:latin typeface="Raleway"/>
                <a:ea typeface="Raleway"/>
                <a:cs typeface="Raleway"/>
                <a:sym typeface="Raleway"/>
              </a:rPr>
              <a:t>, </a:t>
            </a:r>
            <a:r>
              <a:rPr lang="no" b="1">
                <a:solidFill>
                  <a:schemeClr val="dk1"/>
                </a:solidFill>
                <a:latin typeface="Raleway"/>
                <a:ea typeface="Raleway"/>
                <a:cs typeface="Raleway"/>
                <a:sym typeface="Raleway"/>
              </a:rPr>
              <a:t>organisasjon </a:t>
            </a:r>
            <a:r>
              <a:rPr lang="no">
                <a:solidFill>
                  <a:schemeClr val="dk1"/>
                </a:solidFill>
                <a:latin typeface="Raleway"/>
                <a:ea typeface="Raleway"/>
                <a:cs typeface="Raleway"/>
                <a:sym typeface="Raleway"/>
              </a:rPr>
              <a:t>eller </a:t>
            </a:r>
            <a:r>
              <a:rPr lang="no" b="1">
                <a:solidFill>
                  <a:schemeClr val="dk1"/>
                </a:solidFill>
                <a:latin typeface="Raleway"/>
                <a:ea typeface="Raleway"/>
                <a:cs typeface="Raleway"/>
                <a:sym typeface="Raleway"/>
              </a:rPr>
              <a:t>institusjon</a:t>
            </a:r>
            <a:r>
              <a:rPr lang="no">
                <a:solidFill>
                  <a:schemeClr val="dk1"/>
                </a:solidFill>
                <a:latin typeface="Raleway"/>
                <a:ea typeface="Raleway"/>
                <a:cs typeface="Raleway"/>
                <a:sym typeface="Raleway"/>
              </a:rPr>
              <a:t>.”</a:t>
            </a:r>
            <a:endParaRPr>
              <a:solidFill>
                <a:schemeClr val="dk1"/>
              </a:solidFill>
              <a:latin typeface="Raleway"/>
              <a:ea typeface="Raleway"/>
              <a:cs typeface="Raleway"/>
              <a:sym typeface="Raleway"/>
            </a:endParaRPr>
          </a:p>
          <a:p>
            <a:pPr marL="0" lvl="0" indent="0" algn="l" rtl="0">
              <a:spcBef>
                <a:spcPts val="1600"/>
              </a:spcBef>
              <a:spcAft>
                <a:spcPts val="0"/>
              </a:spcAft>
              <a:buNone/>
            </a:pPr>
            <a:r>
              <a:rPr lang="no" b="1">
                <a:solidFill>
                  <a:srgbClr val="134F5C"/>
                </a:solidFill>
                <a:latin typeface="Raleway"/>
                <a:ea typeface="Raleway"/>
                <a:cs typeface="Raleway"/>
                <a:sym typeface="Raleway"/>
              </a:rPr>
              <a:t>Interesse / behov: </a:t>
            </a:r>
            <a:r>
              <a:rPr lang="no" b="1">
                <a:solidFill>
                  <a:schemeClr val="dk1"/>
                </a:solidFill>
                <a:latin typeface="Raleway"/>
                <a:ea typeface="Raleway"/>
                <a:cs typeface="Raleway"/>
                <a:sym typeface="Raleway"/>
              </a:rPr>
              <a:t>“</a:t>
            </a:r>
            <a:r>
              <a:rPr lang="no">
                <a:solidFill>
                  <a:schemeClr val="dk1"/>
                </a:solidFill>
                <a:latin typeface="Raleway"/>
                <a:ea typeface="Raleway"/>
                <a:cs typeface="Raleway"/>
                <a:sym typeface="Raleway"/>
              </a:rPr>
              <a:t>For en interessent har </a:t>
            </a:r>
            <a:r>
              <a:rPr lang="no" b="1">
                <a:solidFill>
                  <a:schemeClr val="dk1"/>
                </a:solidFill>
                <a:latin typeface="Raleway"/>
                <a:ea typeface="Raleway"/>
                <a:cs typeface="Raleway"/>
                <a:sym typeface="Raleway"/>
              </a:rPr>
              <a:t>utformingen </a:t>
            </a:r>
            <a:r>
              <a:rPr lang="no">
                <a:solidFill>
                  <a:schemeClr val="dk1"/>
                </a:solidFill>
                <a:latin typeface="Raleway"/>
                <a:ea typeface="Raleway"/>
                <a:cs typeface="Raleway"/>
                <a:sym typeface="Raleway"/>
              </a:rPr>
              <a:t>av en løsning eller </a:t>
            </a:r>
            <a:r>
              <a:rPr lang="no" b="1">
                <a:solidFill>
                  <a:schemeClr val="dk1"/>
                </a:solidFill>
                <a:latin typeface="Raleway"/>
                <a:ea typeface="Raleway"/>
                <a:cs typeface="Raleway"/>
                <a:sym typeface="Raleway"/>
              </a:rPr>
              <a:t>utfallet </a:t>
            </a:r>
            <a:r>
              <a:rPr lang="no">
                <a:solidFill>
                  <a:schemeClr val="dk1"/>
                </a:solidFill>
                <a:latin typeface="Raleway"/>
                <a:ea typeface="Raleway"/>
                <a:cs typeface="Raleway"/>
                <a:sym typeface="Raleway"/>
              </a:rPr>
              <a:t>av en hendelse </a:t>
            </a:r>
            <a:r>
              <a:rPr lang="no" b="1">
                <a:solidFill>
                  <a:schemeClr val="dk1"/>
                </a:solidFill>
                <a:latin typeface="Raleway"/>
                <a:ea typeface="Raleway"/>
                <a:cs typeface="Raleway"/>
                <a:sym typeface="Raleway"/>
              </a:rPr>
              <a:t>betydning</a:t>
            </a:r>
            <a:r>
              <a:rPr lang="no">
                <a:solidFill>
                  <a:schemeClr val="dk1"/>
                </a:solidFill>
                <a:latin typeface="Raleway"/>
                <a:ea typeface="Raleway"/>
                <a:cs typeface="Raleway"/>
                <a:sym typeface="Raleway"/>
              </a:rPr>
              <a:t>. De har derfor et </a:t>
            </a:r>
            <a:r>
              <a:rPr lang="no" b="1">
                <a:solidFill>
                  <a:schemeClr val="dk1"/>
                </a:solidFill>
                <a:latin typeface="Raleway"/>
                <a:ea typeface="Raleway"/>
                <a:cs typeface="Raleway"/>
                <a:sym typeface="Raleway"/>
              </a:rPr>
              <a:t>uttalt </a:t>
            </a:r>
            <a:r>
              <a:rPr lang="no">
                <a:solidFill>
                  <a:schemeClr val="dk1"/>
                </a:solidFill>
                <a:latin typeface="Raleway"/>
                <a:ea typeface="Raleway"/>
                <a:cs typeface="Raleway"/>
                <a:sym typeface="Raleway"/>
              </a:rPr>
              <a:t>eller </a:t>
            </a:r>
            <a:r>
              <a:rPr lang="no" b="1">
                <a:solidFill>
                  <a:schemeClr val="dk1"/>
                </a:solidFill>
                <a:latin typeface="Raleway"/>
                <a:ea typeface="Raleway"/>
                <a:cs typeface="Raleway"/>
                <a:sym typeface="Raleway"/>
              </a:rPr>
              <a:t>u-uttalt </a:t>
            </a:r>
            <a:r>
              <a:rPr lang="no">
                <a:solidFill>
                  <a:schemeClr val="dk1"/>
                </a:solidFill>
                <a:latin typeface="Raleway"/>
                <a:ea typeface="Raleway"/>
                <a:cs typeface="Raleway"/>
                <a:sym typeface="Raleway"/>
              </a:rPr>
              <a:t>ønske om eller behov for å </a:t>
            </a:r>
            <a:r>
              <a:rPr lang="no" b="1">
                <a:solidFill>
                  <a:schemeClr val="dk1"/>
                </a:solidFill>
                <a:latin typeface="Raleway"/>
                <a:ea typeface="Raleway"/>
                <a:cs typeface="Raleway"/>
                <a:sym typeface="Raleway"/>
              </a:rPr>
              <a:t>påvirke utformingen </a:t>
            </a:r>
            <a:r>
              <a:rPr lang="no">
                <a:solidFill>
                  <a:schemeClr val="dk1"/>
                </a:solidFill>
                <a:latin typeface="Raleway"/>
                <a:ea typeface="Raleway"/>
                <a:cs typeface="Raleway"/>
                <a:sym typeface="Raleway"/>
              </a:rPr>
              <a:t>eller </a:t>
            </a:r>
            <a:r>
              <a:rPr lang="no" b="1">
                <a:solidFill>
                  <a:schemeClr val="dk1"/>
                </a:solidFill>
                <a:latin typeface="Raleway"/>
                <a:ea typeface="Raleway"/>
                <a:cs typeface="Raleway"/>
                <a:sym typeface="Raleway"/>
              </a:rPr>
              <a:t>utfallet</a:t>
            </a:r>
            <a:r>
              <a:rPr lang="no">
                <a:solidFill>
                  <a:schemeClr val="dk1"/>
                </a:solidFill>
                <a:latin typeface="Raleway"/>
                <a:ea typeface="Raleway"/>
                <a:cs typeface="Raleway"/>
                <a:sym typeface="Raleway"/>
              </a:rPr>
              <a:t>.”</a:t>
            </a:r>
            <a:endParaRPr>
              <a:solidFill>
                <a:schemeClr val="dk1"/>
              </a:solidFill>
              <a:latin typeface="Raleway"/>
              <a:ea typeface="Raleway"/>
              <a:cs typeface="Raleway"/>
              <a:sym typeface="Raleway"/>
            </a:endParaRPr>
          </a:p>
          <a:p>
            <a:pPr marL="0" lvl="0" indent="0" algn="l" rtl="0">
              <a:spcBef>
                <a:spcPts val="1600"/>
              </a:spcBef>
              <a:spcAft>
                <a:spcPts val="0"/>
              </a:spcAft>
              <a:buNone/>
            </a:pPr>
            <a:r>
              <a:rPr lang="no" b="1">
                <a:solidFill>
                  <a:srgbClr val="134F5C"/>
                </a:solidFill>
                <a:latin typeface="Raleway"/>
                <a:ea typeface="Raleway"/>
                <a:cs typeface="Raleway"/>
                <a:sym typeface="Raleway"/>
              </a:rPr>
              <a:t>Relasjonsforhold:</a:t>
            </a:r>
            <a:r>
              <a:rPr lang="no" b="1">
                <a:solidFill>
                  <a:schemeClr val="dk1"/>
                </a:solidFill>
                <a:latin typeface="Raleway"/>
                <a:ea typeface="Raleway"/>
                <a:cs typeface="Raleway"/>
                <a:sym typeface="Raleway"/>
              </a:rPr>
              <a:t> “</a:t>
            </a:r>
            <a:r>
              <a:rPr lang="no">
                <a:solidFill>
                  <a:schemeClr val="dk1"/>
                </a:solidFill>
                <a:latin typeface="Raleway"/>
                <a:ea typeface="Raleway"/>
                <a:cs typeface="Raleway"/>
                <a:sym typeface="Raleway"/>
              </a:rPr>
              <a:t>Interessentenes ønsker kan være </a:t>
            </a:r>
            <a:r>
              <a:rPr lang="no" b="1">
                <a:solidFill>
                  <a:schemeClr val="dk1"/>
                </a:solidFill>
                <a:latin typeface="Raleway"/>
                <a:ea typeface="Raleway"/>
                <a:cs typeface="Raleway"/>
                <a:sym typeface="Raleway"/>
              </a:rPr>
              <a:t>sammenfallende</a:t>
            </a:r>
            <a:r>
              <a:rPr lang="no">
                <a:solidFill>
                  <a:schemeClr val="dk1"/>
                </a:solidFill>
                <a:latin typeface="Raleway"/>
                <a:ea typeface="Raleway"/>
                <a:cs typeface="Raleway"/>
                <a:sym typeface="Raleway"/>
              </a:rPr>
              <a:t>, </a:t>
            </a:r>
            <a:r>
              <a:rPr lang="no" b="1">
                <a:solidFill>
                  <a:schemeClr val="dk1"/>
                </a:solidFill>
                <a:latin typeface="Raleway"/>
                <a:ea typeface="Raleway"/>
                <a:cs typeface="Raleway"/>
                <a:sym typeface="Raleway"/>
              </a:rPr>
              <a:t>forenlige</a:t>
            </a:r>
            <a:r>
              <a:rPr lang="no">
                <a:solidFill>
                  <a:schemeClr val="dk1"/>
                </a:solidFill>
                <a:latin typeface="Raleway"/>
                <a:ea typeface="Raleway"/>
                <a:cs typeface="Raleway"/>
                <a:sym typeface="Raleway"/>
              </a:rPr>
              <a:t>, </a:t>
            </a:r>
            <a:r>
              <a:rPr lang="no" b="1">
                <a:solidFill>
                  <a:schemeClr val="dk1"/>
                </a:solidFill>
                <a:latin typeface="Raleway"/>
                <a:ea typeface="Raleway"/>
                <a:cs typeface="Raleway"/>
                <a:sym typeface="Raleway"/>
              </a:rPr>
              <a:t>delvis motstridende </a:t>
            </a:r>
            <a:r>
              <a:rPr lang="no">
                <a:solidFill>
                  <a:schemeClr val="dk1"/>
                </a:solidFill>
                <a:latin typeface="Raleway"/>
                <a:ea typeface="Raleway"/>
                <a:cs typeface="Raleway"/>
                <a:sym typeface="Raleway"/>
              </a:rPr>
              <a:t>eller stå i et klart </a:t>
            </a:r>
            <a:r>
              <a:rPr lang="no" b="1">
                <a:solidFill>
                  <a:schemeClr val="dk1"/>
                </a:solidFill>
                <a:latin typeface="Raleway"/>
                <a:ea typeface="Raleway"/>
                <a:cs typeface="Raleway"/>
                <a:sym typeface="Raleway"/>
              </a:rPr>
              <a:t>motsetningsforhold</a:t>
            </a:r>
            <a:r>
              <a:rPr lang="no">
                <a:solidFill>
                  <a:schemeClr val="dk1"/>
                </a:solidFill>
                <a:latin typeface="Raleway"/>
                <a:ea typeface="Raleway"/>
                <a:cs typeface="Raleway"/>
                <a:sym typeface="Raleway"/>
              </a:rPr>
              <a:t>. De som er bærer av ønskene kan noen ganger samhandle direkte og forhandle om løsninger, de kan bringes i kontakt med hverandre via en tredjepart eller de kan være ukjente for hverandre.”</a:t>
            </a:r>
            <a:endParaRPr b="1">
              <a:solidFill>
                <a:srgbClr val="FFFFFF"/>
              </a:solidFill>
            </a:endParaRPr>
          </a:p>
        </p:txBody>
      </p:sp>
      <p:sp>
        <p:nvSpPr>
          <p:cNvPr id="145" name="Google Shape;145;p23"/>
          <p:cNvSpPr txBox="1"/>
          <p:nvPr/>
        </p:nvSpPr>
        <p:spPr>
          <a:xfrm>
            <a:off x="6730800" y="4780500"/>
            <a:ext cx="24132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45818E"/>
                </a:solidFill>
              </a:rPr>
              <a:t>Relevant til Oblig 1 (Oppgave 1)</a:t>
            </a:r>
            <a:endParaRPr sz="1200">
              <a:solidFill>
                <a:srgbClr val="45818E"/>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a:off x="311700" y="1199725"/>
            <a:ext cx="8520600" cy="255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a:solidFill>
                  <a:srgbClr val="76A5AF"/>
                </a:solidFill>
                <a:latin typeface="Raleway"/>
                <a:ea typeface="Raleway"/>
                <a:cs typeface="Raleway"/>
                <a:sym typeface="Raleway"/>
              </a:rPr>
              <a:t>Oppgave</a:t>
            </a:r>
            <a:endParaRPr sz="3000" b="1">
              <a:solidFill>
                <a:srgbClr val="76A5AF"/>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3000" b="1">
              <a:solidFill>
                <a:schemeClr val="accent5"/>
              </a:solidFill>
              <a:latin typeface="Raleway"/>
              <a:ea typeface="Raleway"/>
              <a:cs typeface="Raleway"/>
              <a:sym typeface="Raleway"/>
            </a:endParaRPr>
          </a:p>
          <a:p>
            <a:pPr marL="0" lvl="0" indent="0" algn="l" rtl="0">
              <a:lnSpc>
                <a:spcPct val="100000"/>
              </a:lnSpc>
              <a:spcBef>
                <a:spcPts val="0"/>
              </a:spcBef>
              <a:spcAft>
                <a:spcPts val="0"/>
              </a:spcAft>
              <a:buSzPts val="2800"/>
              <a:buNone/>
            </a:pPr>
            <a:r>
              <a:rPr lang="no" sz="1800" b="1">
                <a:solidFill>
                  <a:srgbClr val="000000"/>
                </a:solidFill>
                <a:latin typeface="Raleway"/>
                <a:ea typeface="Raleway"/>
                <a:cs typeface="Raleway"/>
                <a:sym typeface="Raleway"/>
              </a:rPr>
              <a:t>1. Bruk 5 min på å identifisere noen av Netflix sine interessenter</a:t>
            </a:r>
            <a:endParaRPr sz="1800" b="1">
              <a:solidFill>
                <a:srgbClr val="000000"/>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1800" b="1">
              <a:solidFill>
                <a:srgbClr val="000000"/>
              </a:solidFill>
              <a:latin typeface="Raleway"/>
              <a:ea typeface="Raleway"/>
              <a:cs typeface="Raleway"/>
              <a:sym typeface="Raleway"/>
            </a:endParaRPr>
          </a:p>
          <a:p>
            <a:pPr marL="0" lvl="0" indent="0" algn="l" rtl="0">
              <a:lnSpc>
                <a:spcPct val="100000"/>
              </a:lnSpc>
              <a:spcBef>
                <a:spcPts val="0"/>
              </a:spcBef>
              <a:spcAft>
                <a:spcPts val="0"/>
              </a:spcAft>
              <a:buSzPts val="2800"/>
              <a:buNone/>
            </a:pPr>
            <a:r>
              <a:rPr lang="no" sz="1800" b="1">
                <a:solidFill>
                  <a:srgbClr val="000000"/>
                </a:solidFill>
                <a:latin typeface="Raleway"/>
                <a:ea typeface="Raleway"/>
                <a:cs typeface="Raleway"/>
                <a:sym typeface="Raleway"/>
              </a:rPr>
              <a:t>2. Identifiser følgende: </a:t>
            </a:r>
            <a:endParaRPr sz="1800" b="1">
              <a:solidFill>
                <a:srgbClr val="000000"/>
              </a:solidFill>
              <a:latin typeface="Raleway"/>
              <a:ea typeface="Raleway"/>
              <a:cs typeface="Raleway"/>
              <a:sym typeface="Raleway"/>
            </a:endParaRPr>
          </a:p>
          <a:p>
            <a:pPr marL="457200" lvl="0" indent="-342900" algn="l" rtl="0">
              <a:lnSpc>
                <a:spcPct val="100000"/>
              </a:lnSpc>
              <a:spcBef>
                <a:spcPts val="0"/>
              </a:spcBef>
              <a:spcAft>
                <a:spcPts val="0"/>
              </a:spcAft>
              <a:buClr>
                <a:srgbClr val="000000"/>
              </a:buClr>
              <a:buSzPts val="1800"/>
              <a:buFont typeface="Raleway"/>
              <a:buChar char="-"/>
            </a:pPr>
            <a:r>
              <a:rPr lang="no" sz="1800" b="1">
                <a:solidFill>
                  <a:srgbClr val="000000"/>
                </a:solidFill>
                <a:latin typeface="Raleway"/>
                <a:ea typeface="Raleway"/>
                <a:cs typeface="Raleway"/>
                <a:sym typeface="Raleway"/>
              </a:rPr>
              <a:t>relasjoner mellom interessentene </a:t>
            </a:r>
            <a:endParaRPr sz="1800" b="1">
              <a:solidFill>
                <a:srgbClr val="000000"/>
              </a:solidFill>
              <a:latin typeface="Raleway"/>
              <a:ea typeface="Raleway"/>
              <a:cs typeface="Raleway"/>
              <a:sym typeface="Raleway"/>
            </a:endParaRPr>
          </a:p>
          <a:p>
            <a:pPr marL="457200" lvl="0" indent="-342900" algn="l" rtl="0">
              <a:lnSpc>
                <a:spcPct val="100000"/>
              </a:lnSpc>
              <a:spcBef>
                <a:spcPts val="0"/>
              </a:spcBef>
              <a:spcAft>
                <a:spcPts val="0"/>
              </a:spcAft>
              <a:buClr>
                <a:srgbClr val="000000"/>
              </a:buClr>
              <a:buSzPts val="1800"/>
              <a:buFont typeface="Raleway"/>
              <a:buChar char="-"/>
            </a:pPr>
            <a:r>
              <a:rPr lang="no" sz="1800" b="1">
                <a:solidFill>
                  <a:srgbClr val="000000"/>
                </a:solidFill>
                <a:latin typeface="Raleway"/>
                <a:ea typeface="Raleway"/>
                <a:cs typeface="Raleway"/>
                <a:sym typeface="Raleway"/>
              </a:rPr>
              <a:t>interessentenes interesser i systemet</a:t>
            </a:r>
            <a:endParaRPr sz="1800" b="1">
              <a:solidFill>
                <a:srgbClr val="000000"/>
              </a:solidFill>
              <a:latin typeface="Raleway"/>
              <a:ea typeface="Raleway"/>
              <a:cs typeface="Raleway"/>
              <a:sym typeface="Raleway"/>
            </a:endParaRPr>
          </a:p>
          <a:p>
            <a:pPr marL="457200" lvl="0" indent="-342900" algn="l" rtl="0">
              <a:lnSpc>
                <a:spcPct val="100000"/>
              </a:lnSpc>
              <a:spcBef>
                <a:spcPts val="0"/>
              </a:spcBef>
              <a:spcAft>
                <a:spcPts val="0"/>
              </a:spcAft>
              <a:buClr>
                <a:srgbClr val="000000"/>
              </a:buClr>
              <a:buSzPts val="1800"/>
              <a:buFont typeface="Raleway"/>
              <a:buChar char="-"/>
            </a:pPr>
            <a:r>
              <a:rPr lang="no" sz="1800" b="1">
                <a:solidFill>
                  <a:srgbClr val="000000"/>
                </a:solidFill>
                <a:latin typeface="Raleway"/>
                <a:ea typeface="Raleway"/>
                <a:cs typeface="Raleway"/>
                <a:sym typeface="Raleway"/>
              </a:rPr>
              <a:t>eventuelle konflikter mellom interessentene</a:t>
            </a:r>
            <a:endParaRPr sz="1800" b="1">
              <a:solidFill>
                <a:srgbClr val="000000"/>
              </a:solidFill>
              <a:latin typeface="Raleway"/>
              <a:ea typeface="Raleway"/>
              <a:cs typeface="Raleway"/>
              <a:sym typeface="Raleway"/>
            </a:endParaRPr>
          </a:p>
        </p:txBody>
      </p:sp>
      <p:sp>
        <p:nvSpPr>
          <p:cNvPr id="151" name="Google Shape;151;p24"/>
          <p:cNvSpPr txBox="1"/>
          <p:nvPr/>
        </p:nvSpPr>
        <p:spPr>
          <a:xfrm>
            <a:off x="6730800" y="4780500"/>
            <a:ext cx="24132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45818E"/>
                </a:solidFill>
              </a:rPr>
              <a:t>Relevant til Oblig 1 (Rike bilder)</a:t>
            </a:r>
            <a:endParaRPr sz="1200">
              <a:solidFill>
                <a:srgbClr val="45818E"/>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5"/>
          <p:cNvSpPr/>
          <p:nvPr/>
        </p:nvSpPr>
        <p:spPr>
          <a:xfrm rot="10800000">
            <a:off x="-451362" y="2872648"/>
            <a:ext cx="9745812" cy="2943702"/>
          </a:xfrm>
          <a:prstGeom prst="flowChartDocument">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D0E0E3"/>
              </a:solidFill>
            </a:endParaRPr>
          </a:p>
        </p:txBody>
      </p:sp>
      <p:sp>
        <p:nvSpPr>
          <p:cNvPr id="157" name="Google Shape;157;p25"/>
          <p:cNvSpPr txBox="1">
            <a:spLocks noGrp="1"/>
          </p:cNvSpPr>
          <p:nvPr>
            <p:ph type="ctrTitle" idx="4294967295"/>
          </p:nvPr>
        </p:nvSpPr>
        <p:spPr>
          <a:xfrm>
            <a:off x="311700" y="2092050"/>
            <a:ext cx="8520600" cy="9594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sz="6000" b="1">
                <a:solidFill>
                  <a:srgbClr val="DD7E6B"/>
                </a:solidFill>
                <a:latin typeface="Raleway"/>
                <a:ea typeface="Raleway"/>
                <a:cs typeface="Raleway"/>
                <a:sym typeface="Raleway"/>
              </a:rPr>
              <a:t>Spørsmål?</a:t>
            </a:r>
            <a:endParaRPr sz="6000" b="1">
              <a:solidFill>
                <a:srgbClr val="DD7E6B"/>
              </a:solidFill>
              <a:latin typeface="Raleway"/>
              <a:ea typeface="Raleway"/>
              <a:cs typeface="Raleway"/>
              <a:sym typeface="Raleway"/>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311700" y="1199725"/>
            <a:ext cx="8520600" cy="255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a:solidFill>
                  <a:srgbClr val="DD7E6B"/>
                </a:solidFill>
                <a:latin typeface="Raleway"/>
                <a:ea typeface="Raleway"/>
                <a:cs typeface="Raleway"/>
                <a:sym typeface="Raleway"/>
              </a:rPr>
              <a:t>Notat om samspill</a:t>
            </a:r>
            <a:endParaRPr sz="3000" b="1">
              <a:solidFill>
                <a:srgbClr val="DD7E6B"/>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1600">
              <a:solidFill>
                <a:schemeClr val="accent5"/>
              </a:solidFill>
              <a:latin typeface="Raleway"/>
              <a:ea typeface="Raleway"/>
              <a:cs typeface="Raleway"/>
              <a:sym typeface="Raleway"/>
            </a:endParaRPr>
          </a:p>
          <a:p>
            <a:pPr marL="0" lvl="0" indent="0" algn="l" rtl="0">
              <a:spcBef>
                <a:spcPts val="0"/>
              </a:spcBef>
              <a:spcAft>
                <a:spcPts val="0"/>
              </a:spcAft>
              <a:buClr>
                <a:schemeClr val="dk1"/>
              </a:buClr>
              <a:buSzPts val="1100"/>
              <a:buFont typeface="Arial"/>
              <a:buNone/>
            </a:pPr>
            <a:endParaRPr sz="1800" b="1">
              <a:latin typeface="Raleway"/>
              <a:ea typeface="Raleway"/>
              <a:cs typeface="Raleway"/>
              <a:sym typeface="Raleway"/>
            </a:endParaRPr>
          </a:p>
          <a:p>
            <a:pPr marL="457200" lvl="0" indent="-342900" algn="l" rtl="0">
              <a:spcBef>
                <a:spcPts val="0"/>
              </a:spcBef>
              <a:spcAft>
                <a:spcPts val="0"/>
              </a:spcAft>
              <a:buSzPts val="1800"/>
              <a:buFont typeface="Raleway"/>
              <a:buChar char="●"/>
            </a:pPr>
            <a:r>
              <a:rPr lang="no" sz="1800" b="1">
                <a:latin typeface="Raleway"/>
                <a:ea typeface="Raleway"/>
                <a:cs typeface="Raleway"/>
                <a:sym typeface="Raleway"/>
              </a:rPr>
              <a:t>Hva tenker dere at samspill mellom digital teknologi og individer, organisasjoner og samfunnet handler om?</a:t>
            </a:r>
            <a:endParaRPr sz="1800" b="1">
              <a:latin typeface="Raleway"/>
              <a:ea typeface="Raleway"/>
              <a:cs typeface="Raleway"/>
              <a:sym typeface="Raleway"/>
            </a:endParaRPr>
          </a:p>
          <a:p>
            <a:pPr marL="457200" lvl="0" indent="-342900" algn="l" rtl="0">
              <a:spcBef>
                <a:spcPts val="0"/>
              </a:spcBef>
              <a:spcAft>
                <a:spcPts val="0"/>
              </a:spcAft>
              <a:buSzPts val="1800"/>
              <a:buFont typeface="Raleway"/>
              <a:buChar char="●"/>
            </a:pPr>
            <a:r>
              <a:rPr lang="no" sz="1800" b="1">
                <a:latin typeface="Raleway"/>
                <a:ea typeface="Raleway"/>
                <a:cs typeface="Raleway"/>
                <a:sym typeface="Raleway"/>
              </a:rPr>
              <a:t>Hvordan påvirkes samfunnet av ulike teknologier? Hvilke konsekvenser kan digitaliseringen av samfunnet være?</a:t>
            </a:r>
            <a:endParaRPr sz="1800" b="1">
              <a:latin typeface="Raleway"/>
              <a:ea typeface="Raleway"/>
              <a:cs typeface="Raleway"/>
              <a:sym typeface="Raleway"/>
            </a:endParaRPr>
          </a:p>
        </p:txBody>
      </p:sp>
      <p:sp>
        <p:nvSpPr>
          <p:cNvPr id="163" name="Google Shape;163;p26"/>
          <p:cNvSpPr txBox="1"/>
          <p:nvPr/>
        </p:nvSpPr>
        <p:spPr>
          <a:xfrm>
            <a:off x="6730800" y="4780500"/>
            <a:ext cx="24132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45818E"/>
                </a:solidFill>
              </a:rPr>
              <a:t>Relevant til Oblig 1 (Oppgave 2)</a:t>
            </a:r>
            <a:endParaRPr sz="1200">
              <a:solidFill>
                <a:srgbClr val="45818E"/>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solidFill>
                  <a:srgbClr val="76A5AF"/>
                </a:solidFill>
                <a:latin typeface="Raleway Black"/>
                <a:ea typeface="Raleway Black"/>
                <a:cs typeface="Raleway Black"/>
                <a:sym typeface="Raleway Black"/>
              </a:rPr>
              <a:t>Påstander</a:t>
            </a:r>
            <a:endParaRPr>
              <a:solidFill>
                <a:srgbClr val="76A5AF"/>
              </a:solidFill>
              <a:latin typeface="Raleway Black"/>
              <a:ea typeface="Raleway Black"/>
              <a:cs typeface="Raleway Black"/>
              <a:sym typeface="Raleway Black"/>
            </a:endParaRPr>
          </a:p>
        </p:txBody>
      </p:sp>
      <p:sp>
        <p:nvSpPr>
          <p:cNvPr id="169" name="Google Shape;169;p27"/>
          <p:cNvSpPr txBox="1">
            <a:spLocks noGrp="1"/>
          </p:cNvSpPr>
          <p:nvPr>
            <p:ph type="body" idx="1"/>
          </p:nvPr>
        </p:nvSpPr>
        <p:spPr>
          <a:xfrm>
            <a:off x="311700" y="1017725"/>
            <a:ext cx="4260300" cy="38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200">
                <a:latin typeface="Raleway"/>
                <a:ea typeface="Raleway"/>
                <a:cs typeface="Raleway"/>
                <a:sym typeface="Raleway"/>
              </a:rPr>
              <a:t>1. Samspillet endrer samfunns- og leveforhold på måter som har store konsekvenser. </a:t>
            </a:r>
            <a:endParaRPr sz="1200">
              <a:latin typeface="Raleway"/>
              <a:ea typeface="Raleway"/>
              <a:cs typeface="Raleway"/>
              <a:sym typeface="Raleway"/>
            </a:endParaRPr>
          </a:p>
          <a:p>
            <a:pPr marL="0" lvl="0" indent="0" algn="l" rtl="0">
              <a:spcBef>
                <a:spcPts val="1600"/>
              </a:spcBef>
              <a:spcAft>
                <a:spcPts val="0"/>
              </a:spcAft>
              <a:buNone/>
            </a:pPr>
            <a:r>
              <a:rPr lang="no" sz="1200">
                <a:latin typeface="Raleway"/>
                <a:ea typeface="Raleway"/>
                <a:cs typeface="Raleway"/>
                <a:sym typeface="Raleway"/>
              </a:rPr>
              <a:t>2. Disse endringene er vanskelige fullt ut å planlegge, styre og forutse. </a:t>
            </a:r>
            <a:endParaRPr sz="1200">
              <a:latin typeface="Raleway"/>
              <a:ea typeface="Raleway"/>
              <a:cs typeface="Raleway"/>
              <a:sym typeface="Raleway"/>
            </a:endParaRPr>
          </a:p>
          <a:p>
            <a:pPr marL="0" lvl="0" indent="0" algn="l" rtl="0">
              <a:spcBef>
                <a:spcPts val="1600"/>
              </a:spcBef>
              <a:spcAft>
                <a:spcPts val="0"/>
              </a:spcAft>
              <a:buNone/>
            </a:pPr>
            <a:r>
              <a:rPr lang="no" sz="1200">
                <a:latin typeface="Raleway"/>
                <a:ea typeface="Raleway"/>
                <a:cs typeface="Raleway"/>
                <a:sym typeface="Raleway"/>
              </a:rPr>
              <a:t>3. Samspillet involverer mange ulike aktører eller interessenter. </a:t>
            </a:r>
            <a:endParaRPr sz="1200">
              <a:latin typeface="Raleway"/>
              <a:ea typeface="Raleway"/>
              <a:cs typeface="Raleway"/>
              <a:sym typeface="Raleway"/>
            </a:endParaRPr>
          </a:p>
          <a:p>
            <a:pPr marL="0" lvl="0" indent="0" algn="l" rtl="0">
              <a:spcBef>
                <a:spcPts val="1600"/>
              </a:spcBef>
              <a:spcAft>
                <a:spcPts val="0"/>
              </a:spcAft>
              <a:buNone/>
            </a:pPr>
            <a:r>
              <a:rPr lang="no" sz="1200">
                <a:latin typeface="Raleway"/>
                <a:ea typeface="Raleway"/>
                <a:cs typeface="Raleway"/>
                <a:sym typeface="Raleway"/>
              </a:rPr>
              <a:t>4. Disse interessentene deltar i (sam)spillet med ulike ressurser, de har ulike motiver og de får ulike gevinster av å involvere seg. </a:t>
            </a:r>
            <a:endParaRPr sz="1200">
              <a:latin typeface="Raleway"/>
              <a:ea typeface="Raleway"/>
              <a:cs typeface="Raleway"/>
              <a:sym typeface="Raleway"/>
            </a:endParaRPr>
          </a:p>
          <a:p>
            <a:pPr marL="0" lvl="0" indent="0" algn="l" rtl="0">
              <a:spcBef>
                <a:spcPts val="1600"/>
              </a:spcBef>
              <a:spcAft>
                <a:spcPts val="0"/>
              </a:spcAft>
              <a:buNone/>
            </a:pPr>
            <a:r>
              <a:rPr lang="no" sz="1200">
                <a:latin typeface="Raleway"/>
                <a:ea typeface="Raleway"/>
                <a:cs typeface="Raleway"/>
                <a:sym typeface="Raleway"/>
              </a:rPr>
              <a:t>5. Mellom interessentene kan det oppstå konflikter og motsetninger, men også dannes allianser og ulike mer eller mindre stabile nettverk.</a:t>
            </a:r>
            <a:endParaRPr sz="1200">
              <a:latin typeface="Raleway"/>
              <a:ea typeface="Raleway"/>
              <a:cs typeface="Raleway"/>
              <a:sym typeface="Raleway"/>
            </a:endParaRPr>
          </a:p>
          <a:p>
            <a:pPr marL="0" lvl="0" indent="0" algn="l" rtl="0">
              <a:spcBef>
                <a:spcPts val="1600"/>
              </a:spcBef>
              <a:spcAft>
                <a:spcPts val="0"/>
              </a:spcAft>
              <a:buClr>
                <a:schemeClr val="dk1"/>
              </a:buClr>
              <a:buSzPts val="1100"/>
              <a:buFont typeface="Arial"/>
              <a:buNone/>
            </a:pPr>
            <a:r>
              <a:rPr lang="no" sz="1200">
                <a:latin typeface="Raleway"/>
                <a:ea typeface="Raleway"/>
                <a:cs typeface="Raleway"/>
                <a:sym typeface="Raleway"/>
              </a:rPr>
              <a:t>6. Samspillet utvikler seg gjennom valg og prioriteringer. </a:t>
            </a:r>
            <a:endParaRPr sz="1200">
              <a:latin typeface="Raleway"/>
              <a:ea typeface="Raleway"/>
              <a:cs typeface="Raleway"/>
              <a:sym typeface="Raleway"/>
            </a:endParaRPr>
          </a:p>
          <a:p>
            <a:pPr marL="0" lvl="0" indent="0" algn="l" rtl="0">
              <a:spcBef>
                <a:spcPts val="1600"/>
              </a:spcBef>
              <a:spcAft>
                <a:spcPts val="1600"/>
              </a:spcAft>
              <a:buNone/>
            </a:pPr>
            <a:endParaRPr sz="1200">
              <a:latin typeface="Raleway"/>
              <a:ea typeface="Raleway"/>
              <a:cs typeface="Raleway"/>
              <a:sym typeface="Raleway"/>
            </a:endParaRPr>
          </a:p>
        </p:txBody>
      </p:sp>
      <p:sp>
        <p:nvSpPr>
          <p:cNvPr id="170" name="Google Shape;170;p27"/>
          <p:cNvSpPr txBox="1"/>
          <p:nvPr/>
        </p:nvSpPr>
        <p:spPr>
          <a:xfrm>
            <a:off x="4572000" y="1076850"/>
            <a:ext cx="4401600" cy="3791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sz="1200">
                <a:solidFill>
                  <a:schemeClr val="dk2"/>
                </a:solidFill>
                <a:latin typeface="Raleway"/>
                <a:ea typeface="Raleway"/>
                <a:cs typeface="Raleway"/>
                <a:sym typeface="Raleway"/>
              </a:rPr>
              <a:t>7. Men kan også noen ganger fremstå som situasjoner preget av delvis tvang, fristelser en ikke kan motstå eller nye rutiner som er vanskelige å endre. </a:t>
            </a:r>
            <a:endParaRPr sz="1200">
              <a:solidFill>
                <a:schemeClr val="dk2"/>
              </a:solidFill>
              <a:latin typeface="Raleway"/>
              <a:ea typeface="Raleway"/>
              <a:cs typeface="Raleway"/>
              <a:sym typeface="Raleway"/>
            </a:endParaRPr>
          </a:p>
          <a:p>
            <a:pPr marL="0" lvl="0" indent="0" algn="l" rtl="0">
              <a:lnSpc>
                <a:spcPct val="115000"/>
              </a:lnSpc>
              <a:spcBef>
                <a:spcPts val="1600"/>
              </a:spcBef>
              <a:spcAft>
                <a:spcPts val="0"/>
              </a:spcAft>
              <a:buNone/>
            </a:pPr>
            <a:r>
              <a:rPr lang="no" sz="1200">
                <a:solidFill>
                  <a:schemeClr val="dk2"/>
                </a:solidFill>
                <a:latin typeface="Raleway"/>
                <a:ea typeface="Raleway"/>
                <a:cs typeface="Raleway"/>
                <a:sym typeface="Raleway"/>
              </a:rPr>
              <a:t>8. Teknologiske endringer kan være sterke eller svake sosiale hint der konsekvensene av å ikke ”ta dette hintet” kan være mer eller mindre alvorlige. </a:t>
            </a:r>
            <a:endParaRPr sz="1200">
              <a:solidFill>
                <a:schemeClr val="dk2"/>
              </a:solidFill>
              <a:latin typeface="Raleway"/>
              <a:ea typeface="Raleway"/>
              <a:cs typeface="Raleway"/>
              <a:sym typeface="Raleway"/>
            </a:endParaRPr>
          </a:p>
          <a:p>
            <a:pPr marL="0" lvl="0" indent="0" algn="l" rtl="0">
              <a:lnSpc>
                <a:spcPct val="115000"/>
              </a:lnSpc>
              <a:spcBef>
                <a:spcPts val="1600"/>
              </a:spcBef>
              <a:spcAft>
                <a:spcPts val="0"/>
              </a:spcAft>
              <a:buNone/>
            </a:pPr>
            <a:r>
              <a:rPr lang="no" sz="1200">
                <a:solidFill>
                  <a:schemeClr val="dk2"/>
                </a:solidFill>
                <a:latin typeface="Raleway"/>
                <a:ea typeface="Raleway"/>
                <a:cs typeface="Raleway"/>
                <a:sym typeface="Raleway"/>
              </a:rPr>
              <a:t>9. Når noe går galt i samspillet vil en lete etter den eller de ansvarlige – bebreide selve teknologien, det systemet der teknologien iverksettes i eller brukerne av systemet. </a:t>
            </a:r>
            <a:endParaRPr sz="1200">
              <a:solidFill>
                <a:schemeClr val="dk2"/>
              </a:solidFill>
              <a:latin typeface="Raleway"/>
              <a:ea typeface="Raleway"/>
              <a:cs typeface="Raleway"/>
              <a:sym typeface="Raleway"/>
            </a:endParaRPr>
          </a:p>
          <a:p>
            <a:pPr marL="0" lvl="0" indent="0" algn="l" rtl="0">
              <a:lnSpc>
                <a:spcPct val="115000"/>
              </a:lnSpc>
              <a:spcBef>
                <a:spcPts val="1600"/>
              </a:spcBef>
              <a:spcAft>
                <a:spcPts val="1600"/>
              </a:spcAft>
              <a:buClr>
                <a:schemeClr val="dk1"/>
              </a:buClr>
              <a:buSzPts val="1100"/>
              <a:buFont typeface="Arial"/>
              <a:buNone/>
            </a:pPr>
            <a:r>
              <a:rPr lang="no" sz="1200">
                <a:solidFill>
                  <a:schemeClr val="dk2"/>
                </a:solidFill>
                <a:latin typeface="Raleway"/>
                <a:ea typeface="Raleway"/>
                <a:cs typeface="Raleway"/>
                <a:sym typeface="Raleway"/>
              </a:rPr>
              <a:t>10. Samspillet utvikler seg som en opplærings- og oppdragelsesprosess der en både modifiserer og tilpasser teknologien, men også utvikler ”nye” mennesker med andre verdier, kapasiteter og ferdigheter enn tidligere</a:t>
            </a:r>
            <a:endParaRPr sz="800">
              <a:latin typeface="Raleway"/>
              <a:ea typeface="Raleway"/>
              <a:cs typeface="Raleway"/>
              <a:sym typeface="Raleway"/>
            </a:endParaRPr>
          </a:p>
        </p:txBody>
      </p:sp>
      <p:sp>
        <p:nvSpPr>
          <p:cNvPr id="171" name="Google Shape;171;p27"/>
          <p:cNvSpPr txBox="1"/>
          <p:nvPr/>
        </p:nvSpPr>
        <p:spPr>
          <a:xfrm>
            <a:off x="6491175" y="4780500"/>
            <a:ext cx="26529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45818E"/>
                </a:solidFill>
              </a:rPr>
              <a:t>Relevant til Oblig 1 (Oppgave 2a)</a:t>
            </a:r>
            <a:endParaRPr sz="1200">
              <a:solidFill>
                <a:srgbClr val="45818E"/>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title"/>
          </p:nvPr>
        </p:nvSpPr>
        <p:spPr>
          <a:xfrm>
            <a:off x="311700" y="1199725"/>
            <a:ext cx="8520600" cy="255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dirty="0">
                <a:solidFill>
                  <a:srgbClr val="76A5AF"/>
                </a:solidFill>
                <a:latin typeface="Raleway"/>
                <a:ea typeface="Raleway"/>
                <a:cs typeface="Raleway"/>
                <a:sym typeface="Raleway"/>
              </a:rPr>
              <a:t>Oppgave 2.a</a:t>
            </a:r>
            <a:endParaRPr sz="3000" b="1" dirty="0">
              <a:solidFill>
                <a:srgbClr val="76A5AF"/>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1800" b="1" dirty="0">
              <a:solidFill>
                <a:srgbClr val="000000"/>
              </a:solidFill>
              <a:latin typeface="Raleway"/>
              <a:ea typeface="Raleway"/>
              <a:cs typeface="Raleway"/>
              <a:sym typeface="Raleway"/>
            </a:endParaRPr>
          </a:p>
          <a:p>
            <a:pPr marL="0" lvl="0" indent="0" algn="l" rtl="0">
              <a:lnSpc>
                <a:spcPct val="100000"/>
              </a:lnSpc>
              <a:spcBef>
                <a:spcPts val="0"/>
              </a:spcBef>
              <a:spcAft>
                <a:spcPts val="0"/>
              </a:spcAft>
              <a:buSzPts val="2800"/>
              <a:buNone/>
            </a:pPr>
            <a:r>
              <a:rPr lang="no" sz="1800" b="1" dirty="0">
                <a:solidFill>
                  <a:srgbClr val="000000"/>
                </a:solidFill>
                <a:latin typeface="Raleway"/>
                <a:ea typeface="Raleway"/>
                <a:cs typeface="Raleway"/>
                <a:sym typeface="Raleway"/>
              </a:rPr>
              <a:t>Tips til oppbygging av besvarelse: </a:t>
            </a:r>
            <a:r>
              <a:rPr lang="no" sz="1800" b="1" u="sng" dirty="0">
                <a:solidFill>
                  <a:srgbClr val="DD7E6B"/>
                </a:solidFill>
                <a:latin typeface="Raleway"/>
                <a:ea typeface="Raleway"/>
                <a:cs typeface="Raleway"/>
                <a:sym typeface="Raleway"/>
                <a:hlinkClick r:id="rId3">
                  <a:extLst>
                    <a:ext uri="{A12FA001-AC4F-418D-AE19-62706E023703}">
                      <ahyp:hlinkClr xmlns:ahyp="http://schemas.microsoft.com/office/drawing/2018/hyperlinkcolor" val="tx"/>
                    </a:ext>
                  </a:extLst>
                </a:hlinkClick>
              </a:rPr>
              <a:t>TUR modellen</a:t>
            </a:r>
            <a:endParaRPr sz="1800" b="1" dirty="0">
              <a:solidFill>
                <a:srgbClr val="DD7E6B"/>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1800" b="1" dirty="0">
              <a:solidFill>
                <a:srgbClr val="000000"/>
              </a:solidFill>
              <a:latin typeface="Raleway"/>
              <a:ea typeface="Raleway"/>
              <a:cs typeface="Raleway"/>
              <a:sym typeface="Raleway"/>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9"/>
          <p:cNvSpPr txBox="1">
            <a:spLocks noGrp="1"/>
          </p:cNvSpPr>
          <p:nvPr>
            <p:ph type="title"/>
          </p:nvPr>
        </p:nvSpPr>
        <p:spPr>
          <a:xfrm>
            <a:off x="311700" y="217800"/>
            <a:ext cx="8520600" cy="477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a:solidFill>
                  <a:srgbClr val="DD7E6B"/>
                </a:solidFill>
                <a:latin typeface="Raleway"/>
                <a:ea typeface="Raleway"/>
                <a:cs typeface="Raleway"/>
                <a:sym typeface="Raleway"/>
              </a:rPr>
              <a:t>Hvordan argumenterer vi?</a:t>
            </a:r>
            <a:endParaRPr sz="3000" b="1">
              <a:solidFill>
                <a:srgbClr val="DD7E6B"/>
              </a:solidFill>
              <a:latin typeface="Raleway"/>
              <a:ea typeface="Raleway"/>
              <a:cs typeface="Raleway"/>
              <a:sym typeface="Raleway"/>
            </a:endParaRPr>
          </a:p>
          <a:p>
            <a:pPr marL="0" lvl="0" indent="0" algn="l" rtl="0">
              <a:lnSpc>
                <a:spcPct val="100000"/>
              </a:lnSpc>
              <a:spcBef>
                <a:spcPts val="0"/>
              </a:spcBef>
              <a:spcAft>
                <a:spcPts val="0"/>
              </a:spcAft>
              <a:buSzPts val="2800"/>
              <a:buNone/>
            </a:pPr>
            <a:r>
              <a:rPr lang="no" sz="3000" b="1">
                <a:solidFill>
                  <a:srgbClr val="76A5AF"/>
                </a:solidFill>
                <a:latin typeface="Raleway"/>
                <a:ea typeface="Raleway"/>
                <a:cs typeface="Raleway"/>
                <a:sym typeface="Raleway"/>
              </a:rPr>
              <a:t>Hvordan skriver vi en diskusjonsoppgave?</a:t>
            </a:r>
            <a:endParaRPr sz="2400" b="1">
              <a:solidFill>
                <a:srgbClr val="76A5AF"/>
              </a:solidFill>
              <a:latin typeface="Raleway"/>
              <a:ea typeface="Raleway"/>
              <a:cs typeface="Raleway"/>
              <a:sym typeface="Raleway"/>
            </a:endParaRPr>
          </a:p>
          <a:p>
            <a:pPr marL="0" lvl="0" indent="0" algn="l" rtl="0">
              <a:spcBef>
                <a:spcPts val="0"/>
              </a:spcBef>
              <a:spcAft>
                <a:spcPts val="0"/>
              </a:spcAft>
              <a:buSzPts val="2800"/>
              <a:buNone/>
            </a:pPr>
            <a:r>
              <a:rPr lang="no" sz="1800" b="1">
                <a:latin typeface="Raleway"/>
                <a:ea typeface="Raleway"/>
                <a:cs typeface="Raleway"/>
                <a:sym typeface="Raleway"/>
              </a:rPr>
              <a:t> </a:t>
            </a:r>
            <a:endParaRPr sz="1800" b="1">
              <a:latin typeface="Raleway"/>
              <a:ea typeface="Raleway"/>
              <a:cs typeface="Raleway"/>
              <a:sym typeface="Raleway"/>
            </a:endParaRPr>
          </a:p>
          <a:p>
            <a:pPr marL="0" lvl="0" indent="0" algn="l" rtl="0">
              <a:spcBef>
                <a:spcPts val="0"/>
              </a:spcBef>
              <a:spcAft>
                <a:spcPts val="0"/>
              </a:spcAft>
              <a:buClr>
                <a:schemeClr val="dk1"/>
              </a:buClr>
              <a:buSzPts val="2800"/>
              <a:buFont typeface="Arial"/>
              <a:buNone/>
            </a:pPr>
            <a:r>
              <a:rPr lang="no" sz="1800" b="1">
                <a:latin typeface="Raleway"/>
                <a:ea typeface="Raleway"/>
                <a:cs typeface="Raleway"/>
                <a:sym typeface="Raleway"/>
              </a:rPr>
              <a:t>Hva?</a:t>
            </a:r>
            <a:endParaRPr sz="1800" b="1">
              <a:latin typeface="Raleway"/>
              <a:ea typeface="Raleway"/>
              <a:cs typeface="Raleway"/>
              <a:sym typeface="Raleway"/>
            </a:endParaRPr>
          </a:p>
          <a:p>
            <a:pPr marL="457200" lvl="0" indent="-342900" algn="l" rtl="0">
              <a:spcBef>
                <a:spcPts val="0"/>
              </a:spcBef>
              <a:spcAft>
                <a:spcPts val="0"/>
              </a:spcAft>
              <a:buSzPts val="1800"/>
              <a:buFont typeface="Raleway"/>
              <a:buChar char="●"/>
            </a:pPr>
            <a:r>
              <a:rPr lang="no" sz="1800" b="1">
                <a:latin typeface="Raleway"/>
                <a:ea typeface="Raleway"/>
                <a:cs typeface="Raleway"/>
                <a:sym typeface="Raleway"/>
              </a:rPr>
              <a:t>Argumentasjon: påstand + begrunnelse</a:t>
            </a:r>
            <a:endParaRPr sz="1800" b="1">
              <a:latin typeface="Raleway"/>
              <a:ea typeface="Raleway"/>
              <a:cs typeface="Raleway"/>
              <a:sym typeface="Raleway"/>
            </a:endParaRPr>
          </a:p>
          <a:p>
            <a:pPr marL="457200" lvl="0" indent="-342900" algn="l" rtl="0">
              <a:spcBef>
                <a:spcPts val="0"/>
              </a:spcBef>
              <a:spcAft>
                <a:spcPts val="0"/>
              </a:spcAft>
              <a:buSzPts val="1800"/>
              <a:buFont typeface="Raleway"/>
              <a:buChar char="●"/>
            </a:pPr>
            <a:r>
              <a:rPr lang="no" sz="1800" b="1">
                <a:latin typeface="Raleway"/>
                <a:ea typeface="Raleway"/>
                <a:cs typeface="Raleway"/>
                <a:sym typeface="Raleway"/>
              </a:rPr>
              <a:t>Diskusjon: egne påstander som drives gjennom argumentasjon</a:t>
            </a:r>
            <a:endParaRPr sz="1800" b="1">
              <a:latin typeface="Raleway"/>
              <a:ea typeface="Raleway"/>
              <a:cs typeface="Raleway"/>
              <a:sym typeface="Raleway"/>
            </a:endParaRPr>
          </a:p>
          <a:p>
            <a:pPr marL="914400" lvl="1" indent="-342900" algn="l" rtl="0">
              <a:spcBef>
                <a:spcPts val="0"/>
              </a:spcBef>
              <a:spcAft>
                <a:spcPts val="0"/>
              </a:spcAft>
              <a:buSzPts val="1800"/>
              <a:buFont typeface="Raleway"/>
              <a:buChar char="○"/>
            </a:pPr>
            <a:r>
              <a:rPr lang="no" sz="1800" b="1">
                <a:latin typeface="Raleway"/>
                <a:ea typeface="Raleway"/>
                <a:cs typeface="Raleway"/>
                <a:sym typeface="Raleway"/>
              </a:rPr>
              <a:t>bruk gjerne eksempler!</a:t>
            </a:r>
            <a:endParaRPr sz="1800" b="1">
              <a:latin typeface="Raleway"/>
              <a:ea typeface="Raleway"/>
              <a:cs typeface="Raleway"/>
              <a:sym typeface="Raleway"/>
            </a:endParaRPr>
          </a:p>
          <a:p>
            <a:pPr marL="0" lvl="0" indent="0" algn="l" rtl="0">
              <a:spcBef>
                <a:spcPts val="0"/>
              </a:spcBef>
              <a:spcAft>
                <a:spcPts val="0"/>
              </a:spcAft>
              <a:buNone/>
            </a:pPr>
            <a:endParaRPr sz="1800" b="1">
              <a:latin typeface="Raleway"/>
              <a:ea typeface="Raleway"/>
              <a:cs typeface="Raleway"/>
              <a:sym typeface="Raleway"/>
            </a:endParaRPr>
          </a:p>
          <a:p>
            <a:pPr marL="0" lvl="0" indent="0" algn="l" rtl="0">
              <a:spcBef>
                <a:spcPts val="0"/>
              </a:spcBef>
              <a:spcAft>
                <a:spcPts val="0"/>
              </a:spcAft>
              <a:buNone/>
            </a:pPr>
            <a:r>
              <a:rPr lang="no" sz="1800" b="1">
                <a:latin typeface="Raleway"/>
                <a:ea typeface="Raleway"/>
                <a:cs typeface="Raleway"/>
                <a:sym typeface="Raleway"/>
              </a:rPr>
              <a:t>Tips til god drøfting:</a:t>
            </a:r>
            <a:endParaRPr sz="1800" b="1">
              <a:latin typeface="Raleway"/>
              <a:ea typeface="Raleway"/>
              <a:cs typeface="Raleway"/>
              <a:sym typeface="Raleway"/>
            </a:endParaRPr>
          </a:p>
          <a:p>
            <a:pPr marL="457200" lvl="0" indent="-342900" algn="l" rtl="0">
              <a:spcBef>
                <a:spcPts val="0"/>
              </a:spcBef>
              <a:spcAft>
                <a:spcPts val="0"/>
              </a:spcAft>
              <a:buSzPts val="1800"/>
              <a:buFont typeface="Raleway"/>
              <a:buChar char="●"/>
            </a:pPr>
            <a:r>
              <a:rPr lang="no" sz="1800" b="1">
                <a:latin typeface="Raleway"/>
                <a:ea typeface="Raleway"/>
                <a:cs typeface="Raleway"/>
                <a:sym typeface="Raleway"/>
              </a:rPr>
              <a:t>Ikke still en masse spørsmål</a:t>
            </a:r>
            <a:endParaRPr sz="1800" b="1">
              <a:latin typeface="Raleway"/>
              <a:ea typeface="Raleway"/>
              <a:cs typeface="Raleway"/>
              <a:sym typeface="Raleway"/>
            </a:endParaRPr>
          </a:p>
          <a:p>
            <a:pPr marL="457200" lvl="0" indent="-342900" algn="l" rtl="0">
              <a:spcBef>
                <a:spcPts val="0"/>
              </a:spcBef>
              <a:spcAft>
                <a:spcPts val="0"/>
              </a:spcAft>
              <a:buSzPts val="1800"/>
              <a:buFont typeface="Raleway"/>
              <a:buChar char="●"/>
            </a:pPr>
            <a:r>
              <a:rPr lang="no" sz="1800" b="1">
                <a:latin typeface="Raleway"/>
                <a:ea typeface="Raleway"/>
                <a:cs typeface="Raleway"/>
                <a:sym typeface="Raleway"/>
              </a:rPr>
              <a:t>Gå systematisk til verks</a:t>
            </a:r>
            <a:endParaRPr sz="1800" b="1">
              <a:latin typeface="Raleway"/>
              <a:ea typeface="Raleway"/>
              <a:cs typeface="Raleway"/>
              <a:sym typeface="Raleway"/>
            </a:endParaRPr>
          </a:p>
          <a:p>
            <a:pPr marL="457200" lvl="0" indent="-342900" algn="l" rtl="0">
              <a:spcBef>
                <a:spcPts val="0"/>
              </a:spcBef>
              <a:spcAft>
                <a:spcPts val="0"/>
              </a:spcAft>
              <a:buSzPts val="1800"/>
              <a:buFont typeface="Raleway"/>
              <a:buChar char="●"/>
            </a:pPr>
            <a:r>
              <a:rPr lang="no" sz="1800" b="1">
                <a:latin typeface="Raleway"/>
                <a:ea typeface="Raleway"/>
                <a:cs typeface="Raleway"/>
                <a:sym typeface="Raleway"/>
              </a:rPr>
              <a:t>Relevant konklusjon</a:t>
            </a:r>
            <a:endParaRPr sz="1800" b="1">
              <a:latin typeface="Raleway"/>
              <a:ea typeface="Raleway"/>
              <a:cs typeface="Raleway"/>
              <a:sym typeface="Raleway"/>
            </a:endParaRPr>
          </a:p>
          <a:p>
            <a:pPr marL="0" lvl="0" indent="0" algn="l" rtl="0">
              <a:spcBef>
                <a:spcPts val="0"/>
              </a:spcBef>
              <a:spcAft>
                <a:spcPts val="0"/>
              </a:spcAft>
              <a:buNone/>
            </a:pPr>
            <a:endParaRPr sz="1800" b="1">
              <a:latin typeface="Raleway"/>
              <a:ea typeface="Raleway"/>
              <a:cs typeface="Raleway"/>
              <a:sym typeface="Raleway"/>
            </a:endParaRPr>
          </a:p>
          <a:p>
            <a:pPr marL="0" lvl="0" indent="0" algn="l" rtl="0">
              <a:spcBef>
                <a:spcPts val="0"/>
              </a:spcBef>
              <a:spcAft>
                <a:spcPts val="0"/>
              </a:spcAft>
              <a:buNone/>
            </a:pPr>
            <a:endParaRPr sz="1800" b="1">
              <a:latin typeface="Raleway"/>
              <a:ea typeface="Raleway"/>
              <a:cs typeface="Raleway"/>
              <a:sym typeface="Raleway"/>
            </a:endParaRPr>
          </a:p>
          <a:p>
            <a:pPr marL="0" lvl="0" indent="0" algn="l" rtl="0">
              <a:spcBef>
                <a:spcPts val="0"/>
              </a:spcBef>
              <a:spcAft>
                <a:spcPts val="0"/>
              </a:spcAft>
              <a:buNone/>
            </a:pPr>
            <a:r>
              <a:rPr lang="no" sz="1800" b="1">
                <a:latin typeface="Raleway"/>
                <a:ea typeface="Raleway"/>
                <a:cs typeface="Raleway"/>
                <a:sym typeface="Raleway"/>
              </a:rPr>
              <a:t>Tips? Se her: </a:t>
            </a:r>
            <a:r>
              <a:rPr lang="no" sz="1100" u="sng">
                <a:solidFill>
                  <a:srgbClr val="DD7E6B"/>
                </a:solidFill>
                <a:hlinkClick r:id="rId3">
                  <a:extLst>
                    <a:ext uri="{A12FA001-AC4F-418D-AE19-62706E023703}">
                      <ahyp:hlinkClr xmlns:ahyp="http://schemas.microsoft.com/office/drawing/2018/hyperlinkcolor" val="tx"/>
                    </a:ext>
                  </a:extLst>
                </a:hlinkClick>
              </a:rPr>
              <a:t>sokogskriv.no</a:t>
            </a:r>
            <a:endParaRPr sz="1800" b="1">
              <a:solidFill>
                <a:srgbClr val="DD7E6B"/>
              </a:solidFill>
              <a:latin typeface="Raleway"/>
              <a:ea typeface="Raleway"/>
              <a:cs typeface="Raleway"/>
              <a:sym typeface="Raleway"/>
            </a:endParaRPr>
          </a:p>
          <a:p>
            <a:pPr marL="0" lvl="0" indent="0" algn="l" rtl="0">
              <a:spcBef>
                <a:spcPts val="0"/>
              </a:spcBef>
              <a:spcAft>
                <a:spcPts val="0"/>
              </a:spcAft>
              <a:buNone/>
            </a:pPr>
            <a:endParaRPr sz="1800" b="1">
              <a:latin typeface="Raleway"/>
              <a:ea typeface="Raleway"/>
              <a:cs typeface="Raleway"/>
              <a:sym typeface="Raleway"/>
            </a:endParaRPr>
          </a:p>
          <a:p>
            <a:pPr marL="0" lvl="0" indent="0" algn="l" rtl="0">
              <a:spcBef>
                <a:spcPts val="0"/>
              </a:spcBef>
              <a:spcAft>
                <a:spcPts val="0"/>
              </a:spcAft>
              <a:buNone/>
            </a:pPr>
            <a:endParaRPr sz="3000" b="1">
              <a:solidFill>
                <a:schemeClr val="accent5"/>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3000" b="1">
              <a:solidFill>
                <a:schemeClr val="accent5"/>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3000" b="1">
              <a:solidFill>
                <a:schemeClr val="accent5"/>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1800" b="1">
              <a:solidFill>
                <a:srgbClr val="000000"/>
              </a:solidFill>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5"/>
        <p:cNvGrpSpPr/>
        <p:nvPr/>
      </p:nvGrpSpPr>
      <p:grpSpPr>
        <a:xfrm>
          <a:off x="0" y="0"/>
          <a:ext cx="0" cy="0"/>
          <a:chOff x="0" y="0"/>
          <a:chExt cx="0" cy="0"/>
        </a:xfrm>
      </p:grpSpPr>
      <p:sp>
        <p:nvSpPr>
          <p:cNvPr id="186" name="Google Shape;186;p30"/>
          <p:cNvSpPr txBox="1">
            <a:spLocks noGrp="1"/>
          </p:cNvSpPr>
          <p:nvPr>
            <p:ph type="ctrTitle"/>
          </p:nvPr>
        </p:nvSpPr>
        <p:spPr>
          <a:xfrm>
            <a:off x="0" y="1828600"/>
            <a:ext cx="9144000" cy="1046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b="1" i="1" dirty="0">
                <a:solidFill>
                  <a:srgbClr val="DD7E6B"/>
                </a:solidFill>
                <a:latin typeface="Roboto"/>
                <a:ea typeface="Roboto"/>
                <a:cs typeface="Roboto"/>
                <a:sym typeface="Roboto"/>
              </a:rPr>
              <a:t>lyhope</a:t>
            </a:r>
            <a:r>
              <a:rPr lang="no" b="1" dirty="0">
                <a:solidFill>
                  <a:srgbClr val="DD7E6B"/>
                </a:solidFill>
                <a:latin typeface="Roboto"/>
                <a:ea typeface="Roboto"/>
                <a:cs typeface="Roboto"/>
                <a:sym typeface="Roboto"/>
              </a:rPr>
              <a:t>@uio.no</a:t>
            </a:r>
            <a:endParaRPr b="1" dirty="0">
              <a:solidFill>
                <a:srgbClr val="DD7E6B"/>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17109</TotalTime>
  <Words>764</Words>
  <Application>Microsoft Macintosh PowerPoint</Application>
  <PresentationFormat>On-screen Show (16:9)</PresentationFormat>
  <Paragraphs>120</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Raleway Black</vt:lpstr>
      <vt:lpstr>Roboto</vt:lpstr>
      <vt:lpstr>Raleway</vt:lpstr>
      <vt:lpstr>Arial</vt:lpstr>
      <vt:lpstr>Simple Light</vt:lpstr>
      <vt:lpstr>VELKOMMEN</vt:lpstr>
      <vt:lpstr>Hva skal vi i dag?</vt:lpstr>
      <vt:lpstr>Bli kjent :-)</vt:lpstr>
      <vt:lpstr>Hva er deres forventninger til emnet? Hva forventer vi av dere?   Hva er det dere tror dere skal lære i dette emnet? Er det noe dere lurer på?</vt:lpstr>
      <vt:lpstr>Oversikt våren 2025 </vt:lpstr>
      <vt:lpstr>PowerPoint Presentation</vt:lpstr>
      <vt:lpstr>Beskjeder og spørsmål </vt:lpstr>
      <vt:lpstr>Oblig</vt:lpstr>
      <vt:lpstr>Oblig 1.  Husk!! Filformat: pdf Navn på fil: brukernavn.pdf Valg av system i oppgave 1 skal jobbes med i oblig 2 og 3   Før vi avslutter: Har dere spørsmål til oblig 1?  Oblig1 - frist: Onsdag 5.februar, kl 23:59. </vt:lpstr>
      <vt:lpstr>Hva er en interessent?  </vt:lpstr>
      <vt:lpstr>Interessent Hentet fra “Notat om samspill”</vt:lpstr>
      <vt:lpstr>Oppgave  1. Bruk 5 min på å identifisere noen av Netflix sine interessenter  2. Identifiser følgende:  relasjoner mellom interessentene  interessentenes interesser i systemet eventuelle konflikter mellom interessentene</vt:lpstr>
      <vt:lpstr>Spørsmål?</vt:lpstr>
      <vt:lpstr>Notat om samspill   Hva tenker dere at samspill mellom digital teknologi og individer, organisasjoner og samfunnet handler om? Hvordan påvirkes samfunnet av ulike teknologier? Hvilke konsekvenser kan digitaliseringen av samfunnet være?</vt:lpstr>
      <vt:lpstr>Påstander</vt:lpstr>
      <vt:lpstr>Oppgave 2.a  Tips til oppbygging av besvarelse: TUR modellen </vt:lpstr>
      <vt:lpstr>Hvordan argumenterer vi? Hvordan skriver vi en diskusjonsoppgave?   Hva? Argumentasjon: påstand + begrunnelse Diskusjon: egne påstander som drives gjennom argumentasjon bruk gjerne eksempler!  Tips til god drøfting: Ikke still en masse spørsmål Gå systematisk til verks Relevant konklusjon   Tips? Se her: sokogskriv.no     </vt:lpstr>
      <vt:lpstr>lyhope@uio.no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dc:title>
  <cp:lastModifiedBy>Lyra Valentina Iris Hope</cp:lastModifiedBy>
  <cp:revision>5</cp:revision>
  <dcterms:modified xsi:type="dcterms:W3CDTF">2025-02-03T09:43:05Z</dcterms:modified>
</cp:coreProperties>
</file>