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3.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73"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Raleway" pitchFamily="2" charset="77"/>
      <p:regular r:id="rId24"/>
      <p:bold r:id="rId25"/>
      <p:italic r:id="rId26"/>
      <p:boldItalic r:id="rId27"/>
    </p:embeddedFont>
    <p:embeddedFont>
      <p:font typeface="Roboto" panose="02000000000000000000" pitchFamily="2" charset="0"/>
      <p:regular r:id="rId28"/>
      <p:bold r:id="rId29"/>
      <p:italic r:id="rId30"/>
      <p:boldItalic r:id="rId31"/>
    </p:embeddedFont>
    <p:embeddedFont>
      <p:font typeface="Roboto Medium" panose="02000000000000000000" pitchFamily="2" charset="0"/>
      <p:regular r:id="rId32"/>
      <p:bold r:id="rId33"/>
      <p:italic r:id="rId34"/>
      <p:boldItalic r:id="rId35"/>
    </p:embeddedFont>
    <p:embeddedFont>
      <p:font typeface="Trebuchet MS" panose="020B0703020202090204" pitchFamily="34" charset="0"/>
      <p:regular r:id="rId36"/>
      <p:bold r:id="rId37"/>
      <p:italic r:id="rId38"/>
    </p:embeddedFont>
    <p:embeddedFont>
      <p:font typeface="Wingdings 3" pitchFamily="2" charset="2"/>
      <p:regular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Tvinnereim" initials="" lastIdx="1" clrIdx="0"/>
  <p:cmAuthor id="1" name="Mathea Svendsen Risberg"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7F65402-6E3E-46B2-AF3C-CEFE8BA92E42}">
  <a:tblStyle styleId="{C7F65402-6E3E-46B2-AF3C-CEFE8BA92E42}"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86"/>
  </p:normalViewPr>
  <p:slideViewPr>
    <p:cSldViewPr snapToGrid="0">
      <p:cViewPr varScale="1">
        <p:scale>
          <a:sx n="146" d="100"/>
          <a:sy n="146" d="100"/>
        </p:scale>
        <p:origin x="640"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2-11T13:11:04.533" idx="1">
    <p:pos x="292" y="1296"/>
    <p:text>Hvis man tenker det er nødvendig</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5-02-07T08:19:07.112" idx="1">
    <p:pos x="6000" y="0"/>
    <p:text>Vis dem hvor de finner samtykkeskjemaet, og gå gjerne gjennom hvordan det skal fylles ut. Det ligger under ressurser på emnesiden.</p:text>
  </p:cm>
</p:cmLst>
</file>

<file path=ppt/comments/comment3.xml><?xml version="1.0" encoding="utf-8"?>
<p:cmLst xmlns:a="http://schemas.openxmlformats.org/drawingml/2006/main" xmlns:r="http://schemas.openxmlformats.org/officeDocument/2006/relationships" xmlns:p="http://schemas.openxmlformats.org/presentationml/2006/main">
  <p:cm authorId="1" dt="2025-02-07T08:17:22.181" idx="2">
    <p:pos x="6000" y="0"/>
    <p:text>Blir en ny gjennomgang av dette neste uke så ikke bruk alt for mye tid på sekvenstabeller denne uken.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344d3550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b344d3550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344d3550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b344d3550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b47416498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b47416498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2d28dd8c6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2d28dd8c6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b344d35506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gb344d35506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11d521f00b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11d521f00b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344d35506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gb344d35506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Det er: involvering av brukergruppe eller representanter for brukergruppe for å samle inn data om bruken av et produkt/system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b474164984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b474164984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b474164984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b47416498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47416498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47416498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b344d3550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gb344d35506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b344d3550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gb344d35506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aad0ee4773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aad0ee4773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aad0ee477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aad0ee47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11d521f00b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111d521f00b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11d521f00b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11d521f00b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11d521f00b_0_6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11d521f00b_0_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11d521f00b_0_5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g111d521f00b_0_5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11d521f00b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111d521f00b_0_3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aad0ee4773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aad0ee4773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fa8e814d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fa8e814d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6350"/>
            <a:ext cx="9144000" cy="5149850"/>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lumMod val="75000"/>
                  </a:schemeClr>
                </a:solidFill>
              </a:defRPr>
            </a:lvl1pPr>
          </a:lstStyle>
          <a:p>
            <a:r>
              <a:rPr lang="en-GB"/>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352328586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370626915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GB"/>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44298368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127486581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92304465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388170378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1411636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23953"/>
            <a:ext cx="2890896" cy="958850"/>
          </a:xfrm>
        </p:spPr>
        <p:txBody>
          <a:bodyPr anchor="b">
            <a:normAutofit/>
          </a:bodyPr>
          <a:lstStyle>
            <a:lvl1pPr>
              <a:defRPr sz="1500"/>
            </a:lvl1pPr>
          </a:lstStyle>
          <a:p>
            <a:r>
              <a:rPr lang="en-GB"/>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08000"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177029478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GB"/>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298900935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GB"/>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6476741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
        <p:nvSpPr>
          <p:cNvPr id="24" name="TextBox 23"/>
          <p:cNvSpPr txBox="1"/>
          <p:nvPr/>
        </p:nvSpPr>
        <p:spPr>
          <a:xfrm>
            <a:off x="406402"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6977212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GB"/>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406584106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
        <p:nvSpPr>
          <p:cNvPr id="24" name="TextBox 23"/>
          <p:cNvSpPr txBox="1"/>
          <p:nvPr/>
        </p:nvSpPr>
        <p:spPr>
          <a:xfrm>
            <a:off x="406402"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4163797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40968462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33124815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218949677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extLst>
      <p:ext uri="{BB962C8B-B14F-4D97-AF65-F5344CB8AC3E}">
        <p14:creationId xmlns:p14="http://schemas.microsoft.com/office/powerpoint/2010/main" val="2779033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extLst>
      <p:ext uri="{BB962C8B-B14F-4D97-AF65-F5344CB8AC3E}">
        <p14:creationId xmlns:p14="http://schemas.microsoft.com/office/powerpoint/2010/main" val="1056077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extLst>
      <p:ext uri="{BB962C8B-B14F-4D97-AF65-F5344CB8AC3E}">
        <p14:creationId xmlns:p14="http://schemas.microsoft.com/office/powerpoint/2010/main" val="2218888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extLst>
      <p:ext uri="{BB962C8B-B14F-4D97-AF65-F5344CB8AC3E}">
        <p14:creationId xmlns:p14="http://schemas.microsoft.com/office/powerpoint/2010/main" val="1310239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6350"/>
            <a:ext cx="9144000" cy="5149850"/>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48A87A34-81AB-432B-8DAE-1953F412C126}" type="datetimeFigureOut">
              <a:rPr lang="en-US" smtClean="0"/>
              <a:pPr/>
              <a:t>2/10/25</a:t>
            </a:fld>
            <a:endParaRPr lang="en-US" dirty="0"/>
          </a:p>
        </p:txBody>
      </p:sp>
      <p:sp>
        <p:nvSpPr>
          <p:cNvPr id="5" name="Footer Placeholder 4"/>
          <p:cNvSpPr>
            <a:spLocks noGrp="1"/>
          </p:cNvSpPr>
          <p:nvPr>
            <p:ph type="ftr" sz="quarter" idx="3"/>
          </p:nvPr>
        </p:nvSpPr>
        <p:spPr>
          <a:xfrm>
            <a:off x="508000"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lumMod val="75000"/>
                  </a:schemeClr>
                </a:solidFill>
              </a:defRPr>
            </a:lvl1pPr>
          </a:lstStyle>
          <a:p>
            <a:pPr marL="0" lvl="0" indent="0" algn="r" rtl="0">
              <a:spcBef>
                <a:spcPts val="0"/>
              </a:spcBef>
              <a:spcAft>
                <a:spcPts val="0"/>
              </a:spcAft>
              <a:buNone/>
            </a:pPr>
            <a:fld id="{00000000-1234-1234-1234-123412341234}" type="slidenum">
              <a:rPr lang="no" smtClean="0"/>
              <a:t>‹#›</a:t>
            </a:fld>
            <a:endParaRPr lang="no"/>
          </a:p>
        </p:txBody>
      </p:sp>
    </p:spTree>
    <p:extLst>
      <p:ext uri="{BB962C8B-B14F-4D97-AF65-F5344CB8AC3E}">
        <p14:creationId xmlns:p14="http://schemas.microsoft.com/office/powerpoint/2010/main" val="2673290169"/>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792" r:id="rId19"/>
    <p:sldLayoutId id="2147483793" r:id="rId20"/>
  </p:sldLayoutIdLst>
  <p:hf sldNum="0" hdr="0" ftr="0" dt="0"/>
  <p:txStyles>
    <p:titleStyle>
      <a:lvl1pPr algn="l" defTabSz="342900" rtl="0" eaLnBrk="1" latinLnBrk="0" hangingPunct="1">
        <a:spcBef>
          <a:spcPct val="0"/>
        </a:spcBef>
        <a:buNone/>
        <a:defRPr sz="27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lumMod val="75000"/>
          </a:schemeClr>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lumMod val="75000"/>
          </a:schemeClr>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lumMod val="75000"/>
          </a:schemeClr>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lumMod val="75000"/>
          </a:schemeClr>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lumMod val="75000"/>
          </a:schemeClr>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lumMod val="75000"/>
          </a:schemeClr>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lumMod val="75000"/>
          </a:schemeClr>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lumMod val="75000"/>
          </a:schemeClr>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299200"/>
            <a:ext cx="8520600" cy="1673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a:solidFill>
                  <a:srgbClr val="DD7E6B"/>
                </a:solidFill>
                <a:latin typeface="Raleway"/>
                <a:ea typeface="Raleway"/>
                <a:cs typeface="Raleway"/>
                <a:sym typeface="Raleway"/>
              </a:rPr>
              <a:t>UKE 3 </a:t>
            </a:r>
            <a:endParaRPr sz="6000" b="1">
              <a:solidFill>
                <a:srgbClr val="DD7E6B"/>
              </a:solidFill>
              <a:latin typeface="Raleway"/>
              <a:ea typeface="Raleway"/>
              <a:cs typeface="Raleway"/>
              <a:sym typeface="Raleway"/>
            </a:endParaRPr>
          </a:p>
          <a:p>
            <a:pPr marL="0" lvl="0" indent="0" algn="ctr" rtl="0">
              <a:lnSpc>
                <a:spcPct val="100000"/>
              </a:lnSpc>
              <a:spcBef>
                <a:spcPts val="0"/>
              </a:spcBef>
              <a:spcAft>
                <a:spcPts val="0"/>
              </a:spcAft>
              <a:buSzPts val="5200"/>
              <a:buNone/>
            </a:pPr>
            <a:r>
              <a:rPr lang="no" sz="4000" b="1">
                <a:solidFill>
                  <a:srgbClr val="DD7E6B"/>
                </a:solidFill>
                <a:latin typeface="Raleway"/>
                <a:ea typeface="Raleway"/>
                <a:cs typeface="Raleway"/>
                <a:sym typeface="Raleway"/>
              </a:rPr>
              <a:t>Undersøkelse av bruk</a:t>
            </a:r>
            <a:endParaRPr sz="4000" b="1">
              <a:solidFill>
                <a:srgbClr val="DD7E6B"/>
              </a:solidFill>
              <a:latin typeface="Raleway"/>
              <a:ea typeface="Raleway"/>
              <a:cs typeface="Raleway"/>
              <a:sym typeface="Raleway"/>
            </a:endParaRPr>
          </a:p>
        </p:txBody>
      </p:sp>
      <p:sp>
        <p:nvSpPr>
          <p:cNvPr id="55" name="Google Shape;55;p13"/>
          <p:cNvSpPr txBox="1">
            <a:spLocks noGrp="1"/>
          </p:cNvSpPr>
          <p:nvPr>
            <p:ph type="subTitle" idx="1"/>
          </p:nvPr>
        </p:nvSpPr>
        <p:spPr>
          <a:xfrm>
            <a:off x="311700" y="2972900"/>
            <a:ext cx="8520600" cy="792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no" dirty="0">
                <a:solidFill>
                  <a:srgbClr val="000000"/>
                </a:solidFill>
                <a:latin typeface="Raleway"/>
                <a:ea typeface="Raleway"/>
                <a:cs typeface="Raleway"/>
                <a:sym typeface="Raleway"/>
              </a:rPr>
              <a:t>IN1030 Gruppe 1</a:t>
            </a:r>
            <a:endParaRPr dirty="0">
              <a:solidFill>
                <a:srgbClr val="000000"/>
              </a:solidFill>
              <a:latin typeface="Raleway"/>
              <a:ea typeface="Raleway"/>
              <a:cs typeface="Raleway"/>
              <a:sym typeface="Raleway"/>
            </a:endParaRPr>
          </a:p>
          <a:p>
            <a:pPr marL="0" lvl="0" indent="0" algn="ctr" rtl="0">
              <a:lnSpc>
                <a:spcPct val="100000"/>
              </a:lnSpc>
              <a:spcBef>
                <a:spcPts val="0"/>
              </a:spcBef>
              <a:spcAft>
                <a:spcPts val="0"/>
              </a:spcAft>
              <a:buSzPts val="2800"/>
              <a:buNone/>
            </a:pPr>
            <a:r>
              <a:rPr lang="no" sz="1800" dirty="0">
                <a:solidFill>
                  <a:srgbClr val="000000"/>
                </a:solidFill>
                <a:latin typeface="Raleway"/>
                <a:ea typeface="Raleway"/>
                <a:cs typeface="Raleway"/>
                <a:sym typeface="Raleway"/>
              </a:rPr>
              <a:t>Læringsmål: Du skal kunne utføre enkle brukerundersøkelser.</a:t>
            </a:r>
            <a:endParaRPr sz="1800" dirty="0">
              <a:solidFill>
                <a:srgbClr val="000000"/>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4135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2057900"/>
            <a:ext cx="85206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Repetisjon</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Bruk og undersøkelser av bruk</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Sekvenstabell</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Oppgaver</a:t>
            </a:r>
            <a:endParaRPr>
              <a:latin typeface="Raleway"/>
              <a:ea typeface="Raleway"/>
              <a:cs typeface="Raleway"/>
              <a:sym typeface="Raleway"/>
            </a:endParaRPr>
          </a:p>
          <a:p>
            <a:pPr marL="457200" lvl="0" indent="0" algn="l" rtl="0">
              <a:lnSpc>
                <a:spcPct val="115000"/>
              </a:lnSpc>
              <a:spcBef>
                <a:spcPts val="0"/>
              </a:spcBef>
              <a:spcAft>
                <a:spcPts val="0"/>
              </a:spcAft>
              <a:buNone/>
            </a:pPr>
            <a:endParaRPr>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464100" y="5974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2800"/>
              <a:buFont typeface="Arial"/>
              <a:buNone/>
            </a:pPr>
            <a:r>
              <a:rPr lang="no" sz="3000" b="1">
                <a:solidFill>
                  <a:srgbClr val="76A5AF"/>
                </a:solidFill>
                <a:latin typeface="Raleway"/>
                <a:ea typeface="Raleway"/>
                <a:cs typeface="Raleway"/>
                <a:sym typeface="Raleway"/>
              </a:rPr>
              <a:t>Rike bilder - repetisjon</a:t>
            </a:r>
            <a:endParaRPr sz="3000" b="1">
              <a:solidFill>
                <a:srgbClr val="76A5AF"/>
              </a:solidFill>
              <a:latin typeface="Raleway"/>
              <a:ea typeface="Raleway"/>
              <a:cs typeface="Raleway"/>
              <a:sym typeface="Raleway"/>
            </a:endParaRPr>
          </a:p>
          <a:p>
            <a:pPr marL="0" lvl="0" indent="0" algn="l" rtl="0">
              <a:lnSpc>
                <a:spcPct val="100000"/>
              </a:lnSpc>
              <a:spcBef>
                <a:spcPts val="0"/>
              </a:spcBef>
              <a:spcAft>
                <a:spcPts val="0"/>
              </a:spcAft>
              <a:buSzPts val="2800"/>
              <a:buNone/>
            </a:pPr>
            <a:endParaRPr sz="3000" b="1">
              <a:solidFill>
                <a:srgbClr val="76A5AF"/>
              </a:solidFill>
              <a:latin typeface="Raleway"/>
              <a:ea typeface="Raleway"/>
              <a:cs typeface="Raleway"/>
              <a:sym typeface="Raleway"/>
            </a:endParaRPr>
          </a:p>
        </p:txBody>
      </p:sp>
      <p:sp>
        <p:nvSpPr>
          <p:cNvPr id="67" name="Google Shape;67;p15"/>
          <p:cNvSpPr txBox="1">
            <a:spLocks noGrp="1"/>
          </p:cNvSpPr>
          <p:nvPr>
            <p:ph type="body" idx="1"/>
          </p:nvPr>
        </p:nvSpPr>
        <p:spPr>
          <a:xfrm>
            <a:off x="464100" y="13048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Char char="●"/>
            </a:pPr>
            <a:r>
              <a:rPr lang="no">
                <a:solidFill>
                  <a:srgbClr val="000000"/>
                </a:solidFill>
              </a:rPr>
              <a:t>Hva er hensikten med å tegne et rikt bilde</a:t>
            </a:r>
            <a:r>
              <a:rPr lang="no"/>
              <a:t>?</a:t>
            </a:r>
            <a:endParaRPr/>
          </a:p>
          <a:p>
            <a:pPr marL="914400" lvl="1" indent="-317500" algn="l" rtl="0">
              <a:lnSpc>
                <a:spcPct val="115000"/>
              </a:lnSpc>
              <a:spcBef>
                <a:spcPts val="0"/>
              </a:spcBef>
              <a:spcAft>
                <a:spcPts val="0"/>
              </a:spcAft>
              <a:buSzPts val="1400"/>
              <a:buChar char="○"/>
            </a:pPr>
            <a:r>
              <a:rPr lang="no"/>
              <a:t>Få oversikt over aktuelle interessenter</a:t>
            </a:r>
            <a:endParaRPr/>
          </a:p>
          <a:p>
            <a:pPr marL="1371600" lvl="2" indent="-317500" algn="l" rtl="0">
              <a:lnSpc>
                <a:spcPct val="115000"/>
              </a:lnSpc>
              <a:spcBef>
                <a:spcPts val="0"/>
              </a:spcBef>
              <a:spcAft>
                <a:spcPts val="0"/>
              </a:spcAft>
              <a:buSzPts val="1400"/>
              <a:buChar char="■"/>
            </a:pPr>
            <a:r>
              <a:rPr lang="no"/>
              <a:t>Bidrar de eller utfordrer de systemet?</a:t>
            </a:r>
            <a:endParaRPr/>
          </a:p>
          <a:p>
            <a:pPr marL="1371600" lvl="2" indent="-317500" algn="l" rtl="0">
              <a:lnSpc>
                <a:spcPct val="115000"/>
              </a:lnSpc>
              <a:spcBef>
                <a:spcPts val="0"/>
              </a:spcBef>
              <a:spcAft>
                <a:spcPts val="0"/>
              </a:spcAft>
              <a:buSzPts val="1400"/>
              <a:buChar char="■"/>
            </a:pPr>
            <a:r>
              <a:rPr lang="no"/>
              <a:t>Forstå bruksnivå</a:t>
            </a:r>
            <a:endParaRPr/>
          </a:p>
          <a:p>
            <a:pPr marL="914400" lvl="1" indent="-317500" algn="l" rtl="0">
              <a:lnSpc>
                <a:spcPct val="115000"/>
              </a:lnSpc>
              <a:spcBef>
                <a:spcPts val="0"/>
              </a:spcBef>
              <a:spcAft>
                <a:spcPts val="0"/>
              </a:spcAft>
              <a:buSzPts val="1400"/>
              <a:buChar char="○"/>
            </a:pPr>
            <a:r>
              <a:rPr lang="no"/>
              <a:t>Oversikt over samspillet mellom systemet og konteksten</a:t>
            </a:r>
            <a:endParaRPr/>
          </a:p>
          <a:p>
            <a:pPr marL="1371600" lvl="2" indent="-317500" algn="l" rtl="0">
              <a:lnSpc>
                <a:spcPct val="115000"/>
              </a:lnSpc>
              <a:spcBef>
                <a:spcPts val="0"/>
              </a:spcBef>
              <a:spcAft>
                <a:spcPts val="0"/>
              </a:spcAft>
              <a:buSzPts val="1400"/>
              <a:buChar char="■"/>
            </a:pPr>
            <a:r>
              <a:rPr lang="no"/>
              <a:t>Blir forberedt på mulige utfordringer og muligheter</a:t>
            </a:r>
            <a:endParaRPr/>
          </a:p>
          <a:p>
            <a:pPr marL="914400" lvl="1" indent="-317500" algn="l" rtl="0">
              <a:lnSpc>
                <a:spcPct val="115000"/>
              </a:lnSpc>
              <a:spcBef>
                <a:spcPts val="0"/>
              </a:spcBef>
              <a:spcAft>
                <a:spcPts val="0"/>
              </a:spcAft>
              <a:buSzPts val="1400"/>
              <a:buChar char="○"/>
            </a:pPr>
            <a:r>
              <a:rPr lang="no"/>
              <a:t>Kommunikasjonsverktøy</a:t>
            </a:r>
            <a:endParaRPr/>
          </a:p>
          <a:p>
            <a:pPr marL="1371600" lvl="2" indent="-317500" algn="l" rtl="0">
              <a:lnSpc>
                <a:spcPct val="115000"/>
              </a:lnSpc>
              <a:spcBef>
                <a:spcPts val="0"/>
              </a:spcBef>
              <a:spcAft>
                <a:spcPts val="0"/>
              </a:spcAft>
              <a:buSzPts val="1400"/>
              <a:buChar char="■"/>
            </a:pPr>
            <a:r>
              <a:rPr lang="no"/>
              <a:t>Et bilde sier mer enn 1000 ord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63775" y="21113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3000" b="1">
                <a:solidFill>
                  <a:srgbClr val="76A5AF"/>
                </a:solidFill>
                <a:latin typeface="Raleway"/>
                <a:ea typeface="Raleway"/>
                <a:cs typeface="Raleway"/>
                <a:sym typeface="Raleway"/>
              </a:rPr>
              <a:t>Oblig 2 er allerede lagt ut!</a:t>
            </a:r>
            <a:endParaRPr sz="3000" b="1">
              <a:solidFill>
                <a:srgbClr val="76A5AF"/>
              </a:solidFill>
              <a:latin typeface="Raleway"/>
              <a:ea typeface="Raleway"/>
              <a:cs typeface="Raleway"/>
              <a:sym typeface="Raleway"/>
            </a:endParaRPr>
          </a:p>
          <a:p>
            <a:pPr marL="457200" lvl="0" indent="-419100" algn="l" rtl="0">
              <a:spcBef>
                <a:spcPts val="0"/>
              </a:spcBef>
              <a:spcAft>
                <a:spcPts val="0"/>
              </a:spcAft>
              <a:buClr>
                <a:srgbClr val="76A5AF"/>
              </a:buClr>
              <a:buSzPts val="3000"/>
              <a:buFont typeface="Raleway"/>
              <a:buChar char="-"/>
            </a:pPr>
            <a:r>
              <a:rPr lang="no" sz="3000" b="1">
                <a:solidFill>
                  <a:srgbClr val="76A5AF"/>
                </a:solidFill>
                <a:latin typeface="Raleway"/>
                <a:ea typeface="Raleway"/>
                <a:cs typeface="Raleway"/>
                <a:sym typeface="Raleway"/>
              </a:rPr>
              <a:t>La oss se på den sammen</a:t>
            </a:r>
            <a:endParaRPr sz="3000" b="1">
              <a:solidFill>
                <a:srgbClr val="76A5AF"/>
              </a:solidFill>
              <a:latin typeface="Raleway"/>
              <a:ea typeface="Raleway"/>
              <a:cs typeface="Raleway"/>
              <a:sym typeface="Raleway"/>
            </a:endParaRPr>
          </a:p>
        </p:txBody>
      </p:sp>
      <p:sp>
        <p:nvSpPr>
          <p:cNvPr id="73" name="Google Shape;73;p16"/>
          <p:cNvSpPr txBox="1">
            <a:spLocks noGrp="1"/>
          </p:cNvSpPr>
          <p:nvPr>
            <p:ph type="body" idx="1"/>
          </p:nvPr>
        </p:nvSpPr>
        <p:spPr>
          <a:xfrm>
            <a:off x="9935500" y="5384325"/>
            <a:ext cx="2260800" cy="20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80" name="Google Shape;80;p17"/>
          <p:cNvSpPr txBox="1">
            <a:spLocks noGrp="1"/>
          </p:cNvSpPr>
          <p:nvPr>
            <p:ph type="title"/>
          </p:nvPr>
        </p:nvSpPr>
        <p:spPr>
          <a:xfrm>
            <a:off x="250175" y="270725"/>
            <a:ext cx="8520600" cy="988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2800"/>
              <a:buFont typeface="Arial"/>
              <a:buNone/>
            </a:pPr>
            <a:r>
              <a:rPr lang="no" sz="3000" b="1" i="0" u="none" strike="noStrike" cap="none">
                <a:solidFill>
                  <a:srgbClr val="76A5AF"/>
                </a:solidFill>
                <a:latin typeface="Raleway"/>
                <a:ea typeface="Raleway"/>
                <a:cs typeface="Raleway"/>
                <a:sym typeface="Raleway"/>
              </a:rPr>
              <a:t>Nøkkelbegreper </a:t>
            </a:r>
            <a:r>
              <a:rPr lang="no" sz="3000" b="1">
                <a:solidFill>
                  <a:srgbClr val="76A5AF"/>
                </a:solidFill>
                <a:latin typeface="Raleway"/>
                <a:ea typeface="Raleway"/>
                <a:cs typeface="Raleway"/>
                <a:sym typeface="Raleway"/>
              </a:rPr>
              <a:t>til læringsmål 2</a:t>
            </a:r>
            <a:endParaRPr sz="3000" b="0" i="0" u="none" strike="noStrike" cap="none">
              <a:solidFill>
                <a:srgbClr val="76A5AF"/>
              </a:solidFill>
              <a:latin typeface="Raleway"/>
              <a:ea typeface="Raleway"/>
              <a:cs typeface="Raleway"/>
              <a:sym typeface="Raleway"/>
            </a:endParaRPr>
          </a:p>
        </p:txBody>
      </p:sp>
      <p:sp>
        <p:nvSpPr>
          <p:cNvPr id="78" name="Google Shape;78;p17"/>
          <p:cNvSpPr txBox="1">
            <a:spLocks noGrp="1"/>
          </p:cNvSpPr>
          <p:nvPr>
            <p:ph type="body" idx="1"/>
          </p:nvPr>
        </p:nvSpPr>
        <p:spPr>
          <a:xfrm>
            <a:off x="311700" y="1533475"/>
            <a:ext cx="39999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Datainnsamling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Brukerundersøkelse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Direkte observasjon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Samtykkeskjema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Pilotundersøkelse</a:t>
            </a:r>
            <a:endParaRPr sz="240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endParaRPr sz="2400">
              <a:solidFill>
                <a:schemeClr val="dk1"/>
              </a:solidFill>
              <a:latin typeface="Raleway"/>
              <a:ea typeface="Raleway"/>
              <a:cs typeface="Raleway"/>
              <a:sym typeface="Raleway"/>
            </a:endParaRPr>
          </a:p>
        </p:txBody>
      </p:sp>
      <p:sp>
        <p:nvSpPr>
          <p:cNvPr id="79" name="Google Shape;79;p17"/>
          <p:cNvSpPr txBox="1">
            <a:spLocks noGrp="1"/>
          </p:cNvSpPr>
          <p:nvPr>
            <p:ph type="body" idx="2"/>
          </p:nvPr>
        </p:nvSpPr>
        <p:spPr>
          <a:xfrm>
            <a:off x="4832400" y="1533475"/>
            <a:ext cx="3999900" cy="34164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Deltakere</a:t>
            </a:r>
            <a:endParaRPr sz="240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Brukere</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Målgruppe</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SzPts val="1400"/>
              <a:buNone/>
            </a:pPr>
            <a:r>
              <a:rPr lang="no" sz="2400">
                <a:solidFill>
                  <a:schemeClr val="dk1"/>
                </a:solidFill>
                <a:latin typeface="Raleway"/>
                <a:ea typeface="Raleway"/>
                <a:cs typeface="Raleway"/>
                <a:sym typeface="Raleway"/>
              </a:rPr>
              <a:t>Sekvens av handlinger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Situasjonsbestemte handlinger</a:t>
            </a:r>
            <a:endParaRPr/>
          </a:p>
        </p:txBody>
      </p:sp>
      <p:sp>
        <p:nvSpPr>
          <p:cNvPr id="81" name="Google Shape;81;p17"/>
          <p:cNvSpPr txBox="1"/>
          <p:nvPr/>
        </p:nvSpPr>
        <p:spPr>
          <a:xfrm>
            <a:off x="374400" y="979375"/>
            <a:ext cx="83952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400"/>
              <a:buFont typeface="Arial"/>
              <a:buNone/>
            </a:pPr>
            <a:r>
              <a:rPr lang="no" sz="1700" i="1">
                <a:solidFill>
                  <a:schemeClr val="dk2"/>
                </a:solidFill>
                <a:latin typeface="Roboto"/>
                <a:ea typeface="Roboto"/>
                <a:cs typeface="Roboto"/>
                <a:sym typeface="Roboto"/>
              </a:rPr>
              <a:t>Du skal kunne gjennomføre enkle brukerundersøkelser</a:t>
            </a:r>
            <a:endParaRPr sz="700"/>
          </a:p>
        </p:txBody>
      </p:sp>
      <p:sp>
        <p:nvSpPr>
          <p:cNvPr id="82" name="Google Shape;82;p17"/>
          <p:cNvSpPr txBox="1"/>
          <p:nvPr/>
        </p:nvSpPr>
        <p:spPr>
          <a:xfrm>
            <a:off x="7589250" y="4780500"/>
            <a:ext cx="15546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2</a:t>
            </a:r>
            <a:endParaRPr sz="1200">
              <a:solidFill>
                <a:srgbClr val="DD7E6B"/>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76A5AF"/>
                </a:solidFill>
                <a:latin typeface="Raleway"/>
                <a:ea typeface="Raleway"/>
                <a:cs typeface="Raleway"/>
                <a:sym typeface="Raleway"/>
              </a:rPr>
              <a:t>Situasjonsbestemte handlinger</a:t>
            </a:r>
            <a:endParaRPr sz="3000" b="1">
              <a:solidFill>
                <a:srgbClr val="76A5AF"/>
              </a:solidFill>
              <a:latin typeface="Raleway"/>
              <a:ea typeface="Raleway"/>
              <a:cs typeface="Raleway"/>
              <a:sym typeface="Raleway"/>
            </a:endParaRPr>
          </a:p>
        </p:txBody>
      </p:sp>
      <p:sp>
        <p:nvSpPr>
          <p:cNvPr id="88" name="Google Shape;88;p18"/>
          <p:cNvSpPr txBox="1">
            <a:spLocks noGrp="1"/>
          </p:cNvSpPr>
          <p:nvPr>
            <p:ph type="body" idx="1"/>
          </p:nvPr>
        </p:nvSpPr>
        <p:spPr>
          <a:xfrm>
            <a:off x="311700" y="116522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Char char="●"/>
            </a:pPr>
            <a:r>
              <a:rPr lang="no" dirty="0">
                <a:solidFill>
                  <a:srgbClr val="000000"/>
                </a:solidFill>
              </a:rPr>
              <a:t>Notatet om sekvens av handlinger</a:t>
            </a:r>
            <a:endParaRPr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no" dirty="0">
                <a:solidFill>
                  <a:srgbClr val="000000"/>
                </a:solidFill>
              </a:rPr>
              <a:t>Lucy Suchman</a:t>
            </a:r>
            <a:endParaRPr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no" dirty="0">
                <a:solidFill>
                  <a:srgbClr val="000000"/>
                </a:solidFill>
              </a:rPr>
              <a:t>Situated action</a:t>
            </a:r>
            <a:endParaRPr dirty="0">
              <a:solidFill>
                <a:srgbClr val="000000"/>
              </a:solidFill>
            </a:endParaRPr>
          </a:p>
          <a:p>
            <a:pPr marL="457200" lvl="0" indent="-342900" algn="l" rtl="0">
              <a:spcBef>
                <a:spcPts val="0"/>
              </a:spcBef>
              <a:spcAft>
                <a:spcPts val="0"/>
              </a:spcAft>
              <a:buClr>
                <a:srgbClr val="000000"/>
              </a:buClr>
              <a:buSzPts val="1800"/>
              <a:buChar char="●"/>
            </a:pPr>
            <a:r>
              <a:rPr lang="no" dirty="0">
                <a:solidFill>
                  <a:schemeClr val="dk1"/>
                </a:solidFill>
              </a:rPr>
              <a:t>Kopimaskinen endrer seg ikke, men hvordan brukere tolker den vil </a:t>
            </a:r>
          </a:p>
          <a:p>
            <a:pPr marL="114300" lvl="0" indent="0" algn="l" rtl="0">
              <a:spcBef>
                <a:spcPts val="0"/>
              </a:spcBef>
              <a:spcAft>
                <a:spcPts val="0"/>
              </a:spcAft>
              <a:buClr>
                <a:srgbClr val="000000"/>
              </a:buClr>
              <a:buSzPts val="1800"/>
              <a:buNone/>
            </a:pPr>
            <a:r>
              <a:rPr lang="no" dirty="0">
                <a:solidFill>
                  <a:schemeClr val="dk1"/>
                </a:solidFill>
              </a:rPr>
              <a:t>	  endre seg i situasjonen</a:t>
            </a:r>
            <a:endParaRPr dirty="0">
              <a:solidFill>
                <a:schemeClr val="dk1"/>
              </a:solidFill>
            </a:endParaRPr>
          </a:p>
          <a:p>
            <a:pPr marL="914400" lvl="1" indent="-317500" algn="l" rtl="0">
              <a:spcBef>
                <a:spcPts val="0"/>
              </a:spcBef>
              <a:spcAft>
                <a:spcPts val="0"/>
              </a:spcAft>
              <a:buClr>
                <a:schemeClr val="dk1"/>
              </a:buClr>
              <a:buSzPts val="1400"/>
              <a:buChar char="○"/>
            </a:pPr>
            <a:r>
              <a:rPr lang="no" dirty="0">
                <a:solidFill>
                  <a:schemeClr val="dk1"/>
                </a:solidFill>
              </a:rPr>
              <a:t>ref. video vist i forelesningen </a:t>
            </a:r>
            <a:endParaRPr dirty="0">
              <a:solidFill>
                <a:schemeClr val="dk1"/>
              </a:solidFill>
            </a:endParaRPr>
          </a:p>
          <a:p>
            <a:pPr marL="0" lvl="0" indent="0" algn="l" rtl="0">
              <a:lnSpc>
                <a:spcPct val="115000"/>
              </a:lnSpc>
              <a:spcBef>
                <a:spcPts val="0"/>
              </a:spcBef>
              <a:spcAft>
                <a:spcPts val="0"/>
              </a:spcAft>
              <a:buNone/>
            </a:pPr>
            <a:endParaRPr dirty="0">
              <a:solidFill>
                <a:srgbClr val="000000"/>
              </a:solidFill>
            </a:endParaRPr>
          </a:p>
        </p:txBody>
      </p:sp>
      <p:sp>
        <p:nvSpPr>
          <p:cNvPr id="89" name="Google Shape;89;p18"/>
          <p:cNvSpPr/>
          <p:nvPr/>
        </p:nvSpPr>
        <p:spPr>
          <a:xfrm rot="10261863">
            <a:off x="2261510" y="3987983"/>
            <a:ext cx="7317916" cy="2958240"/>
          </a:xfrm>
          <a:prstGeom prst="flowChartDocumen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6B8A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299100" y="805550"/>
            <a:ext cx="8545800" cy="376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sz="7200" b="1">
                <a:solidFill>
                  <a:srgbClr val="76A5AF"/>
                </a:solidFill>
                <a:latin typeface="Raleway"/>
                <a:ea typeface="Raleway"/>
                <a:cs typeface="Raleway"/>
                <a:sym typeface="Raleway"/>
              </a:rPr>
              <a:t>Hva er undersøkelse av bruk?</a:t>
            </a:r>
            <a:r>
              <a:rPr lang="no" sz="7200" b="1">
                <a:solidFill>
                  <a:schemeClr val="accent5"/>
                </a:solidFill>
                <a:latin typeface="Raleway"/>
                <a:ea typeface="Raleway"/>
                <a:cs typeface="Raleway"/>
                <a:sym typeface="Raleway"/>
              </a:rPr>
              <a:t> </a:t>
            </a:r>
            <a:endParaRPr sz="2400" b="1">
              <a:solidFill>
                <a:schemeClr val="accent5"/>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2800"/>
              <a:buFont typeface="Arial"/>
              <a:buNone/>
            </a:pPr>
            <a:r>
              <a:rPr lang="no" sz="2400" b="1">
                <a:solidFill>
                  <a:srgbClr val="76A5AF"/>
                </a:solidFill>
                <a:latin typeface="Raleway"/>
                <a:ea typeface="Raleway"/>
                <a:cs typeface="Raleway"/>
                <a:sym typeface="Raleway"/>
              </a:rPr>
              <a:t>(og hvorfor gidder vi?)</a:t>
            </a:r>
            <a:endParaRPr sz="2400" b="1">
              <a:solidFill>
                <a:srgbClr val="76A5AF"/>
              </a:solidFill>
              <a:latin typeface="Raleway"/>
              <a:ea typeface="Raleway"/>
              <a:cs typeface="Raleway"/>
              <a:sym typeface="Raleway"/>
            </a:endParaRPr>
          </a:p>
          <a:p>
            <a:pPr marL="0" lvl="0" indent="0" algn="l" rtl="0">
              <a:spcBef>
                <a:spcPts val="0"/>
              </a:spcBef>
              <a:spcAft>
                <a:spcPts val="0"/>
              </a:spcAft>
              <a:buNone/>
            </a:pPr>
            <a:endParaRPr/>
          </a:p>
        </p:txBody>
      </p:sp>
      <p:sp>
        <p:nvSpPr>
          <p:cNvPr id="100" name="Google Shape;100;p20"/>
          <p:cNvSpPr txBox="1">
            <a:spLocks noGrp="1"/>
          </p:cNvSpPr>
          <p:nvPr>
            <p:ph type="body" idx="1"/>
          </p:nvPr>
        </p:nvSpPr>
        <p:spPr>
          <a:xfrm>
            <a:off x="311700" y="1152475"/>
            <a:ext cx="6977374"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Utvikle </a:t>
            </a:r>
            <a:r>
              <a:rPr lang="no" dirty="0">
                <a:solidFill>
                  <a:schemeClr val="dk1"/>
                </a:solidFill>
                <a:latin typeface="Raleway"/>
                <a:ea typeface="Raleway"/>
                <a:cs typeface="Raleway"/>
                <a:sym typeface="Raleway"/>
              </a:rPr>
              <a:t>nye produkter eller tjenester</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Forbedre</a:t>
            </a:r>
            <a:r>
              <a:rPr lang="no" dirty="0">
                <a:solidFill>
                  <a:schemeClr val="dk1"/>
                </a:solidFill>
                <a:latin typeface="Raleway"/>
                <a:ea typeface="Raleway"/>
                <a:cs typeface="Raleway"/>
                <a:sym typeface="Raleway"/>
              </a:rPr>
              <a:t> noe som allerede eksisterer</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Evaluere</a:t>
            </a:r>
            <a:r>
              <a:rPr lang="no" dirty="0">
                <a:solidFill>
                  <a:schemeClr val="dk1"/>
                </a:solidFill>
                <a:latin typeface="Raleway"/>
                <a:ea typeface="Raleway"/>
                <a:cs typeface="Raleway"/>
                <a:sym typeface="Raleway"/>
              </a:rPr>
              <a:t> noe, hvordan fungerer det i praksis</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Forstå</a:t>
            </a:r>
            <a:r>
              <a:rPr lang="no" dirty="0">
                <a:solidFill>
                  <a:schemeClr val="accent5"/>
                </a:solidFill>
                <a:latin typeface="Raleway"/>
                <a:ea typeface="Raleway"/>
                <a:cs typeface="Raleway"/>
                <a:sym typeface="Raleway"/>
              </a:rPr>
              <a:t> </a:t>
            </a:r>
            <a:r>
              <a:rPr lang="no" dirty="0">
                <a:solidFill>
                  <a:schemeClr val="dk1"/>
                </a:solidFill>
                <a:latin typeface="Raleway"/>
                <a:ea typeface="Raleway"/>
                <a:cs typeface="Raleway"/>
                <a:sym typeface="Raleway"/>
              </a:rPr>
              <a:t>noe, utforske, undersøke, etablere kunnskap</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Analysere,</a:t>
            </a:r>
            <a:r>
              <a:rPr lang="no" dirty="0">
                <a:solidFill>
                  <a:schemeClr val="dk1"/>
                </a:solidFill>
                <a:latin typeface="Raleway"/>
                <a:ea typeface="Raleway"/>
                <a:cs typeface="Raleway"/>
                <a:sym typeface="Raleway"/>
              </a:rPr>
              <a:t> kartlegge,teste</a:t>
            </a:r>
            <a:endParaRPr dirty="0">
              <a:solidFill>
                <a:schemeClr val="dk1"/>
              </a:solidFill>
              <a:latin typeface="Raleway"/>
              <a:ea typeface="Raleway"/>
              <a:cs typeface="Raleway"/>
              <a:sym typeface="Raleway"/>
            </a:endParaRPr>
          </a:p>
          <a:p>
            <a:pPr marL="0" lvl="0" indent="0" algn="l" rtl="0">
              <a:spcBef>
                <a:spcPts val="0"/>
              </a:spcBef>
              <a:spcAft>
                <a:spcPts val="0"/>
              </a:spcAft>
              <a:buNone/>
            </a:pPr>
            <a:endParaRPr i="1" dirty="0">
              <a:solidFill>
                <a:schemeClr val="dk1"/>
              </a:solidFill>
              <a:latin typeface="Raleway"/>
              <a:ea typeface="Raleway"/>
              <a:cs typeface="Raleway"/>
              <a:sym typeface="Raleway"/>
            </a:endParaRPr>
          </a:p>
          <a:p>
            <a:pPr marL="0" lvl="0" indent="0" algn="l" rtl="0">
              <a:spcBef>
                <a:spcPts val="0"/>
              </a:spcBef>
              <a:spcAft>
                <a:spcPts val="0"/>
              </a:spcAft>
              <a:buNone/>
            </a:pPr>
            <a:endParaRPr i="1" dirty="0">
              <a:solidFill>
                <a:schemeClr val="dk1"/>
              </a:solidFill>
              <a:latin typeface="Raleway"/>
              <a:ea typeface="Raleway"/>
              <a:cs typeface="Raleway"/>
              <a:sym typeface="Raleway"/>
            </a:endParaRPr>
          </a:p>
          <a:p>
            <a:pPr marL="457200" lvl="0" indent="0" algn="ctr" rtl="0">
              <a:spcBef>
                <a:spcPts val="0"/>
              </a:spcBef>
              <a:spcAft>
                <a:spcPts val="0"/>
              </a:spcAft>
              <a:buNone/>
            </a:pPr>
            <a:r>
              <a:rPr lang="no" sz="1400" i="1" dirty="0">
                <a:solidFill>
                  <a:schemeClr val="dk1"/>
                </a:solidFill>
                <a:latin typeface="Raleway"/>
                <a:ea typeface="Raleway"/>
                <a:cs typeface="Raleway"/>
                <a:sym typeface="Raleway"/>
              </a:rPr>
              <a:t>Vi ønsker å forstå noe som vi lurer på, og gjennom det bringe frem ny kunnskap</a:t>
            </a:r>
          </a:p>
          <a:p>
            <a:pPr marL="457200" lvl="0" indent="0" algn="ctr" rtl="0">
              <a:spcBef>
                <a:spcPts val="0"/>
              </a:spcBef>
              <a:spcAft>
                <a:spcPts val="0"/>
              </a:spcAft>
              <a:buNone/>
            </a:pPr>
            <a:r>
              <a:rPr lang="no" sz="1400" i="1" dirty="0">
                <a:solidFill>
                  <a:schemeClr val="dk1"/>
                </a:solidFill>
                <a:latin typeface="Raleway"/>
                <a:ea typeface="Raleway"/>
                <a:cs typeface="Raleway"/>
                <a:sym typeface="Raleway"/>
              </a:rPr>
              <a:t> som skal være til nytte for individer, organisasjoner og kanskje hele samfunnet. </a:t>
            </a:r>
            <a:endParaRPr sz="1400" i="1" dirty="0">
              <a:solidFill>
                <a:schemeClr val="dk1"/>
              </a:solidFill>
              <a:latin typeface="Raleway"/>
              <a:ea typeface="Raleway"/>
              <a:cs typeface="Raleway"/>
              <a:sym typeface="Raleway"/>
            </a:endParaRPr>
          </a:p>
          <a:p>
            <a:pPr marL="0" lvl="0" indent="0" algn="l" rtl="0">
              <a:spcBef>
                <a:spcPts val="0"/>
              </a:spcBef>
              <a:spcAft>
                <a:spcPts val="160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body" idx="1"/>
          </p:nvPr>
        </p:nvSpPr>
        <p:spPr>
          <a:xfrm>
            <a:off x="311700" y="560700"/>
            <a:ext cx="8520600" cy="402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2800"/>
              <a:buFont typeface="Arial"/>
              <a:buNone/>
            </a:pPr>
            <a:r>
              <a:rPr lang="no" sz="5000" b="1">
                <a:solidFill>
                  <a:srgbClr val="DD7E6B"/>
                </a:solidFill>
                <a:latin typeface="Raleway"/>
                <a:ea typeface="Raleway"/>
                <a:cs typeface="Raleway"/>
                <a:sym typeface="Raleway"/>
              </a:rPr>
              <a:t>“What people say, what they do, and what they say they do are entirely different things”</a:t>
            </a:r>
            <a:endParaRPr sz="100">
              <a:solidFill>
                <a:srgbClr val="DD7E6B"/>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0" y="368825"/>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2800"/>
              <a:buFont typeface="Arial"/>
              <a:buNone/>
            </a:pPr>
            <a:r>
              <a:rPr lang="no" b="1">
                <a:solidFill>
                  <a:srgbClr val="76A5AF"/>
                </a:solidFill>
                <a:latin typeface="Raleway"/>
                <a:ea typeface="Raleway"/>
                <a:cs typeface="Raleway"/>
                <a:sym typeface="Raleway"/>
              </a:rPr>
              <a:t>Alle datainnsamlinger har samme mål:</a:t>
            </a:r>
            <a:endParaRPr b="1">
              <a:solidFill>
                <a:srgbClr val="76A5AF"/>
              </a:solidFill>
              <a:latin typeface="Raleway"/>
              <a:ea typeface="Raleway"/>
              <a:cs typeface="Raleway"/>
              <a:sym typeface="Raleway"/>
            </a:endParaRPr>
          </a:p>
          <a:p>
            <a:pPr marL="0" lvl="0" indent="0" algn="l" rtl="0">
              <a:spcBef>
                <a:spcPts val="0"/>
              </a:spcBef>
              <a:spcAft>
                <a:spcPts val="0"/>
              </a:spcAft>
              <a:buNone/>
            </a:pPr>
            <a:endParaRPr/>
          </a:p>
        </p:txBody>
      </p:sp>
      <p:sp>
        <p:nvSpPr>
          <p:cNvPr id="111" name="Google Shape;111;p22"/>
          <p:cNvSpPr txBox="1">
            <a:spLocks noGrp="1"/>
          </p:cNvSpPr>
          <p:nvPr>
            <p:ph type="body" idx="1"/>
          </p:nvPr>
        </p:nvSpPr>
        <p:spPr>
          <a:xfrm>
            <a:off x="0" y="1597450"/>
            <a:ext cx="9144000" cy="28746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no">
                <a:latin typeface="Raleway"/>
                <a:ea typeface="Raleway"/>
                <a:cs typeface="Raleway"/>
                <a:sym typeface="Raleway"/>
              </a:rPr>
              <a:t>fra</a:t>
            </a:r>
            <a:endParaRPr>
              <a:latin typeface="Raleway"/>
              <a:ea typeface="Raleway"/>
              <a:cs typeface="Raleway"/>
              <a:sym typeface="Raleway"/>
            </a:endParaRPr>
          </a:p>
          <a:p>
            <a:pPr marL="457200" lvl="0" indent="0" algn="ctr" rtl="0">
              <a:spcBef>
                <a:spcPts val="0"/>
              </a:spcBef>
              <a:spcAft>
                <a:spcPts val="0"/>
              </a:spcAft>
              <a:buNone/>
            </a:pPr>
            <a:r>
              <a:rPr lang="no" sz="2800">
                <a:solidFill>
                  <a:srgbClr val="DD7E6B"/>
                </a:solidFill>
                <a:latin typeface="Raleway"/>
                <a:ea typeface="Raleway"/>
                <a:cs typeface="Raleway"/>
                <a:sym typeface="Raleway"/>
              </a:rPr>
              <a:t>rådata</a:t>
            </a:r>
            <a:endParaRPr sz="2800">
              <a:solidFill>
                <a:srgbClr val="DD7E6B"/>
              </a:solidFill>
              <a:latin typeface="Raleway"/>
              <a:ea typeface="Raleway"/>
              <a:cs typeface="Raleway"/>
              <a:sym typeface="Raleway"/>
            </a:endParaRPr>
          </a:p>
          <a:p>
            <a:pPr marL="457200" lvl="0" indent="0" algn="ctr" rtl="0">
              <a:spcBef>
                <a:spcPts val="0"/>
              </a:spcBef>
              <a:spcAft>
                <a:spcPts val="0"/>
              </a:spcAft>
              <a:buNone/>
            </a:pPr>
            <a:r>
              <a:rPr lang="no">
                <a:latin typeface="Raleway"/>
                <a:ea typeface="Raleway"/>
                <a:cs typeface="Raleway"/>
                <a:sym typeface="Raleway"/>
              </a:rPr>
              <a:t>til</a:t>
            </a:r>
            <a:endParaRPr>
              <a:latin typeface="Raleway"/>
              <a:ea typeface="Raleway"/>
              <a:cs typeface="Raleway"/>
              <a:sym typeface="Raleway"/>
            </a:endParaRPr>
          </a:p>
          <a:p>
            <a:pPr marL="457200" lvl="0" indent="0" algn="ctr" rtl="0">
              <a:spcBef>
                <a:spcPts val="0"/>
              </a:spcBef>
              <a:spcAft>
                <a:spcPts val="0"/>
              </a:spcAft>
              <a:buNone/>
            </a:pPr>
            <a:r>
              <a:rPr lang="no" sz="2800">
                <a:solidFill>
                  <a:srgbClr val="DD7E6B"/>
                </a:solidFill>
                <a:latin typeface="Raleway"/>
                <a:ea typeface="Raleway"/>
                <a:cs typeface="Raleway"/>
                <a:sym typeface="Raleway"/>
              </a:rPr>
              <a:t>informasjon </a:t>
            </a:r>
            <a:endParaRPr sz="2800">
              <a:solidFill>
                <a:srgbClr val="DD7E6B"/>
              </a:solidFill>
              <a:latin typeface="Raleway"/>
              <a:ea typeface="Raleway"/>
              <a:cs typeface="Raleway"/>
              <a:sym typeface="Raleway"/>
            </a:endParaRPr>
          </a:p>
          <a:p>
            <a:pPr marL="457200" lvl="0" indent="0" algn="ctr" rtl="0">
              <a:spcBef>
                <a:spcPts val="0"/>
              </a:spcBef>
              <a:spcAft>
                <a:spcPts val="0"/>
              </a:spcAft>
              <a:buNone/>
            </a:pPr>
            <a:r>
              <a:rPr lang="no">
                <a:latin typeface="Raleway"/>
                <a:ea typeface="Raleway"/>
                <a:cs typeface="Raleway"/>
                <a:sym typeface="Raleway"/>
              </a:rPr>
              <a:t>til </a:t>
            </a:r>
            <a:endParaRPr>
              <a:latin typeface="Raleway"/>
              <a:ea typeface="Raleway"/>
              <a:cs typeface="Raleway"/>
              <a:sym typeface="Raleway"/>
            </a:endParaRPr>
          </a:p>
          <a:p>
            <a:pPr marL="457200" lvl="0" indent="0" algn="ctr" rtl="0">
              <a:spcBef>
                <a:spcPts val="0"/>
              </a:spcBef>
              <a:spcAft>
                <a:spcPts val="0"/>
              </a:spcAft>
              <a:buNone/>
            </a:pPr>
            <a:r>
              <a:rPr lang="no" sz="2800">
                <a:solidFill>
                  <a:srgbClr val="DD7E6B"/>
                </a:solidFill>
                <a:latin typeface="Raleway"/>
                <a:ea typeface="Raleway"/>
                <a:cs typeface="Raleway"/>
                <a:sym typeface="Raleway"/>
              </a:rPr>
              <a:t>forståelse/konklusjon</a:t>
            </a:r>
            <a:r>
              <a:rPr lang="no">
                <a:solidFill>
                  <a:srgbClr val="DD7E6B"/>
                </a:solidFill>
                <a:latin typeface="Raleway"/>
                <a:ea typeface="Raleway"/>
                <a:cs typeface="Raleway"/>
                <a:sym typeface="Raleway"/>
              </a:rPr>
              <a:t> </a:t>
            </a:r>
            <a:endParaRPr>
              <a:solidFill>
                <a:srgbClr val="DD7E6B"/>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1950" b="1" dirty="0">
                <a:solidFill>
                  <a:srgbClr val="76A5AF"/>
                </a:solidFill>
                <a:latin typeface="Raleway"/>
                <a:ea typeface="Raleway"/>
                <a:cs typeface="Raleway"/>
                <a:sym typeface="Raleway"/>
              </a:rPr>
              <a:t>Viktige spørsmål å stille seg før, under &amp; etter </a:t>
            </a:r>
            <a:br>
              <a:rPr lang="no" sz="1950" b="1" dirty="0">
                <a:solidFill>
                  <a:srgbClr val="76A5AF"/>
                </a:solidFill>
                <a:latin typeface="Raleway"/>
                <a:ea typeface="Raleway"/>
                <a:cs typeface="Raleway"/>
                <a:sym typeface="Raleway"/>
              </a:rPr>
            </a:br>
            <a:r>
              <a:rPr lang="no" sz="1950" b="1" dirty="0">
                <a:solidFill>
                  <a:srgbClr val="76A5AF"/>
                </a:solidFill>
                <a:latin typeface="Raleway"/>
                <a:ea typeface="Raleway"/>
                <a:cs typeface="Raleway"/>
                <a:sym typeface="Raleway"/>
              </a:rPr>
              <a:t>en brukerundersøkelse</a:t>
            </a:r>
            <a:endParaRPr sz="1950" b="1" dirty="0">
              <a:solidFill>
                <a:srgbClr val="76A5AF"/>
              </a:solidFill>
              <a:latin typeface="Raleway"/>
              <a:ea typeface="Raleway"/>
              <a:cs typeface="Raleway"/>
              <a:sym typeface="Raleway"/>
            </a:endParaRPr>
          </a:p>
        </p:txBody>
      </p:sp>
      <p:sp>
        <p:nvSpPr>
          <p:cNvPr id="117" name="Google Shape;117;p23"/>
          <p:cNvSpPr txBox="1">
            <a:spLocks noGrp="1"/>
          </p:cNvSpPr>
          <p:nvPr>
            <p:ph type="body" idx="1"/>
          </p:nvPr>
        </p:nvSpPr>
        <p:spPr>
          <a:xfrm>
            <a:off x="311700" y="1152475"/>
            <a:ext cx="8520600" cy="36672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Hvem er brukerne mine?</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Hva ønsker brukerne min å oppnå (hvilke behov har de)?</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Hvordan kan mitt system best mulig støtte brukerens oppgaver?</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Hvilke opplevelser synes brukerne mine er gode og givende?</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Hvilke funksjoner bør mitt system ha?</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Hvilken utforming bør mitt system ha?</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Hvordan skal brukerne interagere med produktet?</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Hvordan kan mitt systems funksjoner best mulig organiseres?</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Hvordan fremstår mitt system for førstegangsbrukere?</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Er mitt system forståelig, tiltrekkende og håndterbart?</a:t>
            </a:r>
            <a:endParaRPr dirty="0"/>
          </a:p>
        </p:txBody>
      </p:sp>
      <p:sp>
        <p:nvSpPr>
          <p:cNvPr id="118" name="Google Shape;118;p23"/>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p:nvPr/>
        </p:nvSpPr>
        <p:spPr>
          <a:xfrm>
            <a:off x="457650" y="1310525"/>
            <a:ext cx="7014000" cy="345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no" sz="2800" b="1" i="0" u="none" strike="noStrike" cap="none">
                <a:solidFill>
                  <a:srgbClr val="DD7E6B"/>
                </a:solidFill>
                <a:latin typeface="Raleway"/>
                <a:ea typeface="Raleway"/>
                <a:cs typeface="Raleway"/>
                <a:sym typeface="Raleway"/>
              </a:rPr>
              <a:t>Å planlegge en datainnsamling</a:t>
            </a:r>
            <a:endParaRPr sz="2800" b="1" i="0" u="none" strike="noStrike" cap="none">
              <a:solidFill>
                <a:srgbClr val="DD7E6B"/>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accent5"/>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Gode datainnsamlinger er utfordrende</a:t>
            </a:r>
            <a:endParaRPr sz="1800" b="0" i="0" u="none" strike="noStrike" cap="none">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Krever mye planlegging</a:t>
            </a:r>
            <a:endParaRPr sz="1800" b="0" i="0" u="none" strike="noStrike" cap="none">
              <a:solidFill>
                <a:schemeClr val="dk2"/>
              </a:solidFill>
              <a:latin typeface="Raleway"/>
              <a:ea typeface="Raleway"/>
              <a:cs typeface="Raleway"/>
              <a:sym typeface="Raleway"/>
            </a:endParaRPr>
          </a:p>
          <a:p>
            <a:pPr marL="914400" marR="0" lvl="1" indent="-342900" algn="l" rtl="0">
              <a:lnSpc>
                <a:spcPct val="115000"/>
              </a:lnSpc>
              <a:spcBef>
                <a:spcPts val="0"/>
              </a:spcBef>
              <a:spcAft>
                <a:spcPts val="0"/>
              </a:spcAft>
              <a:buClr>
                <a:schemeClr val="dk2"/>
              </a:buClr>
              <a:buSzPts val="1800"/>
              <a:buFont typeface="Raleway"/>
              <a:buChar char="○"/>
            </a:pPr>
            <a:r>
              <a:rPr lang="no" sz="1800">
                <a:solidFill>
                  <a:schemeClr val="dk2"/>
                </a:solidFill>
                <a:latin typeface="Raleway"/>
                <a:ea typeface="Raleway"/>
                <a:cs typeface="Raleway"/>
                <a:sym typeface="Raleway"/>
              </a:rPr>
              <a:t>Teoretisk</a:t>
            </a:r>
            <a:endParaRPr sz="1800">
              <a:solidFill>
                <a:schemeClr val="dk2"/>
              </a:solidFill>
              <a:latin typeface="Raleway"/>
              <a:ea typeface="Raleway"/>
              <a:cs typeface="Raleway"/>
              <a:sym typeface="Raleway"/>
            </a:endParaRPr>
          </a:p>
          <a:p>
            <a:pPr marL="914400" marR="0" lvl="1" indent="-342900" algn="l" rtl="0">
              <a:lnSpc>
                <a:spcPct val="115000"/>
              </a:lnSpc>
              <a:spcBef>
                <a:spcPts val="0"/>
              </a:spcBef>
              <a:spcAft>
                <a:spcPts val="0"/>
              </a:spcAft>
              <a:buClr>
                <a:schemeClr val="dk2"/>
              </a:buClr>
              <a:buSzPts val="1800"/>
              <a:buFont typeface="Raleway"/>
              <a:buChar char="○"/>
            </a:pPr>
            <a:r>
              <a:rPr lang="no" sz="1800">
                <a:solidFill>
                  <a:schemeClr val="dk2"/>
                </a:solidFill>
                <a:latin typeface="Raleway"/>
                <a:ea typeface="Raleway"/>
                <a:cs typeface="Raleway"/>
                <a:sym typeface="Raleway"/>
              </a:rPr>
              <a:t>Praktisk</a:t>
            </a:r>
            <a:endParaRPr sz="1800">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Pilotundersøkelse</a:t>
            </a:r>
            <a:endParaRPr sz="1800" b="0" i="0" u="none" strike="noStrike" cap="none">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a:solidFill>
                  <a:schemeClr val="dk2"/>
                </a:solidFill>
                <a:latin typeface="Raleway"/>
                <a:ea typeface="Raleway"/>
                <a:cs typeface="Raleway"/>
                <a:sym typeface="Raleway"/>
              </a:rPr>
              <a:t>Samtykkeskjema</a:t>
            </a:r>
            <a:endParaRPr sz="1800">
              <a:solidFill>
                <a:schemeClr val="dk2"/>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800"/>
              <a:buFont typeface="Arial"/>
              <a:buNone/>
            </a:pPr>
            <a:endParaRPr sz="1800">
              <a:solidFill>
                <a:schemeClr val="dk2"/>
              </a:solidFill>
              <a:latin typeface="Raleway"/>
              <a:ea typeface="Raleway"/>
              <a:cs typeface="Raleway"/>
              <a:sym typeface="Raleway"/>
            </a:endParaRPr>
          </a:p>
          <a:p>
            <a:pPr marL="0" marR="0" lvl="0" indent="0" algn="l" rtl="0">
              <a:lnSpc>
                <a:spcPct val="115000"/>
              </a:lnSpc>
              <a:spcBef>
                <a:spcPts val="1600"/>
              </a:spcBef>
              <a:spcAft>
                <a:spcPts val="1600"/>
              </a:spcAft>
              <a:buClr>
                <a:srgbClr val="000000"/>
              </a:buClr>
              <a:buSzPts val="2400"/>
              <a:buFont typeface="Arial"/>
              <a:buNone/>
            </a:pPr>
            <a:endParaRPr sz="2400" b="0" i="0" u="none" strike="noStrike" cap="none">
              <a:solidFill>
                <a:schemeClr val="dk1"/>
              </a:solidFill>
              <a:latin typeface="Raleway"/>
              <a:ea typeface="Raleway"/>
              <a:cs typeface="Raleway"/>
              <a:sym typeface="Raleway"/>
            </a:endParaRPr>
          </a:p>
        </p:txBody>
      </p:sp>
      <p:sp>
        <p:nvSpPr>
          <p:cNvPr id="124" name="Google Shape;124;p24"/>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body" idx="1"/>
          </p:nvPr>
        </p:nvSpPr>
        <p:spPr>
          <a:xfrm>
            <a:off x="378738" y="2043050"/>
            <a:ext cx="5931900" cy="1645200"/>
          </a:xfrm>
          <a:prstGeom prst="rect">
            <a:avLst/>
          </a:prstGeom>
        </p:spPr>
        <p:txBody>
          <a:bodyPr spcFirstLastPara="1" wrap="square" lIns="91425" tIns="91425" rIns="91425" bIns="91425" anchor="ctr" anchorCtr="0">
            <a:noAutofit/>
          </a:bodyPr>
          <a:lstStyle/>
          <a:p>
            <a:pPr marL="0" lvl="0" indent="0" rtl="0">
              <a:lnSpc>
                <a:spcPct val="115000"/>
              </a:lnSpc>
              <a:spcBef>
                <a:spcPts val="0"/>
              </a:spcBef>
              <a:spcAft>
                <a:spcPts val="0"/>
              </a:spcAft>
              <a:buNone/>
            </a:pPr>
            <a:r>
              <a:rPr lang="no" dirty="0">
                <a:solidFill>
                  <a:srgbClr val="0C343D"/>
                </a:solidFill>
                <a:latin typeface="Roboto"/>
                <a:ea typeface="Roboto"/>
                <a:cs typeface="Roboto"/>
                <a:sym typeface="Roboto"/>
              </a:rPr>
              <a:t>En testundersøkelse som skal avdekke feil og mangler ved metodebruk før man begynner med hovedstudiet.</a:t>
            </a:r>
            <a:endParaRPr dirty="0">
              <a:solidFill>
                <a:srgbClr val="0C343D"/>
              </a:solidFill>
              <a:latin typeface="Roboto"/>
              <a:ea typeface="Roboto"/>
              <a:cs typeface="Roboto"/>
              <a:sym typeface="Roboto"/>
            </a:endParaRPr>
          </a:p>
          <a:p>
            <a:pPr marL="0" lvl="0" indent="0" rtl="0">
              <a:lnSpc>
                <a:spcPct val="115000"/>
              </a:lnSpc>
              <a:spcBef>
                <a:spcPts val="0"/>
              </a:spcBef>
              <a:spcAft>
                <a:spcPts val="0"/>
              </a:spcAft>
              <a:buNone/>
            </a:pPr>
            <a:endParaRPr dirty="0">
              <a:solidFill>
                <a:srgbClr val="0C343D"/>
              </a:solidFill>
              <a:latin typeface="Roboto"/>
              <a:ea typeface="Roboto"/>
              <a:cs typeface="Roboto"/>
              <a:sym typeface="Roboto"/>
            </a:endParaRPr>
          </a:p>
          <a:p>
            <a:pPr marL="0" lvl="0" indent="0" rtl="0">
              <a:lnSpc>
                <a:spcPct val="115000"/>
              </a:lnSpc>
              <a:spcBef>
                <a:spcPts val="0"/>
              </a:spcBef>
              <a:spcAft>
                <a:spcPts val="0"/>
              </a:spcAft>
              <a:buNone/>
            </a:pPr>
            <a:r>
              <a:rPr lang="no" dirty="0">
                <a:solidFill>
                  <a:srgbClr val="0C343D"/>
                </a:solidFill>
                <a:latin typeface="Roboto"/>
                <a:ea typeface="Roboto"/>
                <a:cs typeface="Roboto"/>
                <a:sym typeface="Roboto"/>
              </a:rPr>
              <a:t>Hva kan være konsekvensene av å ikke gjøre en pilotundersøkelse?</a:t>
            </a:r>
            <a:endParaRPr dirty="0">
              <a:solidFill>
                <a:srgbClr val="0C343D"/>
              </a:solidFill>
              <a:latin typeface="Roboto"/>
              <a:ea typeface="Roboto"/>
              <a:cs typeface="Roboto"/>
              <a:sym typeface="Roboto"/>
            </a:endParaRPr>
          </a:p>
          <a:p>
            <a:pPr marL="0" lvl="0" indent="0" algn="r" rtl="0">
              <a:lnSpc>
                <a:spcPct val="115000"/>
              </a:lnSpc>
              <a:spcBef>
                <a:spcPts val="0"/>
              </a:spcBef>
              <a:spcAft>
                <a:spcPts val="0"/>
              </a:spcAft>
              <a:buNone/>
            </a:pPr>
            <a:endParaRPr dirty="0">
              <a:solidFill>
                <a:srgbClr val="0C343D"/>
              </a:solidFill>
              <a:latin typeface="Roboto"/>
              <a:ea typeface="Roboto"/>
              <a:cs typeface="Roboto"/>
              <a:sym typeface="Roboto"/>
            </a:endParaRPr>
          </a:p>
        </p:txBody>
      </p:sp>
      <p:sp>
        <p:nvSpPr>
          <p:cNvPr id="130" name="Google Shape;130;p25"/>
          <p:cNvSpPr txBox="1"/>
          <p:nvPr/>
        </p:nvSpPr>
        <p:spPr>
          <a:xfrm>
            <a:off x="378738" y="129605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76A5AF"/>
                </a:solidFill>
                <a:latin typeface="Roboto Medium"/>
                <a:ea typeface="Roboto Medium"/>
                <a:cs typeface="Roboto Medium"/>
                <a:sym typeface="Roboto Medium"/>
              </a:rPr>
              <a:t>Pilotundersøkelse</a:t>
            </a:r>
            <a:endParaRPr sz="3000">
              <a:solidFill>
                <a:srgbClr val="76A5AF"/>
              </a:solidFill>
              <a:latin typeface="Roboto Medium"/>
              <a:ea typeface="Roboto Medium"/>
              <a:cs typeface="Roboto Medium"/>
              <a:sym typeface="Roboto Medium"/>
            </a:endParaRPr>
          </a:p>
        </p:txBody>
      </p:sp>
      <p:sp>
        <p:nvSpPr>
          <p:cNvPr id="131" name="Google Shape;131;p25"/>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body" idx="1"/>
          </p:nvPr>
        </p:nvSpPr>
        <p:spPr>
          <a:xfrm>
            <a:off x="378738" y="2249000"/>
            <a:ext cx="5931900" cy="1645200"/>
          </a:xfrm>
          <a:prstGeom prst="rect">
            <a:avLst/>
          </a:prstGeom>
        </p:spPr>
        <p:txBody>
          <a:bodyPr spcFirstLastPara="1" wrap="square" lIns="91425" tIns="91425" rIns="91425" bIns="91425" anchor="ctr" anchorCtr="0">
            <a:noAutofit/>
          </a:bodyPr>
          <a:lstStyle/>
          <a:p>
            <a:pPr marL="0" lvl="0" indent="0" rtl="0">
              <a:lnSpc>
                <a:spcPct val="115000"/>
              </a:lnSpc>
              <a:spcBef>
                <a:spcPts val="0"/>
              </a:spcBef>
              <a:spcAft>
                <a:spcPts val="0"/>
              </a:spcAft>
              <a:buNone/>
            </a:pPr>
            <a:r>
              <a:rPr lang="no" dirty="0">
                <a:solidFill>
                  <a:srgbClr val="0C343D"/>
                </a:solidFill>
                <a:latin typeface="Roboto"/>
                <a:ea typeface="Roboto"/>
                <a:cs typeface="Roboto"/>
                <a:sym typeface="Roboto"/>
              </a:rPr>
              <a:t>En kontrakt mellom deltaker og systemutviklere over hvilke rettigheter deltaker har i forhold til data som blir samlet inn. Bør og spesifisere hva data skal brukes til, hvordan data skal bli samlet inn, tilgjengeligheten til data, hvordan og hvor lenge data skal lagres.  </a:t>
            </a:r>
            <a:endParaRPr dirty="0">
              <a:solidFill>
                <a:srgbClr val="0C343D"/>
              </a:solidFill>
              <a:latin typeface="Roboto"/>
              <a:ea typeface="Roboto"/>
              <a:cs typeface="Roboto"/>
              <a:sym typeface="Roboto"/>
            </a:endParaRPr>
          </a:p>
        </p:txBody>
      </p:sp>
      <p:sp>
        <p:nvSpPr>
          <p:cNvPr id="137" name="Google Shape;137;p26"/>
          <p:cNvSpPr txBox="1"/>
          <p:nvPr/>
        </p:nvSpPr>
        <p:spPr>
          <a:xfrm>
            <a:off x="378738" y="153580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76A5AF"/>
                </a:solidFill>
                <a:latin typeface="Roboto Medium"/>
                <a:ea typeface="Roboto Medium"/>
                <a:cs typeface="Roboto Medium"/>
                <a:sym typeface="Roboto Medium"/>
              </a:rPr>
              <a:t>Samtykkeskjema</a:t>
            </a:r>
            <a:endParaRPr sz="3000">
              <a:solidFill>
                <a:srgbClr val="76A5AF"/>
              </a:solidFill>
              <a:latin typeface="Roboto Medium"/>
              <a:ea typeface="Roboto Medium"/>
              <a:cs typeface="Roboto Medium"/>
              <a:sym typeface="Roboto Medium"/>
            </a:endParaRPr>
          </a:p>
        </p:txBody>
      </p:sp>
      <p:sp>
        <p:nvSpPr>
          <p:cNvPr id="138" name="Google Shape;138;p26"/>
          <p:cNvSpPr txBox="1"/>
          <p:nvPr/>
        </p:nvSpPr>
        <p:spPr>
          <a:xfrm>
            <a:off x="491925" y="0"/>
            <a:ext cx="8386500" cy="747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3000">
              <a:solidFill>
                <a:srgbClr val="76A5AF"/>
              </a:solidFill>
              <a:latin typeface="Roboto Medium"/>
              <a:ea typeface="Roboto Medium"/>
              <a:cs typeface="Roboto Medium"/>
              <a:sym typeface="Roboto Medium"/>
            </a:endParaRPr>
          </a:p>
        </p:txBody>
      </p:sp>
      <p:sp>
        <p:nvSpPr>
          <p:cNvPr id="139" name="Google Shape;139;p26"/>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27"/>
          <p:cNvSpPr txBox="1">
            <a:spLocks noGrp="1"/>
          </p:cNvSpPr>
          <p:nvPr>
            <p:ph type="ctrTitle"/>
          </p:nvPr>
        </p:nvSpPr>
        <p:spPr>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a:solidFill>
                  <a:srgbClr val="76A5AF"/>
                </a:solidFill>
                <a:latin typeface="Roboto"/>
                <a:ea typeface="Roboto"/>
                <a:cs typeface="Roboto"/>
                <a:sym typeface="Roboto"/>
              </a:rPr>
              <a:t>Sekvenstabell</a:t>
            </a:r>
            <a:endParaRPr>
              <a:solidFill>
                <a:srgbClr val="76A5AF"/>
              </a:solidFill>
              <a:latin typeface="Roboto"/>
              <a:ea typeface="Roboto"/>
              <a:cs typeface="Roboto"/>
              <a:sym typeface="Roboto"/>
            </a:endParaRPr>
          </a:p>
        </p:txBody>
      </p:sp>
      <p:sp>
        <p:nvSpPr>
          <p:cNvPr id="145" name="Google Shape;145;p27"/>
          <p:cNvSpPr/>
          <p:nvPr/>
        </p:nvSpPr>
        <p:spPr>
          <a:xfrm rot="-9374155">
            <a:off x="-916474" y="3249412"/>
            <a:ext cx="7861105" cy="3198205"/>
          </a:xfrm>
          <a:prstGeom prst="flowChartDocumen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6B8A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Shape 149"/>
        <p:cNvGrpSpPr/>
        <p:nvPr/>
      </p:nvGrpSpPr>
      <p:grpSpPr>
        <a:xfrm>
          <a:off x="0" y="0"/>
          <a:ext cx="0" cy="0"/>
          <a:chOff x="0" y="0"/>
          <a:chExt cx="0" cy="0"/>
        </a:xfrm>
      </p:grpSpPr>
      <p:graphicFrame>
        <p:nvGraphicFramePr>
          <p:cNvPr id="150" name="Google Shape;150;p28"/>
          <p:cNvGraphicFramePr/>
          <p:nvPr/>
        </p:nvGraphicFramePr>
        <p:xfrm>
          <a:off x="436550" y="325500"/>
          <a:ext cx="8270900" cy="4545675"/>
        </p:xfrm>
        <a:graphic>
          <a:graphicData uri="http://schemas.openxmlformats.org/drawingml/2006/table">
            <a:tbl>
              <a:tblPr>
                <a:noFill/>
                <a:tableStyleId>{C7F65402-6E3E-46B2-AF3C-CEFE8BA92E42}</a:tableStyleId>
              </a:tblPr>
              <a:tblGrid>
                <a:gridCol w="2067725">
                  <a:extLst>
                    <a:ext uri="{9D8B030D-6E8A-4147-A177-3AD203B41FA5}">
                      <a16:colId xmlns:a16="http://schemas.microsoft.com/office/drawing/2014/main" val="20000"/>
                    </a:ext>
                  </a:extLst>
                </a:gridCol>
                <a:gridCol w="2067725">
                  <a:extLst>
                    <a:ext uri="{9D8B030D-6E8A-4147-A177-3AD203B41FA5}">
                      <a16:colId xmlns:a16="http://schemas.microsoft.com/office/drawing/2014/main" val="20001"/>
                    </a:ext>
                  </a:extLst>
                </a:gridCol>
                <a:gridCol w="2067725">
                  <a:extLst>
                    <a:ext uri="{9D8B030D-6E8A-4147-A177-3AD203B41FA5}">
                      <a16:colId xmlns:a16="http://schemas.microsoft.com/office/drawing/2014/main" val="20002"/>
                    </a:ext>
                  </a:extLst>
                </a:gridCol>
                <a:gridCol w="2067725">
                  <a:extLst>
                    <a:ext uri="{9D8B030D-6E8A-4147-A177-3AD203B41FA5}">
                      <a16:colId xmlns:a16="http://schemas.microsoft.com/office/drawing/2014/main" val="20003"/>
                    </a:ext>
                  </a:extLst>
                </a:gridCol>
              </a:tblGrid>
              <a:tr h="557200">
                <a:tc gridSpan="2">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Bruker</a:t>
                      </a:r>
                      <a:endParaRPr sz="1400" b="1" u="none" strike="noStrike" cap="none"/>
                    </a:p>
                  </a:txBody>
                  <a:tcPr marL="91425" marR="91425" marT="91425" marB="91425"/>
                </a:tc>
                <a:tc hMerge="1">
                  <a:txBody>
                    <a:bodyPr/>
                    <a:lstStyle/>
                    <a:p>
                      <a:endParaRPr lang="en-NO"/>
                    </a:p>
                  </a:txBody>
                  <a:tcPr/>
                </a:tc>
                <a:tc gridSpan="2">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Maskinen</a:t>
                      </a:r>
                      <a:endParaRPr sz="1400" b="1" u="none" strike="noStrike" cap="none"/>
                    </a:p>
                  </a:txBody>
                  <a:tcPr marL="91425" marR="91425" marT="91425" marB="91425"/>
                </a:tc>
                <a:tc hMerge="1">
                  <a:txBody>
                    <a:bodyPr/>
                    <a:lstStyle/>
                    <a:p>
                      <a:endParaRPr lang="en-NO"/>
                    </a:p>
                  </a:txBody>
                  <a:tcPr/>
                </a:tc>
                <a:extLst>
                  <a:ext uri="{0D108BD9-81ED-4DB2-BD59-A6C34878D82A}">
                    <a16:rowId xmlns:a16="http://schemas.microsoft.com/office/drawing/2014/main" val="10000"/>
                  </a:ext>
                </a:extLst>
              </a:tr>
              <a:tr h="854750">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Handling ikke synlig for maskinen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Handling synlig for maskinen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Effekt synlig for brukeren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Design rasjonale</a:t>
                      </a:r>
                      <a:endParaRPr sz="1400" b="1" u="none" strike="noStrike" cap="none"/>
                    </a:p>
                  </a:txBody>
                  <a:tcPr marL="91425" marR="91425" marT="91425" marB="91425"/>
                </a:tc>
                <a:extLst>
                  <a:ext uri="{0D108BD9-81ED-4DB2-BD59-A6C34878D82A}">
                    <a16:rowId xmlns:a16="http://schemas.microsoft.com/office/drawing/2014/main" val="10001"/>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Handling brukeren gjør, men som ikke detekteres av maskinen</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Ofte det vi kaller input. Brukerens direkte interaksjon med systemet. Alt som detekteres av maskinen</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Ofte det vi kaller output, og av og til kaller feedback. </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Informasjon og behandling  som utviklere og designere legger til grunn for hva maskinen gjør “internt”</a:t>
                      </a:r>
                      <a:endParaRPr sz="1200" u="none" strike="noStrike" cap="none"/>
                    </a:p>
                  </a:txBody>
                  <a:tcPr marL="91425" marR="91425" marT="91425" marB="91425"/>
                </a:tc>
                <a:extLst>
                  <a:ext uri="{0D108BD9-81ED-4DB2-BD59-A6C34878D82A}">
                    <a16:rowId xmlns:a16="http://schemas.microsoft.com/office/drawing/2014/main" val="10002"/>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Ta seg i ansiktet, vifting med armer (frustrert)</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Trykke på knapper, swipe, dobbelttrykke</a:t>
                      </a:r>
                      <a:endParaRPr sz="1200" u="none" strike="noStrike" cap="none"/>
                    </a:p>
                  </a:txBody>
                  <a:tcPr marL="91425" marR="91425" marT="162000"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“klikk her for å fortsette”, “tast inn et annet passord”</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Alle algoritmer, bits osv.</a:t>
                      </a:r>
                      <a:endParaRPr sz="1200" u="none" strike="noStrike" cap="none"/>
                    </a:p>
                  </a:txBody>
                  <a:tcPr marL="91425" marR="91425" marT="91425" marB="91425"/>
                </a:tc>
                <a:extLst>
                  <a:ext uri="{0D108BD9-81ED-4DB2-BD59-A6C34878D82A}">
                    <a16:rowId xmlns:a16="http://schemas.microsoft.com/office/drawing/2014/main" val="10003"/>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Venting, prating, himler med øyne</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Markere tekst, tale</a:t>
                      </a:r>
                      <a:endParaRPr sz="1200" u="none" strike="noStrike" cap="none"/>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no" sz="1200">
                          <a:solidFill>
                            <a:schemeClr val="dk1"/>
                          </a:solidFill>
                        </a:rPr>
                        <a:t>Bruker skriver inn et ord og trykker søk – da skal det føres inn hvilke søkeresultater bruker blir presentert for</a:t>
                      </a:r>
                      <a:endParaRPr sz="1200">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sz="1200"/>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Alt som skjer som bruker ikke ser</a:t>
                      </a:r>
                      <a:endParaRPr sz="1200" u="none" strike="noStrike" cap="none"/>
                    </a:p>
                  </a:txBody>
                  <a:tcPr marL="91425" marR="91425" marT="91425" marB="91425"/>
                </a:tc>
                <a:extLst>
                  <a:ext uri="{0D108BD9-81ED-4DB2-BD59-A6C34878D82A}">
                    <a16:rowId xmlns:a16="http://schemas.microsoft.com/office/drawing/2014/main" val="10004"/>
                  </a:ext>
                </a:extLst>
              </a:tr>
            </a:tbl>
          </a:graphicData>
        </a:graphic>
      </p:graphicFrame>
      <p:sp>
        <p:nvSpPr>
          <p:cNvPr id="151" name="Google Shape;151;p28"/>
          <p:cNvSpPr txBox="1"/>
          <p:nvPr/>
        </p:nvSpPr>
        <p:spPr>
          <a:xfrm>
            <a:off x="0" y="862475"/>
            <a:ext cx="517200" cy="24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no" sz="1400" b="0" i="0" u="none" strike="noStrike" cap="none">
                <a:solidFill>
                  <a:srgbClr val="000000"/>
                </a:solidFill>
                <a:latin typeface="Arial"/>
                <a:ea typeface="Arial"/>
                <a:cs typeface="Arial"/>
                <a:sym typeface="Arial"/>
              </a:rPr>
              <a:t>Tid</a:t>
            </a:r>
            <a:endParaRPr sz="1500" b="0" i="0" u="none" strike="noStrike" cap="none">
              <a:solidFill>
                <a:srgbClr val="000000"/>
              </a:solidFill>
              <a:latin typeface="Arial"/>
              <a:ea typeface="Arial"/>
              <a:cs typeface="Arial"/>
              <a:sym typeface="Arial"/>
            </a:endParaRPr>
          </a:p>
        </p:txBody>
      </p:sp>
      <p:sp>
        <p:nvSpPr>
          <p:cNvPr id="152" name="Google Shape;152;p28"/>
          <p:cNvSpPr txBox="1"/>
          <p:nvPr/>
        </p:nvSpPr>
        <p:spPr>
          <a:xfrm>
            <a:off x="6745125" y="4780500"/>
            <a:ext cx="23991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2 (oppgave 2)</a:t>
            </a:r>
            <a:endParaRPr sz="1200">
              <a:solidFill>
                <a:srgbClr val="DD7E6B"/>
              </a:solidFill>
            </a:endParaRPr>
          </a:p>
        </p:txBody>
      </p:sp>
      <p:cxnSp>
        <p:nvCxnSpPr>
          <p:cNvPr id="153" name="Google Shape;153;p28"/>
          <p:cNvCxnSpPr/>
          <p:nvPr/>
        </p:nvCxnSpPr>
        <p:spPr>
          <a:xfrm flipH="1">
            <a:off x="235175" y="1353025"/>
            <a:ext cx="3600" cy="3312900"/>
          </a:xfrm>
          <a:prstGeom prst="straightConnector1">
            <a:avLst/>
          </a:prstGeom>
          <a:noFill/>
          <a:ln w="38100" cap="flat" cmpd="sng">
            <a:solidFill>
              <a:schemeClr val="dk2"/>
            </a:solidFill>
            <a:prstDash val="solid"/>
            <a:round/>
            <a:headEnd type="none" w="sm" len="sm"/>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9"/>
          <p:cNvSpPr txBox="1">
            <a:spLocks noGrp="1"/>
          </p:cNvSpPr>
          <p:nvPr>
            <p:ph type="ctrTitle"/>
          </p:nvPr>
        </p:nvSpPr>
        <p:spPr>
          <a:xfrm>
            <a:off x="0" y="519150"/>
            <a:ext cx="91440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b="1">
                <a:solidFill>
                  <a:srgbClr val="DD7E6B"/>
                </a:solidFill>
                <a:latin typeface="Roboto"/>
                <a:ea typeface="Roboto"/>
                <a:cs typeface="Roboto"/>
                <a:sym typeface="Roboto"/>
              </a:rPr>
              <a:t>Målet:</a:t>
            </a:r>
            <a:endParaRPr b="1">
              <a:solidFill>
                <a:srgbClr val="DD7E6B"/>
              </a:solidFill>
              <a:latin typeface="Roboto"/>
              <a:ea typeface="Roboto"/>
              <a:cs typeface="Roboto"/>
              <a:sym typeface="Roboto"/>
            </a:endParaRPr>
          </a:p>
        </p:txBody>
      </p:sp>
      <p:sp>
        <p:nvSpPr>
          <p:cNvPr id="159" name="Google Shape;159;p29"/>
          <p:cNvSpPr txBox="1"/>
          <p:nvPr/>
        </p:nvSpPr>
        <p:spPr>
          <a:xfrm>
            <a:off x="0" y="2419350"/>
            <a:ext cx="91440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b="1"/>
              <a:t>Hvordan er flyten i interaksjonen?</a:t>
            </a:r>
            <a:endParaRPr b="1"/>
          </a:p>
          <a:p>
            <a:pPr marL="0" lvl="0" indent="0" algn="ctr" rtl="0">
              <a:spcBef>
                <a:spcPts val="0"/>
              </a:spcBef>
              <a:spcAft>
                <a:spcPts val="0"/>
              </a:spcAft>
              <a:buNone/>
            </a:pPr>
            <a:r>
              <a:rPr lang="no"/>
              <a:t>Hvor stopper det opp?</a:t>
            </a:r>
            <a:endParaRPr/>
          </a:p>
          <a:p>
            <a:pPr marL="0" lvl="0" indent="0" algn="ctr" rtl="0">
              <a:spcBef>
                <a:spcPts val="0"/>
              </a:spcBef>
              <a:spcAft>
                <a:spcPts val="0"/>
              </a:spcAft>
              <a:buNone/>
            </a:pPr>
            <a:r>
              <a:rPr lang="no"/>
              <a:t>Hvor er flyten bra?</a:t>
            </a:r>
            <a:endParaRPr/>
          </a:p>
          <a:p>
            <a:pPr marL="0" lvl="0" indent="0" algn="ctr" rtl="0">
              <a:spcBef>
                <a:spcPts val="0"/>
              </a:spcBef>
              <a:spcAft>
                <a:spcPts val="0"/>
              </a:spcAft>
              <a:buNone/>
            </a:pPr>
            <a:r>
              <a:rPr lang="no"/>
              <a:t>Hvorfor stopper det opp?</a:t>
            </a:r>
            <a:endParaRPr/>
          </a:p>
          <a:p>
            <a:pPr marL="0" lvl="0" indent="0" algn="ctr" rtl="0">
              <a:spcBef>
                <a:spcPts val="0"/>
              </a:spcBef>
              <a:spcAft>
                <a:spcPts val="0"/>
              </a:spcAft>
              <a:buNone/>
            </a:pPr>
            <a:r>
              <a:rPr lang="no"/>
              <a:t>Skjønner ikke maskinen bruker eller omvendt?</a:t>
            </a:r>
            <a:endParaRPr/>
          </a:p>
          <a:p>
            <a:pPr marL="0" lvl="0" indent="0" algn="ctr" rtl="0">
              <a:spcBef>
                <a:spcPts val="0"/>
              </a:spcBef>
              <a:spcAft>
                <a:spcPts val="0"/>
              </a:spcAft>
              <a:buNone/>
            </a:pPr>
            <a:r>
              <a:rPr lang="no"/>
              <a:t>Eller er det noe som skjer internt i maskinen som ikke fungerer optimalt?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30"/>
          <p:cNvSpPr txBox="1">
            <a:spLocks noGrp="1"/>
          </p:cNvSpPr>
          <p:nvPr>
            <p:ph type="title"/>
          </p:nvPr>
        </p:nvSpPr>
        <p:spPr>
          <a:xfrm>
            <a:off x="311700" y="1957725"/>
            <a:ext cx="8520600" cy="841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no" sz="7200" b="1">
                <a:solidFill>
                  <a:srgbClr val="DD7E6B"/>
                </a:solidFill>
                <a:latin typeface="Raleway"/>
                <a:ea typeface="Raleway"/>
                <a:cs typeface="Raleway"/>
                <a:sym typeface="Raleway"/>
              </a:rPr>
              <a:t>Oppgaver</a:t>
            </a:r>
            <a:endParaRPr sz="7200" b="1">
              <a:solidFill>
                <a:srgbClr val="DD7E6B"/>
              </a:solidFill>
              <a:latin typeface="Raleway"/>
              <a:ea typeface="Raleway"/>
              <a:cs typeface="Raleway"/>
              <a:sym typeface="Raleway"/>
            </a:endParaRPr>
          </a:p>
        </p:txBody>
      </p:sp>
      <p:sp>
        <p:nvSpPr>
          <p:cNvPr id="165" name="Google Shape;165;p30"/>
          <p:cNvSpPr/>
          <p:nvPr/>
        </p:nvSpPr>
        <p:spPr>
          <a:xfrm rot="10800000">
            <a:off x="-451362" y="2872648"/>
            <a:ext cx="9745812" cy="2943702"/>
          </a:xfrm>
          <a:prstGeom prst="flowChartDocumen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0E0E3"/>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1"/>
          <p:cNvSpPr txBox="1">
            <a:spLocks noGrp="1"/>
          </p:cNvSpPr>
          <p:nvPr>
            <p:ph type="title"/>
          </p:nvPr>
        </p:nvSpPr>
        <p:spPr>
          <a:xfrm>
            <a:off x="235500" y="634725"/>
            <a:ext cx="8832300" cy="3685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dirty="0">
                <a:solidFill>
                  <a:srgbClr val="DD7E6B"/>
                </a:solidFill>
                <a:latin typeface="Raleway"/>
                <a:ea typeface="Raleway"/>
                <a:cs typeface="Raleway"/>
                <a:sym typeface="Raleway"/>
              </a:rPr>
              <a:t>Planlegg observasjon: Netflix</a:t>
            </a:r>
            <a:endParaRPr sz="3000" b="1" dirty="0">
              <a:solidFill>
                <a:srgbClr val="DD7E6B"/>
              </a:solidFill>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dirty="0">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Bestem dere for en målgruppe.</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Skriv opp til 5 relevante oppgaver dere vil be deltakeren om </a:t>
            </a:r>
            <a:br>
              <a:rPr lang="no" sz="1800">
                <a:latin typeface="Raleway"/>
                <a:ea typeface="Raleway"/>
                <a:cs typeface="Raleway"/>
                <a:sym typeface="Raleway"/>
              </a:rPr>
            </a:br>
            <a:r>
              <a:rPr lang="no" sz="1800">
                <a:latin typeface="Raleway"/>
                <a:ea typeface="Raleway"/>
                <a:cs typeface="Raleway"/>
                <a:sym typeface="Raleway"/>
              </a:rPr>
              <a:t>å utføre i systemet</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Skriv ned deres relasjon til deltakeren</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Skriv ned hvordan dere vil ta opp/samle dataen </a:t>
            </a:r>
            <a:br>
              <a:rPr lang="no" sz="1800" dirty="0">
                <a:latin typeface="Raleway"/>
                <a:ea typeface="Raleway"/>
                <a:cs typeface="Raleway"/>
                <a:sym typeface="Raleway"/>
              </a:rPr>
            </a:br>
            <a:r>
              <a:rPr lang="no" sz="1800" dirty="0">
                <a:latin typeface="Raleway"/>
                <a:ea typeface="Raleway"/>
                <a:cs typeface="Raleway"/>
                <a:sym typeface="Raleway"/>
              </a:rPr>
              <a:t>(penn/papir, lyd, fotografier, video, annet)</a:t>
            </a:r>
            <a:endParaRPr sz="1800" dirty="0">
              <a:latin typeface="Raleway"/>
              <a:ea typeface="Raleway"/>
              <a:cs typeface="Raleway"/>
              <a:sym typeface="Raleway"/>
            </a:endParaRPr>
          </a:p>
          <a:p>
            <a:pPr marL="0" lvl="0" indent="0" algn="l" rtl="0">
              <a:lnSpc>
                <a:spcPct val="115000"/>
              </a:lnSpc>
              <a:spcBef>
                <a:spcPts val="0"/>
              </a:spcBef>
              <a:spcAft>
                <a:spcPts val="0"/>
              </a:spcAft>
              <a:buNone/>
            </a:pPr>
            <a:endParaRPr sz="1800" dirty="0">
              <a:latin typeface="Raleway"/>
              <a:ea typeface="Raleway"/>
              <a:cs typeface="Raleway"/>
              <a:sym typeface="Raleway"/>
            </a:endParaRPr>
          </a:p>
          <a:p>
            <a:pPr marL="0" lvl="0" indent="0" algn="l" rtl="0">
              <a:lnSpc>
                <a:spcPct val="115000"/>
              </a:lnSpc>
              <a:spcBef>
                <a:spcPts val="0"/>
              </a:spcBef>
              <a:spcAft>
                <a:spcPts val="0"/>
              </a:spcAft>
              <a:buNone/>
            </a:pPr>
            <a:r>
              <a:rPr lang="no" sz="1800" dirty="0">
                <a:latin typeface="Raleway"/>
                <a:ea typeface="Raleway"/>
                <a:cs typeface="Raleway"/>
                <a:sym typeface="Raleway"/>
              </a:rPr>
              <a:t>10  min</a:t>
            </a:r>
            <a:endParaRPr sz="1800" dirty="0">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dirty="0">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dirty="0">
                <a:solidFill>
                  <a:srgbClr val="000000"/>
                </a:solidFill>
                <a:latin typeface="Raleway"/>
                <a:ea typeface="Raleway"/>
                <a:cs typeface="Raleway"/>
                <a:sym typeface="Raleway"/>
              </a:rPr>
              <a:t> </a:t>
            </a:r>
            <a:endParaRPr sz="1800" b="1" dirty="0">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p32"/>
          <p:cNvSpPr txBox="1">
            <a:spLocks noGrp="1"/>
          </p:cNvSpPr>
          <p:nvPr>
            <p:ph type="body" idx="1"/>
          </p:nvPr>
        </p:nvSpPr>
        <p:spPr>
          <a:xfrm>
            <a:off x="461775" y="1541675"/>
            <a:ext cx="5998800" cy="171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no" sz="2200" b="1">
                <a:solidFill>
                  <a:srgbClr val="DD7E6B"/>
                </a:solidFill>
                <a:latin typeface="Roboto"/>
                <a:ea typeface="Roboto"/>
                <a:cs typeface="Roboto"/>
                <a:sym typeface="Roboto"/>
              </a:rPr>
              <a:t>Diskuter: </a:t>
            </a:r>
            <a:endParaRPr sz="2200" b="1">
              <a:solidFill>
                <a:srgbClr val="DD7E6B"/>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a:solidFill>
                  <a:srgbClr val="76A5AF"/>
                </a:solidFill>
                <a:latin typeface="Roboto"/>
                <a:ea typeface="Roboto"/>
                <a:cs typeface="Roboto"/>
                <a:sym typeface="Roboto"/>
              </a:rPr>
              <a:t>Hvorfor er det lurt med en pilotundersøkelse?</a:t>
            </a:r>
            <a:endParaRPr sz="220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220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a:solidFill>
                  <a:srgbClr val="76A5AF"/>
                </a:solidFill>
                <a:latin typeface="Roboto"/>
                <a:ea typeface="Roboto"/>
                <a:cs typeface="Roboto"/>
                <a:sym typeface="Roboto"/>
              </a:rPr>
              <a:t>Hva kan gå galt under en observasjon/et intervju?</a:t>
            </a:r>
            <a:endParaRPr sz="220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a:solidFill>
                <a:srgbClr val="76A5AF"/>
              </a:solidFill>
              <a:latin typeface="Roboto"/>
              <a:ea typeface="Roboto"/>
              <a:cs typeface="Roboto"/>
              <a:sym typeface="Roboto"/>
            </a:endParaRPr>
          </a:p>
          <a:p>
            <a:pPr marL="0" lvl="0" indent="0" algn="l" rtl="0">
              <a:spcBef>
                <a:spcPts val="0"/>
              </a:spcBef>
              <a:spcAft>
                <a:spcPts val="0"/>
              </a:spcAft>
              <a:buNone/>
            </a:pPr>
            <a:endParaRPr>
              <a:solidFill>
                <a:srgbClr val="76A5AF"/>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p33"/>
          <p:cNvSpPr txBox="1">
            <a:spLocks noGrp="1"/>
          </p:cNvSpPr>
          <p:nvPr>
            <p:ph type="ctrTitle"/>
          </p:nvPr>
        </p:nvSpPr>
        <p:spPr>
          <a:xfrm>
            <a:off x="0" y="1828600"/>
            <a:ext cx="9144000" cy="1046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i="1" dirty="0">
                <a:solidFill>
                  <a:srgbClr val="DD7E6B"/>
                </a:solidFill>
                <a:latin typeface="Roboto"/>
                <a:ea typeface="Roboto"/>
                <a:cs typeface="Roboto"/>
                <a:sym typeface="Roboto"/>
              </a:rPr>
              <a:t>lyhope</a:t>
            </a:r>
            <a:r>
              <a:rPr lang="no" b="1" dirty="0">
                <a:solidFill>
                  <a:srgbClr val="DD7E6B"/>
                </a:solidFill>
                <a:latin typeface="Roboto"/>
                <a:ea typeface="Roboto"/>
                <a:cs typeface="Roboto"/>
                <a:sym typeface="Roboto"/>
              </a:rPr>
              <a:t>@uio.no</a:t>
            </a:r>
            <a:endParaRPr b="1" dirty="0">
              <a:solidFill>
                <a:srgbClr val="DD7E6B"/>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34</TotalTime>
  <Words>798</Words>
  <Application>Microsoft Macintosh PowerPoint</Application>
  <PresentationFormat>On-screen Show (16:9)</PresentationFormat>
  <Paragraphs>133</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Roboto</vt:lpstr>
      <vt:lpstr>Raleway</vt:lpstr>
      <vt:lpstr>Arial</vt:lpstr>
      <vt:lpstr>Roboto Medium</vt:lpstr>
      <vt:lpstr>Trebuchet MS</vt:lpstr>
      <vt:lpstr>Wingdings 3</vt:lpstr>
      <vt:lpstr>Facet</vt:lpstr>
      <vt:lpstr>UKE 3  Undersøkelse av bruk</vt:lpstr>
      <vt:lpstr>Hva skal vi i dag?</vt:lpstr>
      <vt:lpstr>Rike bilder - repetisjon </vt:lpstr>
      <vt:lpstr>Oblig 2 er allerede lagt ut! La oss se på den sammen</vt:lpstr>
      <vt:lpstr>Nøkkelbegreper til læringsmål 2</vt:lpstr>
      <vt:lpstr>Situasjonsbestemte handlinger</vt:lpstr>
      <vt:lpstr>Hva er undersøkelse av bruk? </vt:lpstr>
      <vt:lpstr>(og hvorfor gidder vi?) </vt:lpstr>
      <vt:lpstr>PowerPoint Presentation</vt:lpstr>
      <vt:lpstr>Alle datainnsamlinger har samme mål: </vt:lpstr>
      <vt:lpstr>Viktige spørsmål å stille seg før, under &amp; etter  en brukerundersøkelse</vt:lpstr>
      <vt:lpstr>PowerPoint Presentation</vt:lpstr>
      <vt:lpstr>PowerPoint Presentation</vt:lpstr>
      <vt:lpstr>PowerPoint Presentation</vt:lpstr>
      <vt:lpstr>Sekvenstabell</vt:lpstr>
      <vt:lpstr>PowerPoint Presentation</vt:lpstr>
      <vt:lpstr>Målet:</vt:lpstr>
      <vt:lpstr>Oppgaver</vt:lpstr>
      <vt:lpstr>Planlegg observasjon: Netflix  Bestem dere for en målgruppe. Skriv opp til 5 relevante oppgaver dere vil be deltakeren om  å utføre i systemet Skriv ned deres relasjon til deltakeren Skriv ned hvordan dere vil ta opp/samle dataen  (penn/papir, lyd, fotografier, video, annet)  10  min   </vt:lpstr>
      <vt:lpstr>PowerPoint Presentation</vt:lpstr>
      <vt:lpstr>lyhope@uio.no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UKE 3  Undersøkelse av bruk</dc:title>
  <cp:lastModifiedBy>Lyra Valentina Iris Hope</cp:lastModifiedBy>
  <cp:revision>4</cp:revision>
  <dcterms:modified xsi:type="dcterms:W3CDTF">2025-02-10T12:42:04Z</dcterms:modified>
</cp:coreProperties>
</file>