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22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23.xml" ContentType="application/vnd.openxmlformats-officedocument.presentationml.notesSlide+xml"/>
  <Override PartName="/ppt/comments/comment4.xml" ContentType="application/vnd.openxmlformats-officedocument.presentationml.comment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  <p:sldMasterId id="2147483772" r:id="rId2"/>
  </p:sldMasterIdLst>
  <p:notesMasterIdLst>
    <p:notesMasterId r:id="rId2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embeddedFontLst>
    <p:embeddedFont>
      <p:font typeface="Raleway" pitchFamily="2" charset="77"/>
      <p:regular r:id="rId29"/>
      <p:bold r:id="rId30"/>
      <p:italic r:id="rId31"/>
      <p:boldItalic r:id="rId32"/>
    </p:embeddedFont>
    <p:embeddedFont>
      <p:font typeface="Roboto" panose="02000000000000000000" pitchFamily="2" charset="0"/>
      <p:regular r:id="rId33"/>
      <p:bold r:id="rId34"/>
      <p:italic r:id="rId35"/>
      <p:boldItalic r:id="rId36"/>
    </p:embeddedFont>
    <p:embeddedFont>
      <p:font typeface="Roboto Medium" panose="02000000000000000000" pitchFamily="2" charset="0"/>
      <p:regular r:id="rId37"/>
      <p:bold r:id="rId38"/>
      <p:italic r:id="rId39"/>
      <p:boldItalic r:id="rId40"/>
    </p:embeddedFont>
    <p:embeddedFont>
      <p:font typeface="Trebuchet MS" panose="020B0703020202090204" pitchFamily="34" charset="0"/>
      <p:regular r:id="rId41"/>
      <p:bold r:id="rId42"/>
      <p:italic r:id="rId43"/>
    </p:embeddedFont>
    <p:embeddedFont>
      <p:font typeface="Wingdings 3" pitchFamily="2" charset="2"/>
      <p:regular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mma Tvinnereim" initials="" lastIdx="3" clrIdx="0"/>
  <p:cmAuthor id="1" name="Mathea Svendsen Risberg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9BF3455-A18C-462C-B12C-424A883934C3}">
  <a:tblStyle styleId="{09BF3455-A18C-462C-B12C-424A883934C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27"/>
  </p:normalViewPr>
  <p:slideViewPr>
    <p:cSldViewPr snapToGrid="0">
      <p:cViewPr varScale="1">
        <p:scale>
          <a:sx n="146" d="100"/>
          <a:sy n="146" d="100"/>
        </p:scale>
        <p:origin x="64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1.fntdata"/><Relationship Id="rId21" Type="http://schemas.openxmlformats.org/officeDocument/2006/relationships/slide" Target="slides/slide19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1.fntdata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3.fntdata"/><Relationship Id="rId44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font" Target="fonts/font15.fntdata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02-20T10:25:30.876" idx="1">
    <p:pos x="6000" y="0"/>
    <p:text>Kan være smart å formidle motivasjonen til samtykke. Og kanskje diskutere hva er egentlig samtykke, når er det frivillig osv (ref. neste slide)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2-13T09:08:55.540" idx="1">
    <p:pos x="196" y="725"/>
    <p:text>Bruk gjerne litt tid på å sette dere inn i dette. Og hør hva studentene tenker.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02-20T10:26:28.573" idx="2">
    <p:pos x="6000" y="0"/>
    <p:text>Kanskje man kan løse den i gruppetimen så studentene får innblikk i hvordan den kan løses</p:tex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02-20T10:28:23.945" idx="3">
    <p:pos x="6000" y="0"/>
    <p:text>Jeg brukte dette som eksempel i min gruppetime på hvordan jeg tolker at oppgaven kan løses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154eb1334c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g1154eb1334c_0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154eb1334c_0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g1154eb1334c_0_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154eb1334c_0_3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154eb1334c_0_3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Kan være greit å oppklare litt hva grunnen formålet med tabellen er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154eb1334c_0_3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154eb1334c_0_3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154eb1334c_0_3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154eb1334c_0_3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154eb1334c_0_3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154eb1334c_0_3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154eb1334c_0_3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154eb1334c_0_3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154eb1334c_0_3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154eb1334c_0_3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154eb1334c_0_3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1154eb1334c_0_3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154eb1334c_0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1154eb1334c_0_1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dd44b9d93d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1dd44b9d93d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dd44b9d93d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1dd44b9d93d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154eb1334c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g1154eb1334c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dd44b9d93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g1dd44b9d93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1dd44b9d93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6" name="Google Shape;196;g1dd44b9d93d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1dd44b9d93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4" name="Google Shape;204;g1dd44b9d93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1dd44b9d93d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g1dd44b9d93d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1dd44b9d93d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g1dd44b9d93d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1dd44b9d93d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g1dd44b9d93d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34304928c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34304928c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34304928c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34304928c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Som privatperson:</a:t>
            </a:r>
            <a:endParaRPr/>
          </a:p>
          <a:p>
            <a:pPr marL="457200" lvl="0" indent="-3048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200"/>
              <a:buAutoNum type="arabicPeriod"/>
            </a:pPr>
            <a:r>
              <a:rPr lang="no" sz="1200" b="1">
                <a:solidFill>
                  <a:srgbClr val="262626"/>
                </a:solidFill>
              </a:rPr>
              <a:t>Redusere strømforbruket</a:t>
            </a:r>
            <a:r>
              <a:rPr lang="no" sz="1200">
                <a:solidFill>
                  <a:srgbClr val="262626"/>
                </a:solidFill>
              </a:rPr>
              <a:t>: Slå av elektroniske enheter når de ikke er i bruk, og bruk strømstyringsfunksjoner som hvilemodus på datamaskiner og andre enheter.</a:t>
            </a:r>
            <a:endParaRPr sz="1200">
              <a:solidFill>
                <a:srgbClr val="262626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AutoNum type="arabicPeriod"/>
            </a:pPr>
            <a:r>
              <a:rPr lang="no" sz="1200" b="1">
                <a:solidFill>
                  <a:srgbClr val="262626"/>
                </a:solidFill>
              </a:rPr>
              <a:t>Velg energieffektive enheter</a:t>
            </a:r>
            <a:r>
              <a:rPr lang="no" sz="1200">
                <a:solidFill>
                  <a:srgbClr val="262626"/>
                </a:solidFill>
              </a:rPr>
              <a:t>: Kjøp og bruk teknologi med Energy Star-sertifisering eller tilsvarende, som er designet for å være mer energieffektive.</a:t>
            </a:r>
            <a:endParaRPr sz="1200">
              <a:solidFill>
                <a:srgbClr val="262626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AutoNum type="arabicPeriod"/>
            </a:pPr>
            <a:r>
              <a:rPr lang="no" sz="1200" b="1">
                <a:solidFill>
                  <a:srgbClr val="262626"/>
                </a:solidFill>
              </a:rPr>
              <a:t>Begrens unødvendig strømbruk</a:t>
            </a:r>
            <a:r>
              <a:rPr lang="no" sz="1200">
                <a:solidFill>
                  <a:srgbClr val="262626"/>
                </a:solidFill>
              </a:rPr>
              <a:t>: Koble fra ladere og enheter som ikke er i bruk, og unngå å la dem stå i standby-modus.</a:t>
            </a:r>
            <a:endParaRPr sz="1200">
              <a:solidFill>
                <a:srgbClr val="262626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AutoNum type="arabicPeriod"/>
            </a:pPr>
            <a:r>
              <a:rPr lang="no" sz="1200" b="1">
                <a:solidFill>
                  <a:srgbClr val="262626"/>
                </a:solidFill>
              </a:rPr>
              <a:t>Oppgrader smart</a:t>
            </a:r>
            <a:r>
              <a:rPr lang="no" sz="1200">
                <a:solidFill>
                  <a:srgbClr val="262626"/>
                </a:solidFill>
              </a:rPr>
              <a:t>: Unngå overhyppige oppgraderinger av enheter, og bruk produktene så lenge de fungerer effektivt.</a:t>
            </a:r>
            <a:endParaRPr sz="1200">
              <a:solidFill>
                <a:srgbClr val="262626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AutoNum type="arabicPeriod"/>
            </a:pPr>
            <a:r>
              <a:rPr lang="no" sz="1200" b="1">
                <a:solidFill>
                  <a:srgbClr val="262626"/>
                </a:solidFill>
              </a:rPr>
              <a:t>Resirkuler elektronikk</a:t>
            </a:r>
            <a:r>
              <a:rPr lang="no" sz="1200">
                <a:solidFill>
                  <a:srgbClr val="262626"/>
                </a:solidFill>
              </a:rPr>
              <a:t>: Lever inn gammel teknologi til resirkulering hos godkjente resirkuleringsstasjoner for å sikre at materialene blir behandlet og gjenbrukt på en miljøvennlig måte.</a:t>
            </a:r>
            <a:endParaRPr sz="1200">
              <a:solidFill>
                <a:srgbClr val="262626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AutoNum type="arabicPeriod"/>
            </a:pPr>
            <a:r>
              <a:rPr lang="no" sz="1200" b="1">
                <a:solidFill>
                  <a:srgbClr val="262626"/>
                </a:solidFill>
              </a:rPr>
              <a:t>Cloud-lagring</a:t>
            </a:r>
            <a:r>
              <a:rPr lang="no" sz="1200">
                <a:solidFill>
                  <a:srgbClr val="262626"/>
                </a:solidFill>
              </a:rPr>
              <a:t>: Bruk skytjenester bevisst, og slett unødvendige filer og data som tar opp energi i datasentrene.</a:t>
            </a:r>
            <a:endParaRPr sz="1200">
              <a:solidFill>
                <a:srgbClr val="262626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AutoNum type="arabicPeriod"/>
            </a:pPr>
            <a:r>
              <a:rPr lang="no" sz="1200" b="1">
                <a:solidFill>
                  <a:srgbClr val="262626"/>
                </a:solidFill>
              </a:rPr>
              <a:t>Digital ryddighet</a:t>
            </a:r>
            <a:r>
              <a:rPr lang="no" sz="1200">
                <a:solidFill>
                  <a:srgbClr val="262626"/>
                </a:solidFill>
              </a:rPr>
              <a:t>: Hold e-postkassen og digital lagring ryddig ved å slette gamle og unødvendige filer, noe som bidrar til mindre belastning på servere.</a:t>
            </a:r>
            <a:endParaRPr sz="1200">
              <a:solidFill>
                <a:srgbClr val="262626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AutoNum type="arabicPeriod"/>
            </a:pPr>
            <a:r>
              <a:rPr lang="no" sz="1200" b="1">
                <a:solidFill>
                  <a:srgbClr val="262626"/>
                </a:solidFill>
              </a:rPr>
              <a:t>Velg grønn strøm</a:t>
            </a:r>
            <a:r>
              <a:rPr lang="no" sz="1200">
                <a:solidFill>
                  <a:srgbClr val="262626"/>
                </a:solidFill>
              </a:rPr>
              <a:t>: Hvis mulig, velg strømleverandører som tilbyr strøm fra fornybare kilder.</a:t>
            </a:r>
            <a:endParaRPr sz="1200">
              <a:solidFill>
                <a:srgbClr val="262626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AutoNum type="arabicPeriod"/>
            </a:pPr>
            <a:r>
              <a:rPr lang="no" sz="1200" b="1">
                <a:solidFill>
                  <a:srgbClr val="262626"/>
                </a:solidFill>
              </a:rPr>
              <a:t>Bruk offentlig transport eller sykkel</a:t>
            </a:r>
            <a:r>
              <a:rPr lang="no" sz="1200">
                <a:solidFill>
                  <a:srgbClr val="262626"/>
                </a:solidFill>
              </a:rPr>
              <a:t>: Reduser avhengigheten av biler for pendling og reise.</a:t>
            </a:r>
            <a:endParaRPr/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Som informatiker:</a:t>
            </a:r>
            <a:endParaRPr/>
          </a:p>
          <a:p>
            <a:pPr marL="457200" lvl="0" indent="-3048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200"/>
              <a:buAutoNum type="arabicPeriod"/>
            </a:pPr>
            <a:r>
              <a:rPr lang="no" sz="1200" b="1">
                <a:solidFill>
                  <a:srgbClr val="262626"/>
                </a:solidFill>
              </a:rPr>
              <a:t>Effektiv koding</a:t>
            </a:r>
            <a:r>
              <a:rPr lang="no" sz="1200">
                <a:solidFill>
                  <a:srgbClr val="262626"/>
                </a:solidFill>
              </a:rPr>
              <a:t>: Skriv kode som er energieffektiv, og optimaliser algoritmer for å bruke mindre prosessorkraft og minne.</a:t>
            </a:r>
            <a:endParaRPr sz="1200">
              <a:solidFill>
                <a:srgbClr val="262626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AutoNum type="arabicPeriod"/>
            </a:pPr>
            <a:r>
              <a:rPr lang="no" sz="1200" b="1">
                <a:solidFill>
                  <a:srgbClr val="262626"/>
                </a:solidFill>
                <a:highlight>
                  <a:srgbClr val="FFFF00"/>
                </a:highlight>
              </a:rPr>
              <a:t>Green Hosting</a:t>
            </a:r>
            <a:r>
              <a:rPr lang="no" sz="1200">
                <a:solidFill>
                  <a:srgbClr val="262626"/>
                </a:solidFill>
                <a:highlight>
                  <a:srgbClr val="FFFF00"/>
                </a:highlight>
              </a:rPr>
              <a:t>:</a:t>
            </a:r>
            <a:r>
              <a:rPr lang="no" sz="1200">
                <a:solidFill>
                  <a:srgbClr val="262626"/>
                </a:solidFill>
              </a:rPr>
              <a:t> Velg miljøvennlige datasentre og serververter som prioriterer fornybar energi og energieffektiv infrastruktur.</a:t>
            </a:r>
            <a:endParaRPr sz="1200">
              <a:solidFill>
                <a:srgbClr val="262626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AutoNum type="arabicPeriod"/>
            </a:pPr>
            <a:r>
              <a:rPr lang="no" sz="1200" b="1">
                <a:solidFill>
                  <a:srgbClr val="262626"/>
                </a:solidFill>
              </a:rPr>
              <a:t>Virtualisering</a:t>
            </a:r>
            <a:r>
              <a:rPr lang="no" sz="1200">
                <a:solidFill>
                  <a:srgbClr val="262626"/>
                </a:solidFill>
              </a:rPr>
              <a:t>: Bruk virtualiseringsteknikker for å redusere antall fysiske maskiner og optimalisere ressursutnyttelsen i datasentre.</a:t>
            </a:r>
            <a:endParaRPr sz="1200">
              <a:solidFill>
                <a:srgbClr val="262626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AutoNum type="arabicPeriod"/>
            </a:pPr>
            <a:r>
              <a:rPr lang="no" sz="1200" b="1">
                <a:solidFill>
                  <a:srgbClr val="262626"/>
                </a:solidFill>
              </a:rPr>
              <a:t>Energy-efficient Hardware</a:t>
            </a:r>
            <a:r>
              <a:rPr lang="no" sz="1200">
                <a:solidFill>
                  <a:srgbClr val="262626"/>
                </a:solidFill>
              </a:rPr>
              <a:t>: Velg energieffektive komponenter og maskinvare, og vedlikehold utstyr for å sikre optimal ytelse.</a:t>
            </a:r>
            <a:endParaRPr sz="1200">
              <a:solidFill>
                <a:srgbClr val="262626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AutoNum type="arabicPeriod"/>
            </a:pPr>
            <a:r>
              <a:rPr lang="no" sz="1200" b="1">
                <a:solidFill>
                  <a:srgbClr val="262626"/>
                </a:solidFill>
              </a:rPr>
              <a:t>Resirkulering</a:t>
            </a:r>
            <a:r>
              <a:rPr lang="no" sz="1200">
                <a:solidFill>
                  <a:srgbClr val="262626"/>
                </a:solidFill>
              </a:rPr>
              <a:t>: Resirkuler gammelt utstyr i stedet for å kaste det, og velg produkter fra selskaper med bærekraftige praksiser.</a:t>
            </a:r>
            <a:endParaRPr sz="1200">
              <a:solidFill>
                <a:srgbClr val="262626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AutoNum type="arabicPeriod"/>
            </a:pPr>
            <a:r>
              <a:rPr lang="no" sz="1200" b="1">
                <a:solidFill>
                  <a:srgbClr val="262626"/>
                </a:solidFill>
              </a:rPr>
              <a:t>Cloud Services</a:t>
            </a:r>
            <a:r>
              <a:rPr lang="no" sz="1200">
                <a:solidFill>
                  <a:srgbClr val="262626"/>
                </a:solidFill>
              </a:rPr>
              <a:t>: Bruk skytjenester som er optimalisert for lavere energiforbruk, og unngå unødvendig bruk av skalerbare løsninger.</a:t>
            </a:r>
            <a:endParaRPr sz="1200">
              <a:solidFill>
                <a:srgbClr val="262626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AutoNum type="arabicPeriod"/>
            </a:pPr>
            <a:r>
              <a:rPr lang="no" sz="1200" b="1">
                <a:solidFill>
                  <a:srgbClr val="262626"/>
                </a:solidFill>
              </a:rPr>
              <a:t>Digital bærekraft</a:t>
            </a:r>
            <a:r>
              <a:rPr lang="no" sz="1200">
                <a:solidFill>
                  <a:srgbClr val="262626"/>
                </a:solidFill>
              </a:rPr>
              <a:t>: Design tjenester som reduserer overflødig dataoverføring og lagring, og minimer energibruken i hver komponent av systemet.</a:t>
            </a:r>
            <a:endParaRPr sz="1200">
              <a:solidFill>
                <a:srgbClr val="262626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AutoNum type="arabicPeriod"/>
            </a:pPr>
            <a:r>
              <a:rPr lang="no" sz="1200" b="1">
                <a:solidFill>
                  <a:srgbClr val="262626"/>
                </a:solidFill>
              </a:rPr>
              <a:t>Bevissthet og utdanning</a:t>
            </a:r>
            <a:r>
              <a:rPr lang="no" sz="1200">
                <a:solidFill>
                  <a:srgbClr val="262626"/>
                </a:solidFill>
              </a:rPr>
              <a:t>: Hold deg oppdatert på beste praksis for å redusere klimaavtrykk og del kunnskapen med kolleger og i nettverk.</a:t>
            </a:r>
            <a:endParaRPr sz="1200">
              <a:solidFill>
                <a:srgbClr val="262626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1dd44b9d93d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1dd44b9d93d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dd44b9d93d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1dd44b9d93d_0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Dette virker kanskje som et banalt eksempel, man kan jo gjøre det mer avansert ved å ta quote av en annen del av artikkelen….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154eb1334c_0_6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1154eb1334c_0_6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0c7d962c1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20c7d962c1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1803400"/>
            <a:ext cx="5825202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3038125"/>
            <a:ext cx="5825202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64034576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367207848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2025651"/>
            <a:ext cx="6447501" cy="136993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49426480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1620442"/>
            <a:ext cx="3138026" cy="291057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1620442"/>
            <a:ext cx="3138026" cy="291058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2/17/25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2509852196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09" y="1620737"/>
            <a:ext cx="3139217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09" y="2052934"/>
            <a:ext cx="3139217" cy="2478088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7" y="1620737"/>
            <a:ext cx="313921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8" y="2052934"/>
            <a:ext cx="3139213" cy="2478088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2/17/25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769039622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2/17/25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720012855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2/17/25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8426788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123953"/>
            <a:ext cx="2890896" cy="958850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6" y="386193"/>
            <a:ext cx="3385156" cy="4144828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2082802"/>
            <a:ext cx="2890896" cy="1938337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797" indent="0">
              <a:buNone/>
              <a:defRPr sz="1050"/>
            </a:lvl2pPr>
            <a:lvl3pPr marL="685595" indent="0">
              <a:buNone/>
              <a:defRPr sz="900"/>
            </a:lvl3pPr>
            <a:lvl4pPr marL="1028392" indent="0">
              <a:buNone/>
              <a:defRPr sz="750"/>
            </a:lvl4pPr>
            <a:lvl5pPr marL="1371188" indent="0">
              <a:buNone/>
              <a:defRPr sz="750"/>
            </a:lvl5pPr>
            <a:lvl6pPr marL="1713986" indent="0">
              <a:buNone/>
              <a:defRPr sz="750"/>
            </a:lvl6pPr>
            <a:lvl7pPr marL="2056783" indent="0">
              <a:buNone/>
              <a:defRPr sz="750"/>
            </a:lvl7pPr>
            <a:lvl8pPr marL="2399580" indent="0">
              <a:buNone/>
              <a:defRPr sz="750"/>
            </a:lvl8pPr>
            <a:lvl9pPr marL="2742377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2/17/25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1993234507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3600450"/>
            <a:ext cx="644750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1" y="457200"/>
            <a:ext cx="6447501" cy="2884289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4025504"/>
            <a:ext cx="6447500" cy="505518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2/17/25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3401716027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25527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2187735105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2724150"/>
            <a:ext cx="5418393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  <p:sp>
        <p:nvSpPr>
          <p:cNvPr id="20" name="TextBox 19"/>
          <p:cNvSpPr txBox="1"/>
          <p:nvPr/>
        </p:nvSpPr>
        <p:spPr>
          <a:xfrm>
            <a:off x="406402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105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646423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448991"/>
            <a:ext cx="6447501" cy="1946595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2066433616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  <p:sp>
        <p:nvSpPr>
          <p:cNvPr id="24" name="TextBox 23"/>
          <p:cNvSpPr txBox="1"/>
          <p:nvPr/>
        </p:nvSpPr>
        <p:spPr>
          <a:xfrm>
            <a:off x="406402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6594146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57200"/>
            <a:ext cx="6441152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401064806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2916206791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55" y="457200"/>
            <a:ext cx="978557" cy="3938588"/>
          </a:xfrm>
        </p:spPr>
        <p:txBody>
          <a:bodyPr vert="eaVert" anchor="ctr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457200"/>
            <a:ext cx="5295113" cy="393858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144027709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43119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1568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1620442"/>
            <a:ext cx="6447501" cy="2910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0" y="4531022"/>
            <a:ext cx="472320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2502209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  <p:sldLayoutId id="2147483790" r:id="rId18"/>
  </p:sldLayoutIdLs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lovdata.no/dokument/NL/lov/2018-06-15-38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Relationship Id="rId4" Type="http://schemas.openxmlformats.org/officeDocument/2006/relationships/comments" Target="../comments/commen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csj3UEZcqc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n.uio.no/ifi/om/gronn-informatikk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comments" Target="../comments/commen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comments" Target="../comments/commen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4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ctrTitle"/>
          </p:nvPr>
        </p:nvSpPr>
        <p:spPr>
          <a:xfrm>
            <a:off x="106050" y="1572275"/>
            <a:ext cx="7853584" cy="18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no" sz="6000" b="1" dirty="0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Uke 4: Interaksjon </a:t>
            </a:r>
            <a:br>
              <a:rPr lang="no" sz="6000" b="1" dirty="0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no" sz="6000" b="1" dirty="0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og grønn informatikk </a:t>
            </a:r>
            <a:endParaRPr sz="6000" b="1" dirty="0">
              <a:solidFill>
                <a:srgbClr val="DD7E6B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0" name="Google Shape;100;p25"/>
          <p:cNvSpPr txBox="1">
            <a:spLocks noGrp="1"/>
          </p:cNvSpPr>
          <p:nvPr>
            <p:ph type="subTitle" idx="1"/>
          </p:nvPr>
        </p:nvSpPr>
        <p:spPr>
          <a:xfrm>
            <a:off x="0" y="3434363"/>
            <a:ext cx="91440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IN1030 Gruppe 1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14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Læringsmål: Du skal kunne gjennomføre enkle brukerundersøkelser</a:t>
            </a:r>
            <a:endParaRPr sz="14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6"/>
          <p:cNvSpPr txBox="1">
            <a:spLocks noGrp="1"/>
          </p:cNvSpPr>
          <p:nvPr>
            <p:ph type="title"/>
          </p:nvPr>
        </p:nvSpPr>
        <p:spPr>
          <a:xfrm>
            <a:off x="464100" y="1108700"/>
            <a:ext cx="4511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Hva skal vi i dag?</a:t>
            </a:r>
            <a:endParaRPr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6" name="Google Shape;106;p26"/>
          <p:cNvSpPr txBox="1">
            <a:spLocks noGrp="1"/>
          </p:cNvSpPr>
          <p:nvPr>
            <p:ph type="body" idx="1"/>
          </p:nvPr>
        </p:nvSpPr>
        <p:spPr>
          <a:xfrm>
            <a:off x="464100" y="1753100"/>
            <a:ext cx="5675400" cy="23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</a:pPr>
            <a:r>
              <a:rPr lang="no" dirty="0">
                <a:latin typeface="Raleway"/>
                <a:ea typeface="Raleway"/>
                <a:cs typeface="Raleway"/>
                <a:sym typeface="Raleway"/>
              </a:rPr>
              <a:t>Grundig gjennomgang av sekvenstabell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</a:pPr>
            <a:r>
              <a:rPr lang="no" dirty="0">
                <a:latin typeface="Raleway"/>
                <a:ea typeface="Raleway"/>
                <a:cs typeface="Raleway"/>
                <a:sym typeface="Raleway"/>
              </a:rPr>
              <a:t>Oppmerksomhet og distraksjon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</a:pPr>
            <a:r>
              <a:rPr lang="no" dirty="0">
                <a:latin typeface="Raleway"/>
                <a:ea typeface="Raleway"/>
                <a:cs typeface="Raleway"/>
                <a:sym typeface="Raleway"/>
              </a:rPr>
              <a:t>Grønn Informatikk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</a:pPr>
            <a:r>
              <a:rPr lang="no" dirty="0">
                <a:latin typeface="Raleway"/>
                <a:ea typeface="Raleway"/>
                <a:cs typeface="Raleway"/>
                <a:sym typeface="Raleway"/>
              </a:rPr>
              <a:t>Oblig 2 hjelp?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7"/>
          <p:cNvSpPr txBox="1">
            <a:spLocks noGrp="1"/>
          </p:cNvSpPr>
          <p:nvPr>
            <p:ph type="title"/>
          </p:nvPr>
        </p:nvSpPr>
        <p:spPr>
          <a:xfrm>
            <a:off x="468600" y="631050"/>
            <a:ext cx="7038189" cy="34968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7000" b="1" dirty="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HVORDAN KAN TABELLEN BRUKES FOR ANALYSE?</a:t>
            </a:r>
            <a:endParaRPr sz="7000" b="1" dirty="0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3" name="Google Shape;113;p27"/>
          <p:cNvSpPr txBox="1"/>
          <p:nvPr/>
        </p:nvSpPr>
        <p:spPr>
          <a:xfrm>
            <a:off x="6852775" y="4796850"/>
            <a:ext cx="2707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dirty="0">
                <a:solidFill>
                  <a:schemeClr val="tx1"/>
                </a:solidFill>
              </a:rPr>
              <a:t>Relevant til Oblig 2 (oppgave 2)</a:t>
            </a:r>
            <a:endParaRPr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121238"/>
            <a:ext cx="8839201" cy="239081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9" name="Google Shape;119;p28"/>
          <p:cNvGraphicFramePr/>
          <p:nvPr/>
        </p:nvGraphicFramePr>
        <p:xfrm>
          <a:off x="436550" y="316925"/>
          <a:ext cx="8270900" cy="1411950"/>
        </p:xfrm>
        <a:graphic>
          <a:graphicData uri="http://schemas.openxmlformats.org/drawingml/2006/table">
            <a:tbl>
              <a:tblPr>
                <a:noFill/>
                <a:tableStyleId>{09BF3455-A18C-462C-B12C-424A883934C3}</a:tableStyleId>
              </a:tblPr>
              <a:tblGrid>
                <a:gridCol w="2067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7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7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7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720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Bruker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en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Maskinen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en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4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>
                          <a:solidFill>
                            <a:srgbClr val="76A5AF"/>
                          </a:solidFill>
                        </a:rPr>
                        <a:t>Handling ikke synlig for maskinen</a:t>
                      </a:r>
                      <a:endParaRPr sz="1400" b="1" u="none" strike="noStrike" cap="none">
                        <a:solidFill>
                          <a:srgbClr val="76A5A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Handling synlig for maskinen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Effekt synlig for brukeren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Design rasjonale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0" name="Google Shape;120;p28"/>
          <p:cNvSpPr txBox="1"/>
          <p:nvPr/>
        </p:nvSpPr>
        <p:spPr>
          <a:xfrm>
            <a:off x="6852775" y="4796850"/>
            <a:ext cx="2707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dirty="0">
                <a:solidFill>
                  <a:schemeClr val="tx1"/>
                </a:solidFill>
              </a:rPr>
              <a:t>Relevant til Oblig 2 (oppgave 2)</a:t>
            </a:r>
            <a:endParaRPr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107525"/>
            <a:ext cx="8839200" cy="22299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6" name="Google Shape;126;p29"/>
          <p:cNvGraphicFramePr/>
          <p:nvPr/>
        </p:nvGraphicFramePr>
        <p:xfrm>
          <a:off x="436550" y="316925"/>
          <a:ext cx="8270900" cy="1411950"/>
        </p:xfrm>
        <a:graphic>
          <a:graphicData uri="http://schemas.openxmlformats.org/drawingml/2006/table">
            <a:tbl>
              <a:tblPr>
                <a:noFill/>
                <a:tableStyleId>{09BF3455-A18C-462C-B12C-424A883934C3}</a:tableStyleId>
              </a:tblPr>
              <a:tblGrid>
                <a:gridCol w="2067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7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7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7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720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Bruker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en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Maskinen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en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4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Handling ikke synlig for maskinen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>
                          <a:solidFill>
                            <a:srgbClr val="76A5AF"/>
                          </a:solidFill>
                        </a:rPr>
                        <a:t>Handling synlig for maskinen</a:t>
                      </a:r>
                      <a:endParaRPr sz="1400" b="1" u="none" strike="noStrike" cap="none">
                        <a:solidFill>
                          <a:srgbClr val="76A5A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Effekt synlig for brukeren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Design rasjonale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7" name="Google Shape;127;p29"/>
          <p:cNvSpPr txBox="1"/>
          <p:nvPr/>
        </p:nvSpPr>
        <p:spPr>
          <a:xfrm>
            <a:off x="6852775" y="4796850"/>
            <a:ext cx="2707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dirty="0">
                <a:solidFill>
                  <a:schemeClr val="tx1"/>
                </a:solidFill>
              </a:rPr>
              <a:t>Relevant til Oblig 2 (oppgave 2)</a:t>
            </a:r>
            <a:endParaRPr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180888"/>
            <a:ext cx="9144000" cy="238357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3" name="Google Shape;133;p30"/>
          <p:cNvGraphicFramePr/>
          <p:nvPr/>
        </p:nvGraphicFramePr>
        <p:xfrm>
          <a:off x="436550" y="316925"/>
          <a:ext cx="8270900" cy="1411950"/>
        </p:xfrm>
        <a:graphic>
          <a:graphicData uri="http://schemas.openxmlformats.org/drawingml/2006/table">
            <a:tbl>
              <a:tblPr>
                <a:noFill/>
                <a:tableStyleId>{09BF3455-A18C-462C-B12C-424A883934C3}</a:tableStyleId>
              </a:tblPr>
              <a:tblGrid>
                <a:gridCol w="2067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7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7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7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720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Bruker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en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Maskinen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en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4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Handling ikke synlig for maskinen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Handling synlig for maskinen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>
                          <a:solidFill>
                            <a:srgbClr val="76A5AF"/>
                          </a:solidFill>
                        </a:rPr>
                        <a:t>Effekt synlig for brukeren</a:t>
                      </a:r>
                      <a:endParaRPr sz="1400" b="1" u="none" strike="noStrike" cap="none">
                        <a:solidFill>
                          <a:srgbClr val="76A5A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Design rasjonale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4" name="Google Shape;134;p30"/>
          <p:cNvSpPr txBox="1"/>
          <p:nvPr/>
        </p:nvSpPr>
        <p:spPr>
          <a:xfrm>
            <a:off x="6852775" y="4796850"/>
            <a:ext cx="2707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dirty="0">
                <a:solidFill>
                  <a:schemeClr val="tx1"/>
                </a:solidFill>
              </a:rPr>
              <a:t>Relevant til Oblig 2 (oppgave 2)</a:t>
            </a:r>
            <a:endParaRPr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63036"/>
            <a:ext cx="9144001" cy="294467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0" name="Google Shape;140;p31"/>
          <p:cNvGraphicFramePr/>
          <p:nvPr>
            <p:extLst>
              <p:ext uri="{D42A27DB-BD31-4B8C-83A1-F6EECF244321}">
                <p14:modId xmlns:p14="http://schemas.microsoft.com/office/powerpoint/2010/main" val="1132000072"/>
              </p:ext>
            </p:extLst>
          </p:nvPr>
        </p:nvGraphicFramePr>
        <p:xfrm>
          <a:off x="436550" y="316925"/>
          <a:ext cx="8270900" cy="1411950"/>
        </p:xfrm>
        <a:graphic>
          <a:graphicData uri="http://schemas.openxmlformats.org/drawingml/2006/table">
            <a:tbl>
              <a:tblPr>
                <a:noFill/>
                <a:tableStyleId>{09BF3455-A18C-462C-B12C-424A883934C3}</a:tableStyleId>
              </a:tblPr>
              <a:tblGrid>
                <a:gridCol w="2067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7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7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7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720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Bruker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en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Maskinen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en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4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Handling ikke synlig for maskinen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Handling synlig for maskinen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Effekt synlig for brukeren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 dirty="0">
                          <a:solidFill>
                            <a:srgbClr val="76A5AF"/>
                          </a:solidFill>
                        </a:rPr>
                        <a:t>Design rasjonale</a:t>
                      </a:r>
                      <a:endParaRPr sz="1400" b="1" u="none" strike="noStrike" cap="none" dirty="0">
                        <a:solidFill>
                          <a:srgbClr val="76A5AF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1" name="Google Shape;141;p31"/>
          <p:cNvSpPr txBox="1"/>
          <p:nvPr/>
        </p:nvSpPr>
        <p:spPr>
          <a:xfrm>
            <a:off x="6852775" y="4796850"/>
            <a:ext cx="2707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dirty="0">
                <a:solidFill>
                  <a:schemeClr val="tx1"/>
                </a:solidFill>
              </a:rPr>
              <a:t>Relevant til Oblig 2 (oppgave 2)</a:t>
            </a:r>
            <a:endParaRPr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2"/>
          <p:cNvSpPr txBox="1">
            <a:spLocks noGrp="1"/>
          </p:cNvSpPr>
          <p:nvPr>
            <p:ph type="body" idx="1"/>
          </p:nvPr>
        </p:nvSpPr>
        <p:spPr>
          <a:xfrm>
            <a:off x="311700" y="1254034"/>
            <a:ext cx="6785786" cy="25300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no" b="1" dirty="0">
                <a:solidFill>
                  <a:srgbClr val="DD7E6B"/>
                </a:solidFill>
              </a:rPr>
              <a:t>NB:</a:t>
            </a:r>
            <a:r>
              <a:rPr lang="no" b="1" dirty="0">
                <a:solidFill>
                  <a:schemeClr val="accent5"/>
                </a:solidFill>
              </a:rPr>
              <a:t> </a:t>
            </a:r>
            <a:r>
              <a:rPr lang="no" dirty="0"/>
              <a:t>Det er viktig, og et poeng med analysen, at sekvensen av handlinger, interaksjoner og effekter er synlig i tabellen. Med dette menes at rekkefølgen i hvert enkelt punkt reflekterer det som skjedde under den faktiske observasjonen. Det vil si at dersom maskinen eller tjenesten bruker lang tid på å respondere, skal dette visualiseres i tabellen. Dette gjøres ved at det som føres inn i hver kolonne ikke er på samme “rad”. Man kan for eksempel skrive i kolonnen 3 (effekt synlig for brukeren): “siden laster inn”</a:t>
            </a:r>
            <a:endParaRPr dirty="0"/>
          </a:p>
        </p:txBody>
      </p:sp>
      <p:sp>
        <p:nvSpPr>
          <p:cNvPr id="147" name="Google Shape;147;p32"/>
          <p:cNvSpPr txBox="1"/>
          <p:nvPr/>
        </p:nvSpPr>
        <p:spPr>
          <a:xfrm>
            <a:off x="6852775" y="4796850"/>
            <a:ext cx="2707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dirty="0">
                <a:solidFill>
                  <a:schemeClr val="tx1"/>
                </a:solidFill>
              </a:rPr>
              <a:t>Relevant til Oblig 2 (oppgave 2)</a:t>
            </a:r>
            <a:endParaRPr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2" name="Google Shape;152;p33"/>
          <p:cNvGraphicFramePr/>
          <p:nvPr/>
        </p:nvGraphicFramePr>
        <p:xfrm>
          <a:off x="436550" y="372725"/>
          <a:ext cx="8270900" cy="4443760"/>
        </p:xfrm>
        <a:graphic>
          <a:graphicData uri="http://schemas.openxmlformats.org/drawingml/2006/table">
            <a:tbl>
              <a:tblPr>
                <a:noFill/>
                <a:tableStyleId>{09BF3455-A18C-462C-B12C-424A883934C3}</a:tableStyleId>
              </a:tblPr>
              <a:tblGrid>
                <a:gridCol w="2067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7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7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7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920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Bruker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en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Maskinen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en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4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Handling ikke synlig for maskinen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Handling synlig for maskinen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Effekt synlig for brukeren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b="1" u="none" strike="noStrike" cap="none"/>
                        <a:t>Design rasjonale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u="none" strike="noStrike" cap="none"/>
                        <a:t>“Hva gjør jeg nå?”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u="none" strike="noStrike" cap="none"/>
                        <a:t>“Jeg skriver brukernavn og passord og trykker her”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400" u="none" strike="noStrike" cap="none"/>
                        <a:t>Innloggingsinput gis </a:t>
                      </a:r>
                      <a:endParaRPr sz="1400" u="none" strike="noStrike" cap="none"/>
                    </a:p>
                  </a:txBody>
                  <a:tcPr marL="91425" marR="91425" marT="162000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no">
                          <a:solidFill>
                            <a:schemeClr val="dk1"/>
                          </a:solidFill>
                        </a:rPr>
                        <a:t>trykker på “logg inn”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no">
                          <a:solidFill>
                            <a:schemeClr val="dk1"/>
                          </a:solidFill>
                        </a:rPr>
                        <a:t>Siden laster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no">
                          <a:solidFill>
                            <a:schemeClr val="dk1"/>
                          </a:solidFill>
                        </a:rPr>
                        <a:t>Henter brukerinformasjon gitt som input og sammenligner med registrerte brukere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153" name="Google Shape;153;p33"/>
          <p:cNvCxnSpPr/>
          <p:nvPr/>
        </p:nvCxnSpPr>
        <p:spPr>
          <a:xfrm flipH="1">
            <a:off x="8938175" y="1367425"/>
            <a:ext cx="3600" cy="3312900"/>
          </a:xfrm>
          <a:prstGeom prst="straightConnector1">
            <a:avLst/>
          </a:prstGeom>
          <a:noFill/>
          <a:ln w="38100" cap="flat" cmpd="sng">
            <a:solidFill>
              <a:srgbClr val="DD7E6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54" name="Google Shape;154;p33"/>
          <p:cNvSpPr txBox="1"/>
          <p:nvPr/>
        </p:nvSpPr>
        <p:spPr>
          <a:xfrm>
            <a:off x="8703000" y="876875"/>
            <a:ext cx="517200" cy="2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no" sz="1400" b="0" i="0" u="none" strike="noStrike" cap="none">
                <a:solidFill>
                  <a:srgbClr val="DD7E6B"/>
                </a:solidFill>
                <a:latin typeface="Arial"/>
                <a:ea typeface="Arial"/>
                <a:cs typeface="Arial"/>
                <a:sym typeface="Arial"/>
              </a:rPr>
              <a:t>Tid</a:t>
            </a:r>
            <a:endParaRPr sz="1500" b="0" i="0" u="none" strike="noStrike" cap="none">
              <a:solidFill>
                <a:srgbClr val="DD7E6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33"/>
          <p:cNvSpPr txBox="1"/>
          <p:nvPr/>
        </p:nvSpPr>
        <p:spPr>
          <a:xfrm>
            <a:off x="0" y="1701975"/>
            <a:ext cx="517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900"/>
              <a:t>14:00</a:t>
            </a:r>
            <a:endParaRPr sz="900"/>
          </a:p>
        </p:txBody>
      </p:sp>
      <p:sp>
        <p:nvSpPr>
          <p:cNvPr id="156" name="Google Shape;156;p33"/>
          <p:cNvSpPr txBox="1"/>
          <p:nvPr/>
        </p:nvSpPr>
        <p:spPr>
          <a:xfrm>
            <a:off x="0" y="2354950"/>
            <a:ext cx="517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900"/>
              <a:t>14:01</a:t>
            </a:r>
            <a:endParaRPr sz="900"/>
          </a:p>
        </p:txBody>
      </p:sp>
      <p:sp>
        <p:nvSpPr>
          <p:cNvPr id="157" name="Google Shape;157;p33"/>
          <p:cNvSpPr txBox="1"/>
          <p:nvPr/>
        </p:nvSpPr>
        <p:spPr>
          <a:xfrm>
            <a:off x="0" y="3145600"/>
            <a:ext cx="517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900"/>
              <a:t>14:05</a:t>
            </a:r>
            <a:endParaRPr sz="900"/>
          </a:p>
        </p:txBody>
      </p:sp>
      <p:sp>
        <p:nvSpPr>
          <p:cNvPr id="158" name="Google Shape;158;p33"/>
          <p:cNvSpPr txBox="1"/>
          <p:nvPr/>
        </p:nvSpPr>
        <p:spPr>
          <a:xfrm>
            <a:off x="0" y="3936250"/>
            <a:ext cx="517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900"/>
              <a:t>14:06</a:t>
            </a:r>
            <a:endParaRPr sz="9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4"/>
          <p:cNvSpPr/>
          <p:nvPr/>
        </p:nvSpPr>
        <p:spPr>
          <a:xfrm rot="10800000">
            <a:off x="-451362" y="2872648"/>
            <a:ext cx="9745812" cy="2943702"/>
          </a:xfrm>
          <a:prstGeom prst="flowChartDocument">
            <a:avLst/>
          </a:prstGeom>
          <a:solidFill>
            <a:srgbClr val="D0E0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D0E0E3"/>
              </a:solidFill>
            </a:endParaRPr>
          </a:p>
        </p:txBody>
      </p:sp>
      <p:sp>
        <p:nvSpPr>
          <p:cNvPr id="164" name="Google Shape;164;p34"/>
          <p:cNvSpPr txBox="1">
            <a:spLocks noGrp="1"/>
          </p:cNvSpPr>
          <p:nvPr>
            <p:ph type="title"/>
          </p:nvPr>
        </p:nvSpPr>
        <p:spPr>
          <a:xfrm>
            <a:off x="311700" y="2092050"/>
            <a:ext cx="8520600" cy="9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no" sz="6000" b="1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Spørsmål?</a:t>
            </a:r>
            <a:endParaRPr sz="6000" b="1">
              <a:solidFill>
                <a:srgbClr val="DD7E6B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5"/>
          <p:cNvSpPr txBox="1">
            <a:spLocks noGrp="1"/>
          </p:cNvSpPr>
          <p:nvPr>
            <p:ph type="title"/>
          </p:nvPr>
        </p:nvSpPr>
        <p:spPr>
          <a:xfrm>
            <a:off x="311700" y="1999050"/>
            <a:ext cx="8454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2000" b="1" u="sng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Personopplysningsloven:</a:t>
            </a:r>
            <a:r>
              <a:rPr lang="no" sz="20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 (og GDPR)</a:t>
            </a:r>
            <a:endParaRPr sz="20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0" name="Google Shape;170;p35"/>
          <p:cNvSpPr txBox="1"/>
          <p:nvPr/>
        </p:nvSpPr>
        <p:spPr>
          <a:xfrm>
            <a:off x="311700" y="2522425"/>
            <a:ext cx="7038334" cy="1508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For informatikere er det særlig viktig å kjenne til hvordan personopplysningsloven regulerer vilkårene for innhenting av personopplysninger, og vilkårene for at personopplysninger lovlig kan behandles i et datasystem.</a:t>
            </a:r>
            <a:endParaRPr sz="18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1" name="Google Shape;171;p35"/>
          <p:cNvSpPr txBox="1"/>
          <p:nvPr/>
        </p:nvSpPr>
        <p:spPr>
          <a:xfrm>
            <a:off x="311700" y="1092700"/>
            <a:ext cx="6159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000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Hvorfor bruke tid på samtykke?</a:t>
            </a:r>
            <a:endParaRPr sz="3000" b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6"/>
          <p:cNvSpPr txBox="1"/>
          <p:nvPr/>
        </p:nvSpPr>
        <p:spPr>
          <a:xfrm>
            <a:off x="580725" y="1804375"/>
            <a:ext cx="56460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2C2C2C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For at et samtykke skal være gyldig, må det være</a:t>
            </a:r>
            <a:endParaRPr>
              <a:solidFill>
                <a:srgbClr val="2C2C2C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2C2C2C"/>
              </a:buClr>
              <a:buSzPts val="1400"/>
              <a:buFont typeface="Roboto"/>
              <a:buChar char="●"/>
            </a:pPr>
            <a:r>
              <a:rPr lang="no">
                <a:solidFill>
                  <a:srgbClr val="2C2C2C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frivillig</a:t>
            </a:r>
            <a:endParaRPr>
              <a:solidFill>
                <a:srgbClr val="2C2C2C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C2C2C"/>
              </a:buClr>
              <a:buSzPts val="1400"/>
              <a:buFont typeface="Roboto"/>
              <a:buChar char="●"/>
            </a:pPr>
            <a:r>
              <a:rPr lang="no">
                <a:solidFill>
                  <a:srgbClr val="2C2C2C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spesifikt</a:t>
            </a:r>
            <a:endParaRPr>
              <a:solidFill>
                <a:srgbClr val="2C2C2C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C2C2C"/>
              </a:buClr>
              <a:buSzPts val="1400"/>
              <a:buFont typeface="Roboto"/>
              <a:buChar char="●"/>
            </a:pPr>
            <a:r>
              <a:rPr lang="no">
                <a:solidFill>
                  <a:srgbClr val="2C2C2C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informert</a:t>
            </a:r>
            <a:endParaRPr>
              <a:solidFill>
                <a:srgbClr val="2C2C2C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C2C2C"/>
              </a:buClr>
              <a:buSzPts val="1400"/>
              <a:buFont typeface="Roboto"/>
              <a:buChar char="●"/>
            </a:pPr>
            <a:r>
              <a:rPr lang="no">
                <a:solidFill>
                  <a:srgbClr val="2C2C2C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utvetydig</a:t>
            </a:r>
            <a:endParaRPr>
              <a:solidFill>
                <a:srgbClr val="2C2C2C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C2C2C"/>
              </a:buClr>
              <a:buSzPts val="1400"/>
              <a:buFont typeface="Roboto"/>
              <a:buChar char="●"/>
            </a:pPr>
            <a:r>
              <a:rPr lang="no">
                <a:solidFill>
                  <a:srgbClr val="2C2C2C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dokumenterbart</a:t>
            </a:r>
            <a:endParaRPr>
              <a:solidFill>
                <a:srgbClr val="2C2C2C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C2C2C"/>
              </a:buClr>
              <a:buSzPts val="1400"/>
              <a:buFont typeface="Roboto"/>
              <a:buChar char="●"/>
            </a:pPr>
            <a:r>
              <a:rPr lang="no">
                <a:solidFill>
                  <a:srgbClr val="2C2C2C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mulig å trekke tilbake like lett som det ble gitt</a:t>
            </a:r>
            <a:endParaRPr>
              <a:solidFill>
                <a:srgbClr val="2C2C2C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7" name="Google Shape;177;p36"/>
          <p:cNvSpPr txBox="1"/>
          <p:nvPr/>
        </p:nvSpPr>
        <p:spPr>
          <a:xfrm>
            <a:off x="657975" y="955075"/>
            <a:ext cx="8107200" cy="7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000">
                <a:solidFill>
                  <a:srgbClr val="76A5AF"/>
                </a:solidFill>
                <a:latin typeface="Roboto Medium"/>
                <a:ea typeface="Roboto Medium"/>
                <a:cs typeface="Roboto Medium"/>
                <a:sym typeface="Roboto Medium"/>
              </a:rPr>
              <a:t>Hva er samtykke?</a:t>
            </a:r>
            <a:endParaRPr sz="3000">
              <a:solidFill>
                <a:srgbClr val="76A5A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78" name="Google Shape;178;p36"/>
          <p:cNvSpPr txBox="1"/>
          <p:nvPr/>
        </p:nvSpPr>
        <p:spPr>
          <a:xfrm>
            <a:off x="7056225" y="4780500"/>
            <a:ext cx="20877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76A5AF"/>
                </a:solidFill>
              </a:rPr>
              <a:t>Hentet fra Datatilsynet.no</a:t>
            </a:r>
            <a:endParaRPr sz="1200">
              <a:solidFill>
                <a:srgbClr val="76A5AF"/>
              </a:solidFill>
            </a:endParaRPr>
          </a:p>
        </p:txBody>
      </p:sp>
      <p:pic>
        <p:nvPicPr>
          <p:cNvPr id="179" name="Google Shape;17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467728">
            <a:off x="5482979" y="694192"/>
            <a:ext cx="3052393" cy="3596568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6"/>
          <p:cNvSpPr txBox="1"/>
          <p:nvPr/>
        </p:nvSpPr>
        <p:spPr>
          <a:xfrm>
            <a:off x="4318550" y="242375"/>
            <a:ext cx="12756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300" i="1"/>
              <a:t>Mal til obligen</a:t>
            </a:r>
            <a:endParaRPr sz="1300" i="1"/>
          </a:p>
        </p:txBody>
      </p:sp>
      <p:sp>
        <p:nvSpPr>
          <p:cNvPr id="181" name="Google Shape;181;p36"/>
          <p:cNvSpPr/>
          <p:nvPr/>
        </p:nvSpPr>
        <p:spPr>
          <a:xfrm>
            <a:off x="4743725" y="626050"/>
            <a:ext cx="819225" cy="518575"/>
          </a:xfrm>
          <a:custGeom>
            <a:avLst/>
            <a:gdLst/>
            <a:ahLst/>
            <a:cxnLst/>
            <a:rect l="l" t="t" r="r" b="b"/>
            <a:pathLst>
              <a:path w="32769" h="20743" extrusionOk="0">
                <a:moveTo>
                  <a:pt x="0" y="0"/>
                </a:moveTo>
                <a:cubicBezTo>
                  <a:pt x="0" y="5073"/>
                  <a:pt x="711" y="11217"/>
                  <a:pt x="4563" y="14518"/>
                </a:cubicBezTo>
                <a:cubicBezTo>
                  <a:pt x="11874" y="20783"/>
                  <a:pt x="23141" y="20740"/>
                  <a:pt x="32769" y="20740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NO"/>
          </a:p>
        </p:txBody>
      </p:sp>
      <p:sp>
        <p:nvSpPr>
          <p:cNvPr id="182" name="Google Shape;182;p36"/>
          <p:cNvSpPr/>
          <p:nvPr/>
        </p:nvSpPr>
        <p:spPr>
          <a:xfrm>
            <a:off x="5445275" y="912800"/>
            <a:ext cx="244975" cy="445900"/>
          </a:xfrm>
          <a:custGeom>
            <a:avLst/>
            <a:gdLst/>
            <a:ahLst/>
            <a:cxnLst/>
            <a:rect l="l" t="t" r="r" b="b"/>
            <a:pathLst>
              <a:path w="9799" h="17836" extrusionOk="0">
                <a:moveTo>
                  <a:pt x="1245" y="0"/>
                </a:moveTo>
                <a:cubicBezTo>
                  <a:pt x="4800" y="3555"/>
                  <a:pt x="11915" y="8676"/>
                  <a:pt x="9126" y="12859"/>
                </a:cubicBezTo>
                <a:cubicBezTo>
                  <a:pt x="7204" y="15742"/>
                  <a:pt x="3099" y="16286"/>
                  <a:pt x="0" y="17836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A5AF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7"/>
          <p:cNvSpPr txBox="1">
            <a:spLocks noGrp="1"/>
          </p:cNvSpPr>
          <p:nvPr>
            <p:ph type="title"/>
          </p:nvPr>
        </p:nvSpPr>
        <p:spPr>
          <a:xfrm>
            <a:off x="311700" y="733950"/>
            <a:ext cx="8520600" cy="36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72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Oppmerksomhet og distraksjon </a:t>
            </a:r>
            <a:endParaRPr sz="72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7200"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8"/>
          <p:cNvSpPr txBox="1">
            <a:spLocks noGrp="1"/>
          </p:cNvSpPr>
          <p:nvPr>
            <p:ph type="title"/>
          </p:nvPr>
        </p:nvSpPr>
        <p:spPr>
          <a:xfrm>
            <a:off x="311700" y="733950"/>
            <a:ext cx="8520600" cy="40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4800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Oppmerksomhet og distraksjon</a:t>
            </a:r>
            <a:endParaRPr sz="1800"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1800"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u="sng">
              <a:solidFill>
                <a:srgbClr val="DD7E6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 u="sng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NRK Humor</a:t>
            </a:r>
            <a:endParaRPr sz="1800">
              <a:solidFill>
                <a:srgbClr val="DD7E6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1800"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3" name="Google Shape;193;p38"/>
          <p:cNvSpPr txBox="1"/>
          <p:nvPr/>
        </p:nvSpPr>
        <p:spPr>
          <a:xfrm>
            <a:off x="6852775" y="4796850"/>
            <a:ext cx="2707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DD7E6B"/>
                </a:solidFill>
              </a:rPr>
              <a:t>Relevant til Oblig 2 (oppgave 3)</a:t>
            </a:r>
            <a:endParaRPr sz="1200">
              <a:solidFill>
                <a:srgbClr val="DD7E6B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3333"/>
              <a:buNone/>
            </a:pPr>
            <a:r>
              <a:rPr lang="no" sz="3000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Multitasking</a:t>
            </a:r>
            <a:endParaRPr sz="3000"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9" name="Google Shape;199;p39"/>
          <p:cNvSpPr txBox="1">
            <a:spLocks noGrp="1"/>
          </p:cNvSpPr>
          <p:nvPr>
            <p:ph type="body" idx="1"/>
          </p:nvPr>
        </p:nvSpPr>
        <p:spPr>
          <a:xfrm>
            <a:off x="311700" y="1549250"/>
            <a:ext cx="8520600" cy="30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Nyttig eller problematisk? </a:t>
            </a:r>
            <a:endParaRPr sz="2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Hvilke konsekvenser kan det ha?</a:t>
            </a:r>
            <a:endParaRPr sz="2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0" name="Google Shape;200;p39"/>
          <p:cNvSpPr txBox="1"/>
          <p:nvPr/>
        </p:nvSpPr>
        <p:spPr>
          <a:xfrm>
            <a:off x="6817775" y="4780500"/>
            <a:ext cx="2707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DD7E6B"/>
                </a:solidFill>
              </a:rPr>
              <a:t>Relevant til Oblig 2 (oppgave 3)</a:t>
            </a:r>
            <a:endParaRPr sz="1200">
              <a:solidFill>
                <a:srgbClr val="DD7E6B"/>
              </a:solidFill>
            </a:endParaRPr>
          </a:p>
        </p:txBody>
      </p:sp>
      <p:pic>
        <p:nvPicPr>
          <p:cNvPr id="201" name="Google Shape;201;p39" descr="Multitasking Images - Free Download on Freepik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0125" y="1184225"/>
            <a:ext cx="3219450" cy="321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40" descr="I share therefore I am”- Dr Sherry Turkle | by Gaby Grima | Medium"/>
          <p:cNvPicPr preferRelativeResize="0"/>
          <p:nvPr/>
        </p:nvPicPr>
        <p:blipFill rotWithShape="1">
          <a:blip r:embed="rId3">
            <a:alphaModFix/>
          </a:blip>
          <a:srcRect t="11355"/>
          <a:stretch/>
        </p:blipFill>
        <p:spPr>
          <a:xfrm>
            <a:off x="5858975" y="2289625"/>
            <a:ext cx="3285025" cy="2853874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3333"/>
              <a:buNone/>
            </a:pPr>
            <a:r>
              <a:rPr lang="no" sz="3000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Alone together</a:t>
            </a:r>
            <a:endParaRPr sz="3000"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8" name="Google Shape;208;p40"/>
          <p:cNvSpPr txBox="1">
            <a:spLocks noGrp="1"/>
          </p:cNvSpPr>
          <p:nvPr>
            <p:ph type="body" idx="1"/>
          </p:nvPr>
        </p:nvSpPr>
        <p:spPr>
          <a:xfrm>
            <a:off x="311700" y="1551600"/>
            <a:ext cx="8520600" cy="30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Begrepet kommer fra Sherry Turkle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Man er mentalt utilgjengelig selv om man er sammen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9" name="Google Shape;209;p40"/>
          <p:cNvSpPr txBox="1"/>
          <p:nvPr/>
        </p:nvSpPr>
        <p:spPr>
          <a:xfrm>
            <a:off x="0" y="4780500"/>
            <a:ext cx="2707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DD7E6B"/>
                </a:solidFill>
              </a:rPr>
              <a:t>Relevant til Oblig 2 (oppgave 3)</a:t>
            </a:r>
            <a:endParaRPr sz="1200">
              <a:solidFill>
                <a:srgbClr val="DD7E6B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3333"/>
              <a:buNone/>
            </a:pPr>
            <a:r>
              <a:rPr lang="no" sz="3000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Alone together</a:t>
            </a:r>
            <a:endParaRPr sz="3000"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5" name="Google Shape;215;p41"/>
          <p:cNvSpPr txBox="1">
            <a:spLocks noGrp="1"/>
          </p:cNvSpPr>
          <p:nvPr>
            <p:ph type="body" idx="1"/>
          </p:nvPr>
        </p:nvSpPr>
        <p:spPr>
          <a:xfrm>
            <a:off x="311700" y="1551600"/>
            <a:ext cx="8520600" cy="30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Hva gjør dette med samhandling og relasjoner til dem rundt oss?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Hvilke konsekvenser kan det ha?</a:t>
            </a:r>
            <a:endParaRPr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6" name="Google Shape;216;p41"/>
          <p:cNvSpPr txBox="1"/>
          <p:nvPr/>
        </p:nvSpPr>
        <p:spPr>
          <a:xfrm>
            <a:off x="311700" y="4666425"/>
            <a:ext cx="2707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DD7E6B"/>
                </a:solidFill>
              </a:rPr>
              <a:t>Relevant til Oblig 2 (oppgave 3)</a:t>
            </a:r>
            <a:endParaRPr sz="1200">
              <a:solidFill>
                <a:srgbClr val="DD7E6B"/>
              </a:solidFill>
            </a:endParaRPr>
          </a:p>
        </p:txBody>
      </p:sp>
      <p:pic>
        <p:nvPicPr>
          <p:cNvPr id="217" name="Google Shape;217;p41" descr="I share therefore I am”- Dr Sherry Turkle | by Gaby Grima | Medium"/>
          <p:cNvPicPr preferRelativeResize="0"/>
          <p:nvPr/>
        </p:nvPicPr>
        <p:blipFill rotWithShape="1">
          <a:blip r:embed="rId3">
            <a:alphaModFix/>
          </a:blip>
          <a:srcRect t="11355"/>
          <a:stretch/>
        </p:blipFill>
        <p:spPr>
          <a:xfrm>
            <a:off x="5858975" y="2289625"/>
            <a:ext cx="3285025" cy="2853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3333"/>
              <a:buNone/>
            </a:pPr>
            <a:r>
              <a:rPr lang="no" sz="3000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Tilgjengelighetskultur</a:t>
            </a:r>
            <a:endParaRPr sz="3000"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3" name="Google Shape;223;p4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-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Ny teknologi = større mulighet for å være tilgjengelig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-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Mulighet til å regulere press/forventninger fra samfunnet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Hva skjer hvis vi logger av? 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D7E6B"/>
              </a:buClr>
              <a:buSzPts val="1800"/>
              <a:buFont typeface="Raleway"/>
              <a:buChar char="-"/>
            </a:pPr>
            <a:r>
              <a:rPr lang="no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Sosial responsivitet</a:t>
            </a:r>
            <a:endParaRPr>
              <a:solidFill>
                <a:srgbClr val="DD7E6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Char char="-"/>
            </a:pP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Hvordan overfører vi sosiale reaksjoner over til kommunikasjon gjennom digitale medier</a:t>
            </a:r>
            <a:endParaRPr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Char char="-"/>
            </a:pP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Man sier hei når noen hilser på deg</a:t>
            </a:r>
            <a:endParaRPr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Char char="-"/>
            </a:pP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Man svarer på et direkte spørsmål</a:t>
            </a:r>
            <a:endParaRPr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4" name="Google Shape;224;p42"/>
          <p:cNvSpPr txBox="1"/>
          <p:nvPr/>
        </p:nvSpPr>
        <p:spPr>
          <a:xfrm>
            <a:off x="6817775" y="4780500"/>
            <a:ext cx="2707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DD7E6B"/>
                </a:solidFill>
              </a:rPr>
              <a:t>Relevant til Oblig 2 (oppgave 3)</a:t>
            </a:r>
            <a:endParaRPr sz="1200">
              <a:solidFill>
                <a:srgbClr val="DD7E6B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3333"/>
              <a:buNone/>
            </a:pPr>
            <a:r>
              <a:rPr lang="no" sz="3000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Tilgjengelighetskultur</a:t>
            </a:r>
            <a:endParaRPr sz="3000"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0" name="Google Shape;230;p4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Hva gjør dette med samhandling og relasjoner til dem rundt oss?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Hva skjer dersom man velger å “stå utenfor” - ikke være tilgjengelig? 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Hvilke konsekvenser kan tilgjengelighetskulturen ha?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1" name="Google Shape;231;p43"/>
          <p:cNvSpPr txBox="1"/>
          <p:nvPr/>
        </p:nvSpPr>
        <p:spPr>
          <a:xfrm>
            <a:off x="6817775" y="4780500"/>
            <a:ext cx="2707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DD7E6B"/>
                </a:solidFill>
              </a:rPr>
              <a:t>Relevant til Oblig 2 (oppgave 3)</a:t>
            </a:r>
            <a:endParaRPr sz="1200">
              <a:solidFill>
                <a:srgbClr val="DD7E6B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Grønn informatikk - Hvorfor?</a:t>
            </a:r>
            <a:endParaRPr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7" name="Google Shape;237;p4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I utgangspunktet valgte vi å ha med Grønn informatikk for IN1030 fordi det er et viktig tema i dag. Det er så viktig at det faktisk har blitt satt inn i alle strategiske planer for UiO, Matnat og IFI.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no" dirty="0"/>
              <a:t>Grønn informatikk er også et etisk tema som blir sentralt i neste oblig sammen med personvern og universell utforming/inkludering.</a:t>
            </a:r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no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Grønn informatikk - Hva?</a:t>
            </a:r>
            <a:endParaRPr/>
          </a:p>
        </p:txBody>
      </p:sp>
      <p:sp>
        <p:nvSpPr>
          <p:cNvPr id="243" name="Google Shape;243;p4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marR="38100" lvl="0" indent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2380"/>
              <a:buFont typeface="Arial"/>
              <a:buNone/>
            </a:pPr>
            <a:r>
              <a:rPr lang="no" sz="2100">
                <a:solidFill>
                  <a:schemeClr val="dk1"/>
                </a:solidFill>
              </a:rPr>
              <a:t>Fotavtrykk:  Refererer til negativ miljøpåvirkning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100">
                <a:solidFill>
                  <a:schemeClr val="dk1"/>
                </a:solidFill>
              </a:rPr>
              <a:t>Håndavtrykk: Refererer til positiv miljøpåvirkning</a:t>
            </a:r>
            <a:endParaRPr sz="2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2100">
                <a:solidFill>
                  <a:schemeClr val="dk1"/>
                </a:solidFill>
              </a:rPr>
              <a:t>Hvordan kan vi minke fotavtrykket vårt?</a:t>
            </a:r>
            <a:endParaRPr sz="2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2100">
                <a:solidFill>
                  <a:schemeClr val="dk1"/>
                </a:solidFill>
              </a:rPr>
              <a:t>Hvordan kan vi minke fotavtrykket vårt som informatikere?</a:t>
            </a:r>
            <a:endParaRPr sz="2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2100" u="sng">
                <a:solidFill>
                  <a:schemeClr val="hlink"/>
                </a:solidFill>
                <a:hlinkClick r:id="rId3"/>
              </a:rPr>
              <a:t>https://www.mn.uio.no/ifi/om/gronn-informatikk/</a:t>
            </a:r>
            <a:r>
              <a:rPr lang="no" sz="2100">
                <a:solidFill>
                  <a:schemeClr val="dk1"/>
                </a:solidFill>
              </a:rPr>
              <a:t> </a:t>
            </a:r>
            <a:endParaRPr sz="2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100">
              <a:solidFill>
                <a:srgbClr val="1F1F1F"/>
              </a:solidFill>
              <a:highlight>
                <a:srgbClr val="F8F9FA"/>
              </a:highlight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Oppgave 4b</a:t>
            </a:r>
            <a:endParaRPr b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9" name="Google Shape;249;p46"/>
          <p:cNvSpPr txBox="1">
            <a:spLocks noGrp="1"/>
          </p:cNvSpPr>
          <p:nvPr>
            <p:ph type="body" idx="1"/>
          </p:nvPr>
        </p:nvSpPr>
        <p:spPr>
          <a:xfrm>
            <a:off x="243625" y="101772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no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Hva handler artikkelen om?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</a:pPr>
            <a:r>
              <a:rPr lang="no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Analyse av “misslykka” interaksjon mellom bruker og chatbot til NAV 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</a:pPr>
            <a:r>
              <a:rPr lang="no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Målet: Hvordan kan vi forbedre chatbotten?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</a:pPr>
            <a:r>
              <a:rPr lang="no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Svarene var “riktige” men ikke alltid svaret på spørsmålet til bruker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Understreker også problematikken rundt hvordan forholde seg til en chatbot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371600" lvl="2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</a:pPr>
            <a:r>
              <a:rPr lang="no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Mange skrev til et menneske → lange spørsmål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371600" lvl="2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Noen tok kanskje for gitt at chatbotten skjønte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50" name="Google Shape;250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496620">
            <a:off x="7074724" y="2686225"/>
            <a:ext cx="1752175" cy="22361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4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Jeg ville ha:</a:t>
            </a:r>
            <a:endParaRPr sz="1400"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no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Valgt ut en quote fra artikkelen, f.eks: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400" i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“One contribution from this paper is to show how Suchman’s framework helped us identify interaction mismatches where actions or information given by the citizen were lost” </a:t>
            </a:r>
            <a:r>
              <a:rPr lang="no" sz="1200" b="1" i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(Bratteteig &amp; Verne, 2022, s.40)</a:t>
            </a:r>
            <a:endParaRPr sz="1200" b="1" i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115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●"/>
            </a:pPr>
            <a:r>
              <a:rPr lang="no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Og skrevet en kommentar til dette, f.eks:</a:t>
            </a:r>
            <a:endParaRPr sz="1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no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Basert på dette kan man se effekten av å bruke et slikt rammeverk som Sekvenstabellen av Suchman, og hvordan dette bidrar til å visualisere og tydeliggjøre interaksjonen mellom bruker og maskin. I tillegg var det også enkelt som leser så ta del i observasjonen ved å lese gjennom Sekvenstabellen, og synes derfor dette er et godt eksempel på hvordan Sekvenstabellen kan være nyttig i ekte forskningsarbeid. </a:t>
            </a:r>
            <a:endParaRPr sz="1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6" name="Google Shape;256;p4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Oppgave 4b - hvordan løse den?</a:t>
            </a:r>
            <a:endParaRPr b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7" name="Google Shape;257;p47"/>
          <p:cNvSpPr txBox="1"/>
          <p:nvPr/>
        </p:nvSpPr>
        <p:spPr>
          <a:xfrm>
            <a:off x="6846900" y="2976550"/>
            <a:ext cx="1985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000" i="1"/>
              <a:t>Pass på å ha med referansen!!!</a:t>
            </a:r>
            <a:endParaRPr sz="1000" i="1"/>
          </a:p>
        </p:txBody>
      </p:sp>
      <p:sp>
        <p:nvSpPr>
          <p:cNvPr id="258" name="Google Shape;258;p47"/>
          <p:cNvSpPr/>
          <p:nvPr/>
        </p:nvSpPr>
        <p:spPr>
          <a:xfrm>
            <a:off x="6902850" y="2772350"/>
            <a:ext cx="204200" cy="260925"/>
          </a:xfrm>
          <a:custGeom>
            <a:avLst/>
            <a:gdLst/>
            <a:ahLst/>
            <a:cxnLst/>
            <a:rect l="l" t="t" r="r" b="b"/>
            <a:pathLst>
              <a:path w="8168" h="10437" extrusionOk="0">
                <a:moveTo>
                  <a:pt x="8168" y="10437"/>
                </a:moveTo>
                <a:cubicBezTo>
                  <a:pt x="3920" y="9224"/>
                  <a:pt x="0" y="4418"/>
                  <a:pt x="0" y="0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NO"/>
          </a:p>
        </p:txBody>
      </p:sp>
      <p:sp>
        <p:nvSpPr>
          <p:cNvPr id="259" name="Google Shape;259;p47"/>
          <p:cNvSpPr/>
          <p:nvPr/>
        </p:nvSpPr>
        <p:spPr>
          <a:xfrm>
            <a:off x="6758575" y="2716979"/>
            <a:ext cx="294950" cy="112100"/>
          </a:xfrm>
          <a:custGeom>
            <a:avLst/>
            <a:gdLst/>
            <a:ahLst/>
            <a:cxnLst/>
            <a:rect l="l" t="t" r="r" b="b"/>
            <a:pathLst>
              <a:path w="11798" h="4484" extrusionOk="0">
                <a:moveTo>
                  <a:pt x="0" y="4030"/>
                </a:moveTo>
                <a:cubicBezTo>
                  <a:pt x="1732" y="3163"/>
                  <a:pt x="2926" y="1474"/>
                  <a:pt x="4538" y="400"/>
                </a:cubicBezTo>
                <a:cubicBezTo>
                  <a:pt x="6849" y="-1140"/>
                  <a:pt x="9315" y="3241"/>
                  <a:pt x="11798" y="4484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8"/>
          <p:cNvSpPr/>
          <p:nvPr/>
        </p:nvSpPr>
        <p:spPr>
          <a:xfrm rot="10800000">
            <a:off x="-451362" y="2872648"/>
            <a:ext cx="9745812" cy="2943702"/>
          </a:xfrm>
          <a:prstGeom prst="flowChartDocument">
            <a:avLst/>
          </a:prstGeom>
          <a:solidFill>
            <a:srgbClr val="D0E0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D0E0E3"/>
              </a:solidFill>
            </a:endParaRPr>
          </a:p>
        </p:txBody>
      </p:sp>
      <p:sp>
        <p:nvSpPr>
          <p:cNvPr id="265" name="Google Shape;265;p48"/>
          <p:cNvSpPr txBox="1">
            <a:spLocks noGrp="1"/>
          </p:cNvSpPr>
          <p:nvPr>
            <p:ph type="title"/>
          </p:nvPr>
        </p:nvSpPr>
        <p:spPr>
          <a:xfrm>
            <a:off x="311700" y="2092050"/>
            <a:ext cx="8520600" cy="9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no" sz="6000" b="1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Spørsmål?</a:t>
            </a:r>
            <a:endParaRPr sz="6000" b="1">
              <a:solidFill>
                <a:srgbClr val="DD7E6B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9"/>
          <p:cNvSpPr txBox="1">
            <a:spLocks noGrp="1"/>
          </p:cNvSpPr>
          <p:nvPr>
            <p:ph type="ctrTitle"/>
          </p:nvPr>
        </p:nvSpPr>
        <p:spPr>
          <a:xfrm>
            <a:off x="0" y="1828600"/>
            <a:ext cx="9144000" cy="104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i="1" dirty="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lyhope</a:t>
            </a:r>
            <a:r>
              <a:rPr lang="no" b="1" dirty="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@uio.no</a:t>
            </a:r>
            <a:endParaRPr b="1" dirty="0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acet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1323</Words>
  <Application>Microsoft Macintosh PowerPoint</Application>
  <PresentationFormat>On-screen Show (16:9)</PresentationFormat>
  <Paragraphs>165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Roboto</vt:lpstr>
      <vt:lpstr>Raleway</vt:lpstr>
      <vt:lpstr>Arial</vt:lpstr>
      <vt:lpstr>Roboto Medium</vt:lpstr>
      <vt:lpstr>Trebuchet MS</vt:lpstr>
      <vt:lpstr>Wingdings 3</vt:lpstr>
      <vt:lpstr>Simple Light</vt:lpstr>
      <vt:lpstr>Facet</vt:lpstr>
      <vt:lpstr>Uke 4: Interaksjon  og grønn informatikk </vt:lpstr>
      <vt:lpstr>Hva skal vi i dag?</vt:lpstr>
      <vt:lpstr>HVORDAN KAN TABELLEN BRUKES FOR ANALYSE?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Spørsmål?</vt:lpstr>
      <vt:lpstr>Personopplysningsloven: (og GDPR) </vt:lpstr>
      <vt:lpstr>PowerPoint Presentation</vt:lpstr>
      <vt:lpstr>Oppmerksomhet og distraksjon  </vt:lpstr>
      <vt:lpstr>Oppmerksomhet og distraksjon   NRK Humor </vt:lpstr>
      <vt:lpstr>Multitasking</vt:lpstr>
      <vt:lpstr>Alone together</vt:lpstr>
      <vt:lpstr>Alone together</vt:lpstr>
      <vt:lpstr>Tilgjengelighetskultur</vt:lpstr>
      <vt:lpstr>Tilgjengelighetskultur</vt:lpstr>
      <vt:lpstr>Grønn informatikk - Hvorfor?</vt:lpstr>
      <vt:lpstr>Grønn informatikk - Hva?</vt:lpstr>
      <vt:lpstr>Oppgave 4b</vt:lpstr>
      <vt:lpstr>Oppgave 4b - hvordan løse den?</vt:lpstr>
      <vt:lpstr>Spørsmål?</vt:lpstr>
      <vt:lpstr>lyhope@uio.no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Uke 4: Interaksjon  og grønn informatikk </dc:title>
  <cp:lastModifiedBy>Lyra Valentina Iris Hope</cp:lastModifiedBy>
  <cp:revision>2</cp:revision>
  <dcterms:modified xsi:type="dcterms:W3CDTF">2025-02-17T09:58:05Z</dcterms:modified>
</cp:coreProperties>
</file>