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3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73" r:id="rId14"/>
    <p:sldId id="275" r:id="rId15"/>
    <p:sldId id="276" r:id="rId16"/>
    <p:sldId id="277" r:id="rId17"/>
    <p:sldId id="278" r:id="rId18"/>
    <p:sldId id="279" r:id="rId19"/>
    <p:sldId id="280" r:id="rId20"/>
    <p:sldId id="281" r:id="rId21"/>
    <p:sldId id="282" r:id="rId22"/>
    <p:sldId id="283" r:id="rId23"/>
    <p:sldId id="284" r:id="rId24"/>
    <p:sldId id="285" r:id="rId25"/>
    <p:sldId id="286" r:id="rId26"/>
    <p:sldId id="287" r:id="rId27"/>
    <p:sldId id="288" r:id="rId28"/>
    <p:sldId id="289" r:id="rId29"/>
    <p:sldId id="290" r:id="rId30"/>
    <p:sldId id="291" r:id="rId31"/>
    <p:sldId id="292" r:id="rId32"/>
    <p:sldId id="293" r:id="rId33"/>
  </p:sldIdLst>
  <p:sldSz cx="9144000" cy="5143500" type="screen16x9"/>
  <p:notesSz cx="6858000" cy="9144000"/>
  <p:embeddedFontLst>
    <p:embeddedFont>
      <p:font typeface="Raleway" pitchFamily="2" charset="0"/>
      <p:regular r:id="rId35"/>
      <p:bold r:id="rId36"/>
      <p:italic r:id="rId37"/>
      <p:boldItalic r:id="rId38"/>
    </p:embeddedFont>
    <p:embeddedFont>
      <p:font typeface="Roboto" panose="02000000000000000000" pitchFamily="2" charset="0"/>
      <p:regular r:id="rId39"/>
      <p:bold r:id="rId40"/>
      <p:italic r:id="rId41"/>
      <p:boldItalic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BB4E309-9D95-433D-886C-DC7676543C4C}">
  <a:tblStyle styleId="{FBB4E309-9D95-433D-886C-DC7676543C4C}" styleName="Table_0">
    <a:wholeTbl>
      <a:tcTxStyle>
        <a:font>
          <a:latin typeface="Arial"/>
          <a:ea typeface="Arial"/>
          <a:cs typeface="Arial"/>
        </a:font>
        <a:srgbClr val="000000"/>
      </a:tcTxStyle>
      <a:tcStyle>
        <a:tcBdr>
          <a:left>
            <a:ln w="12700" cap="flat" cmpd="sng">
              <a:solidFill>
                <a:srgbClr val="000000"/>
              </a:solidFill>
              <a:prstDash val="solid"/>
              <a:round/>
              <a:headEnd type="none" w="sm" len="sm"/>
              <a:tailEnd type="none" w="sm" len="sm"/>
            </a:ln>
          </a:left>
          <a:right>
            <a:ln w="12700" cap="flat" cmpd="sng">
              <a:solidFill>
                <a:srgbClr val="000000"/>
              </a:solidFill>
              <a:prstDash val="solid"/>
              <a:round/>
              <a:headEnd type="none" w="sm" len="sm"/>
              <a:tailEnd type="none" w="sm" len="sm"/>
            </a:ln>
          </a:right>
          <a:top>
            <a:ln w="12700" cap="flat" cmpd="sng">
              <a:solidFill>
                <a:srgbClr val="000000"/>
              </a:solidFill>
              <a:prstDash val="solid"/>
              <a:round/>
              <a:headEnd type="none" w="sm" len="sm"/>
              <a:tailEnd type="none" w="sm" len="sm"/>
            </a:ln>
          </a:top>
          <a:bottom>
            <a:ln w="12700" cap="flat" cmpd="sng">
              <a:solidFill>
                <a:srgbClr val="000000"/>
              </a:solidFill>
              <a:prstDash val="solid"/>
              <a:round/>
              <a:headEnd type="none" w="sm" len="sm"/>
              <a:tailEnd type="none" w="sm" len="sm"/>
            </a:ln>
          </a:bottom>
          <a:insideH>
            <a:ln w="12700" cap="flat" cmpd="sng">
              <a:solidFill>
                <a:srgbClr val="000000"/>
              </a:solidFill>
              <a:prstDash val="solid"/>
              <a:round/>
              <a:headEnd type="none" w="sm" len="sm"/>
              <a:tailEnd type="none" w="sm" len="sm"/>
            </a:ln>
          </a:insideH>
          <a:insideV>
            <a:ln w="12700"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3619" autoAdjust="0"/>
  </p:normalViewPr>
  <p:slideViewPr>
    <p:cSldViewPr snapToGrid="0">
      <p:cViewPr varScale="1">
        <p:scale>
          <a:sx n="73" d="100"/>
          <a:sy n="73" d="100"/>
        </p:scale>
        <p:origin x="1296" y="6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aa47e4e1d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aa47e4e1d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12329d878a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8" name="Google Shape;58;g12329d878ac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aa47e4e1da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aa47e4e1da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 sz="1200" b="1" dirty="0">
                <a:solidFill>
                  <a:schemeClr val="dk1"/>
                </a:solidFill>
              </a:rPr>
              <a:t>Designpattern</a:t>
            </a:r>
            <a:endParaRPr sz="1200" b="1" dirty="0">
              <a:solidFill>
                <a:schemeClr val="dk1"/>
              </a:solidFill>
            </a:endParaRPr>
          </a:p>
          <a:p>
            <a:pPr marL="457200" lvl="0" indent="-228600" algn="l" rtl="0">
              <a:lnSpc>
                <a:spcPct val="115000"/>
              </a:lnSpc>
              <a:spcBef>
                <a:spcPts val="0"/>
              </a:spcBef>
              <a:spcAft>
                <a:spcPts val="0"/>
              </a:spcAft>
              <a:buClr>
                <a:schemeClr val="dk1"/>
              </a:buClr>
              <a:buSzPts val="1100"/>
              <a:buFont typeface="Arial"/>
              <a:buNone/>
            </a:pPr>
            <a:r>
              <a:rPr lang="no" sz="1200" dirty="0">
                <a:solidFill>
                  <a:schemeClr val="dk1"/>
                </a:solidFill>
              </a:rPr>
              <a:t>-</a:t>
            </a:r>
            <a:r>
              <a:rPr lang="no" sz="700" dirty="0">
                <a:solidFill>
                  <a:schemeClr val="dk1"/>
                </a:solidFill>
                <a:latin typeface="Times New Roman"/>
                <a:ea typeface="Times New Roman"/>
                <a:cs typeface="Times New Roman"/>
                <a:sym typeface="Times New Roman"/>
              </a:rPr>
              <a:t>   	</a:t>
            </a:r>
            <a:r>
              <a:rPr lang="no" sz="1200" dirty="0">
                <a:solidFill>
                  <a:schemeClr val="dk1"/>
                </a:solidFill>
              </a:rPr>
              <a:t>Retningslinjer for hvordan ansvar skal fordeles i ulike situasjoner</a:t>
            </a:r>
            <a:endParaRPr sz="1200" dirty="0">
              <a:solidFill>
                <a:schemeClr val="dk1"/>
              </a:solidFill>
            </a:endParaRPr>
          </a:p>
          <a:p>
            <a:pPr marL="457200" lvl="0" indent="-228600" algn="l" rtl="0">
              <a:lnSpc>
                <a:spcPct val="115000"/>
              </a:lnSpc>
              <a:spcBef>
                <a:spcPts val="0"/>
              </a:spcBef>
              <a:spcAft>
                <a:spcPts val="0"/>
              </a:spcAft>
              <a:buClr>
                <a:schemeClr val="dk1"/>
              </a:buClr>
              <a:buSzPts val="1100"/>
              <a:buFont typeface="Arial"/>
              <a:buNone/>
            </a:pPr>
            <a:r>
              <a:rPr lang="no" sz="1200" dirty="0">
                <a:solidFill>
                  <a:schemeClr val="dk1"/>
                </a:solidFill>
              </a:rPr>
              <a:t>-</a:t>
            </a:r>
            <a:r>
              <a:rPr lang="no" sz="700" dirty="0">
                <a:solidFill>
                  <a:schemeClr val="dk1"/>
                </a:solidFill>
                <a:latin typeface="Times New Roman"/>
                <a:ea typeface="Times New Roman"/>
                <a:cs typeface="Times New Roman"/>
                <a:sym typeface="Times New Roman"/>
              </a:rPr>
              <a:t>   	</a:t>
            </a:r>
            <a:r>
              <a:rPr lang="no" sz="1200" dirty="0">
                <a:solidFill>
                  <a:schemeClr val="dk1"/>
                </a:solidFill>
              </a:rPr>
              <a:t>Legger til rette for at systemet kan være oversiktlig og mer brukervennlig</a:t>
            </a:r>
            <a:endParaRPr sz="1200" dirty="0">
              <a:solidFill>
                <a:schemeClr val="dk1"/>
              </a:solidFill>
            </a:endParaRPr>
          </a:p>
          <a:p>
            <a:pPr marL="457200" lvl="0" indent="-228600" algn="l" rtl="0">
              <a:lnSpc>
                <a:spcPct val="115000"/>
              </a:lnSpc>
              <a:spcBef>
                <a:spcPts val="0"/>
              </a:spcBef>
              <a:spcAft>
                <a:spcPts val="0"/>
              </a:spcAft>
              <a:buClr>
                <a:schemeClr val="dk1"/>
              </a:buClr>
              <a:buSzPts val="1100"/>
              <a:buFont typeface="Arial"/>
              <a:buNone/>
            </a:pPr>
            <a:r>
              <a:rPr lang="no" sz="1200" dirty="0">
                <a:solidFill>
                  <a:schemeClr val="dk1"/>
                </a:solidFill>
              </a:rPr>
              <a:t>-</a:t>
            </a:r>
            <a:r>
              <a:rPr lang="no" sz="700" dirty="0">
                <a:solidFill>
                  <a:schemeClr val="dk1"/>
                </a:solidFill>
                <a:latin typeface="Times New Roman"/>
                <a:ea typeface="Times New Roman"/>
                <a:cs typeface="Times New Roman"/>
                <a:sym typeface="Times New Roman"/>
              </a:rPr>
              <a:t>   	</a:t>
            </a:r>
            <a:r>
              <a:rPr lang="no" sz="1200" dirty="0">
                <a:solidFill>
                  <a:schemeClr val="dk1"/>
                </a:solidFill>
              </a:rPr>
              <a:t>Hvis andre skal jobbe med den eller hvis det går litt tid</a:t>
            </a:r>
            <a:endParaRPr sz="1200" dirty="0">
              <a:solidFill>
                <a:schemeClr val="dk1"/>
              </a:solidFill>
            </a:endParaRPr>
          </a:p>
          <a:p>
            <a:pPr marL="457200" lvl="0" indent="-228600" algn="l" rtl="0">
              <a:lnSpc>
                <a:spcPct val="115000"/>
              </a:lnSpc>
              <a:spcBef>
                <a:spcPts val="0"/>
              </a:spcBef>
              <a:spcAft>
                <a:spcPts val="0"/>
              </a:spcAft>
              <a:buClr>
                <a:schemeClr val="dk1"/>
              </a:buClr>
              <a:buSzPts val="1100"/>
              <a:buFont typeface="Arial"/>
              <a:buNone/>
            </a:pPr>
            <a:r>
              <a:rPr lang="no" sz="1200" dirty="0">
                <a:solidFill>
                  <a:schemeClr val="dk1"/>
                </a:solidFill>
              </a:rPr>
              <a:t>-</a:t>
            </a:r>
            <a:r>
              <a:rPr lang="no" sz="700" dirty="0">
                <a:solidFill>
                  <a:schemeClr val="dk1"/>
                </a:solidFill>
                <a:latin typeface="Times New Roman"/>
                <a:ea typeface="Times New Roman"/>
                <a:cs typeface="Times New Roman"/>
                <a:sym typeface="Times New Roman"/>
              </a:rPr>
              <a:t>   	</a:t>
            </a:r>
            <a:r>
              <a:rPr lang="no" sz="1200" dirty="0">
                <a:solidFill>
                  <a:schemeClr val="dk1"/>
                </a:solidFill>
              </a:rPr>
              <a:t>Gjør arkitekturen til systemet forutsigbart og lesbart for flere</a:t>
            </a:r>
            <a:endParaRPr sz="1200"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cdb5dfbaa2_0_1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cdb5dfbaa2_0_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28600" algn="l" rtl="0">
              <a:lnSpc>
                <a:spcPct val="115000"/>
              </a:lnSpc>
              <a:spcBef>
                <a:spcPts val="0"/>
              </a:spcBef>
              <a:spcAft>
                <a:spcPts val="0"/>
              </a:spcAft>
              <a:buNone/>
            </a:pPr>
            <a:r>
              <a:rPr lang="no" sz="1200" dirty="0">
                <a:solidFill>
                  <a:schemeClr val="dk1"/>
                </a:solidFill>
              </a:rPr>
              <a:t>Mer utfyllende, hvis dere ønsker litt mer forklaring til strukturene:</a:t>
            </a:r>
            <a:endParaRPr sz="1200" dirty="0">
              <a:solidFill>
                <a:schemeClr val="dk1"/>
              </a:solidFill>
            </a:endParaRPr>
          </a:p>
          <a:p>
            <a:pPr marL="457200" lvl="0" indent="-228600" algn="l" rtl="0">
              <a:lnSpc>
                <a:spcPct val="115000"/>
              </a:lnSpc>
              <a:spcBef>
                <a:spcPts val="0"/>
              </a:spcBef>
              <a:spcAft>
                <a:spcPts val="0"/>
              </a:spcAft>
              <a:buNone/>
            </a:pPr>
            <a:r>
              <a:rPr lang="no" sz="1200" dirty="0">
                <a:solidFill>
                  <a:schemeClr val="dk1"/>
                </a:solidFill>
              </a:rPr>
              <a:t>- MVC-pattern (Model – view - controller)</a:t>
            </a:r>
            <a:endParaRPr sz="1200" dirty="0">
              <a:solidFill>
                <a:schemeClr val="dk1"/>
              </a:solidFill>
            </a:endParaRPr>
          </a:p>
          <a:p>
            <a:pPr marL="914400" lvl="0" indent="-304800" algn="l" rtl="0">
              <a:lnSpc>
                <a:spcPct val="115000"/>
              </a:lnSpc>
              <a:spcBef>
                <a:spcPts val="0"/>
              </a:spcBef>
              <a:spcAft>
                <a:spcPts val="0"/>
              </a:spcAft>
              <a:buClr>
                <a:schemeClr val="dk1"/>
              </a:buClr>
              <a:buSzPts val="1200"/>
              <a:buChar char="-"/>
            </a:pPr>
            <a:r>
              <a:rPr lang="no" sz="1200" dirty="0">
                <a:solidFill>
                  <a:schemeClr val="dk1"/>
                </a:solidFill>
              </a:rPr>
              <a:t>Controller: flytter data/ kommuniserer mellom view og model</a:t>
            </a:r>
            <a:endParaRPr sz="1200" dirty="0">
              <a:solidFill>
                <a:schemeClr val="dk1"/>
              </a:solidFill>
            </a:endParaRPr>
          </a:p>
          <a:p>
            <a:pPr marL="914400" lvl="0" indent="-304800" algn="l" rtl="0">
              <a:lnSpc>
                <a:spcPct val="115000"/>
              </a:lnSpc>
              <a:spcBef>
                <a:spcPts val="0"/>
              </a:spcBef>
              <a:spcAft>
                <a:spcPts val="0"/>
              </a:spcAft>
              <a:buClr>
                <a:schemeClr val="dk1"/>
              </a:buClr>
              <a:buSzPts val="1200"/>
              <a:buChar char="-"/>
            </a:pPr>
            <a:r>
              <a:rPr lang="no" sz="1200" dirty="0">
                <a:solidFill>
                  <a:schemeClr val="dk1"/>
                </a:solidFill>
              </a:rPr>
              <a:t>view: det bruker ser </a:t>
            </a:r>
            <a:endParaRPr sz="1200" dirty="0">
              <a:solidFill>
                <a:schemeClr val="dk1"/>
              </a:solidFill>
            </a:endParaRPr>
          </a:p>
          <a:p>
            <a:pPr marL="914400" lvl="0" indent="-304800" algn="l" rtl="0">
              <a:lnSpc>
                <a:spcPct val="115000"/>
              </a:lnSpc>
              <a:spcBef>
                <a:spcPts val="0"/>
              </a:spcBef>
              <a:spcAft>
                <a:spcPts val="0"/>
              </a:spcAft>
              <a:buClr>
                <a:schemeClr val="dk1"/>
              </a:buClr>
              <a:buSzPts val="1200"/>
              <a:buChar char="-"/>
            </a:pPr>
            <a:r>
              <a:rPr lang="no" sz="1200" dirty="0">
                <a:solidFill>
                  <a:schemeClr val="dk1"/>
                </a:solidFill>
              </a:rPr>
              <a:t>model: et objekt </a:t>
            </a:r>
            <a:endParaRPr sz="1200" dirty="0">
              <a:solidFill>
                <a:schemeClr val="dk1"/>
              </a:solidFill>
            </a:endParaRPr>
          </a:p>
          <a:p>
            <a:pPr marL="457200" lvl="0" indent="-228600" algn="l" rtl="0">
              <a:lnSpc>
                <a:spcPct val="115000"/>
              </a:lnSpc>
              <a:spcBef>
                <a:spcPts val="0"/>
              </a:spcBef>
              <a:spcAft>
                <a:spcPts val="0"/>
              </a:spcAft>
              <a:buClr>
                <a:schemeClr val="dk1"/>
              </a:buClr>
              <a:buSzPts val="1100"/>
              <a:buFont typeface="Arial"/>
              <a:buNone/>
            </a:pPr>
            <a:r>
              <a:rPr lang="no" sz="1200" dirty="0">
                <a:solidFill>
                  <a:schemeClr val="dk1"/>
                </a:solidFill>
              </a:rPr>
              <a:t>-</a:t>
            </a:r>
            <a:r>
              <a:rPr lang="no" sz="700" dirty="0">
                <a:solidFill>
                  <a:schemeClr val="dk1"/>
                </a:solidFill>
                <a:latin typeface="Times New Roman"/>
                <a:ea typeface="Times New Roman"/>
                <a:cs typeface="Times New Roman"/>
                <a:sym typeface="Times New Roman"/>
              </a:rPr>
              <a:t>   	</a:t>
            </a:r>
            <a:r>
              <a:rPr lang="no" sz="1200" dirty="0">
                <a:solidFill>
                  <a:schemeClr val="dk1"/>
                </a:solidFill>
              </a:rPr>
              <a:t>MVVM (Model – view – view model)</a:t>
            </a:r>
            <a:endParaRPr sz="1200" dirty="0">
              <a:solidFill>
                <a:schemeClr val="dk1"/>
              </a:solidFill>
            </a:endParaRPr>
          </a:p>
          <a:p>
            <a:pPr marL="914400" lvl="0" indent="-228600" algn="l" rtl="0">
              <a:lnSpc>
                <a:spcPct val="115000"/>
              </a:lnSpc>
              <a:spcBef>
                <a:spcPts val="0"/>
              </a:spcBef>
              <a:spcAft>
                <a:spcPts val="0"/>
              </a:spcAft>
              <a:buClr>
                <a:schemeClr val="dk1"/>
              </a:buClr>
              <a:buSzPts val="1100"/>
              <a:buFont typeface="Arial"/>
              <a:buNone/>
            </a:pPr>
            <a:r>
              <a:rPr lang="no" sz="1200" dirty="0">
                <a:solidFill>
                  <a:schemeClr val="dk1"/>
                </a:solidFill>
                <a:latin typeface="Courier New"/>
                <a:ea typeface="Courier New"/>
                <a:cs typeface="Courier New"/>
                <a:sym typeface="Courier New"/>
              </a:rPr>
              <a:t>o</a:t>
            </a:r>
            <a:r>
              <a:rPr lang="no" sz="700" dirty="0">
                <a:solidFill>
                  <a:schemeClr val="dk1"/>
                </a:solidFill>
                <a:latin typeface="Times New Roman"/>
                <a:ea typeface="Times New Roman"/>
                <a:cs typeface="Times New Roman"/>
                <a:sym typeface="Times New Roman"/>
              </a:rPr>
              <a:t>   </a:t>
            </a:r>
            <a:r>
              <a:rPr lang="no" sz="1200" dirty="0">
                <a:solidFill>
                  <a:schemeClr val="dk1"/>
                </a:solidFill>
              </a:rPr>
              <a:t>View laget</a:t>
            </a:r>
            <a:endParaRPr sz="1200" dirty="0">
              <a:solidFill>
                <a:schemeClr val="dk1"/>
              </a:solidFill>
            </a:endParaRPr>
          </a:p>
          <a:p>
            <a:pPr marL="1371600" lvl="0" indent="-228600" algn="l" rtl="0">
              <a:lnSpc>
                <a:spcPct val="115000"/>
              </a:lnSpc>
              <a:spcBef>
                <a:spcPts val="0"/>
              </a:spcBef>
              <a:spcAft>
                <a:spcPts val="0"/>
              </a:spcAft>
              <a:buClr>
                <a:schemeClr val="dk1"/>
              </a:buClr>
              <a:buSzPts val="1100"/>
              <a:buFont typeface="Arial"/>
              <a:buNone/>
            </a:pPr>
            <a:r>
              <a:rPr lang="no" sz="1200" dirty="0">
                <a:solidFill>
                  <a:schemeClr val="dk1"/>
                </a:solidFill>
                <a:latin typeface="Times New Roman"/>
                <a:ea typeface="Times New Roman"/>
                <a:cs typeface="Times New Roman"/>
                <a:sym typeface="Times New Roman"/>
              </a:rPr>
              <a:t>§</a:t>
            </a:r>
            <a:r>
              <a:rPr lang="no" sz="700" dirty="0">
                <a:solidFill>
                  <a:schemeClr val="dk1"/>
                </a:solidFill>
                <a:latin typeface="Times New Roman"/>
                <a:ea typeface="Times New Roman"/>
                <a:cs typeface="Times New Roman"/>
                <a:sym typeface="Times New Roman"/>
              </a:rPr>
              <a:t>  </a:t>
            </a:r>
            <a:r>
              <a:rPr lang="no" sz="1200" dirty="0">
                <a:solidFill>
                  <a:schemeClr val="dk1"/>
                </a:solidFill>
              </a:rPr>
              <a:t>Hovedactivity og fragments</a:t>
            </a:r>
            <a:endParaRPr sz="1200" dirty="0">
              <a:solidFill>
                <a:schemeClr val="dk1"/>
              </a:solidFill>
            </a:endParaRPr>
          </a:p>
          <a:p>
            <a:pPr marL="1371600" lvl="0" indent="-228600" algn="l" rtl="0">
              <a:lnSpc>
                <a:spcPct val="115000"/>
              </a:lnSpc>
              <a:spcBef>
                <a:spcPts val="0"/>
              </a:spcBef>
              <a:spcAft>
                <a:spcPts val="0"/>
              </a:spcAft>
              <a:buClr>
                <a:schemeClr val="dk1"/>
              </a:buClr>
              <a:buSzPts val="1100"/>
              <a:buFont typeface="Arial"/>
              <a:buNone/>
            </a:pPr>
            <a:r>
              <a:rPr lang="no" sz="1200" dirty="0">
                <a:solidFill>
                  <a:schemeClr val="dk1"/>
                </a:solidFill>
                <a:latin typeface="Times New Roman"/>
                <a:ea typeface="Times New Roman"/>
                <a:cs typeface="Times New Roman"/>
                <a:sym typeface="Times New Roman"/>
              </a:rPr>
              <a:t>§</a:t>
            </a:r>
            <a:r>
              <a:rPr lang="no" sz="700" dirty="0">
                <a:solidFill>
                  <a:schemeClr val="dk1"/>
                </a:solidFill>
                <a:latin typeface="Times New Roman"/>
                <a:ea typeface="Times New Roman"/>
                <a:cs typeface="Times New Roman"/>
                <a:sym typeface="Times New Roman"/>
              </a:rPr>
              <a:t>  </a:t>
            </a:r>
            <a:r>
              <a:rPr lang="no" sz="1200" dirty="0">
                <a:solidFill>
                  <a:schemeClr val="dk1"/>
                </a:solidFill>
              </a:rPr>
              <a:t>Kart og en liste over aktuelle badeplasser med relevant informasjon</a:t>
            </a:r>
            <a:endParaRPr sz="1200" dirty="0">
              <a:solidFill>
                <a:schemeClr val="dk1"/>
              </a:solidFill>
            </a:endParaRPr>
          </a:p>
          <a:p>
            <a:pPr marL="914400" lvl="0" indent="-228600" algn="l" rtl="0">
              <a:lnSpc>
                <a:spcPct val="115000"/>
              </a:lnSpc>
              <a:spcBef>
                <a:spcPts val="0"/>
              </a:spcBef>
              <a:spcAft>
                <a:spcPts val="0"/>
              </a:spcAft>
              <a:buNone/>
            </a:pPr>
            <a:r>
              <a:rPr lang="no" sz="1200" dirty="0">
                <a:solidFill>
                  <a:schemeClr val="dk1"/>
                </a:solidFill>
                <a:latin typeface="Courier New"/>
                <a:ea typeface="Courier New"/>
                <a:cs typeface="Courier New"/>
                <a:sym typeface="Courier New"/>
              </a:rPr>
              <a:t>o</a:t>
            </a:r>
            <a:r>
              <a:rPr lang="no" sz="700" dirty="0">
                <a:solidFill>
                  <a:schemeClr val="dk1"/>
                </a:solidFill>
                <a:latin typeface="Times New Roman"/>
                <a:ea typeface="Times New Roman"/>
                <a:cs typeface="Times New Roman"/>
                <a:sym typeface="Times New Roman"/>
              </a:rPr>
              <a:t>   </a:t>
            </a:r>
            <a:r>
              <a:rPr lang="no" sz="1200" dirty="0">
                <a:solidFill>
                  <a:schemeClr val="dk1"/>
                </a:solidFill>
              </a:rPr>
              <a:t>Viewmodel laget</a:t>
            </a:r>
            <a:endParaRPr sz="1200" dirty="0">
              <a:solidFill>
                <a:schemeClr val="dk1"/>
              </a:solidFill>
            </a:endParaRPr>
          </a:p>
          <a:p>
            <a:pPr marL="914400" lvl="0" indent="-228600" algn="l" rtl="0">
              <a:lnSpc>
                <a:spcPct val="115000"/>
              </a:lnSpc>
              <a:spcBef>
                <a:spcPts val="0"/>
              </a:spcBef>
              <a:spcAft>
                <a:spcPts val="0"/>
              </a:spcAft>
              <a:buClr>
                <a:schemeClr val="dk1"/>
              </a:buClr>
              <a:buSzPts val="1100"/>
              <a:buFont typeface="Arial"/>
              <a:buNone/>
            </a:pPr>
            <a:r>
              <a:rPr lang="no" sz="1200" dirty="0">
                <a:solidFill>
                  <a:schemeClr val="dk1"/>
                </a:solidFill>
              </a:rPr>
              <a:t>		Kun data som view trenger er tilgjengelig her </a:t>
            </a:r>
            <a:endParaRPr sz="1200" dirty="0">
              <a:solidFill>
                <a:schemeClr val="dk1"/>
              </a:solidFill>
            </a:endParaRPr>
          </a:p>
          <a:p>
            <a:pPr marL="1371600" lvl="0" indent="-228600" algn="l" rtl="0">
              <a:lnSpc>
                <a:spcPct val="115000"/>
              </a:lnSpc>
              <a:spcBef>
                <a:spcPts val="0"/>
              </a:spcBef>
              <a:spcAft>
                <a:spcPts val="0"/>
              </a:spcAft>
              <a:buClr>
                <a:schemeClr val="dk1"/>
              </a:buClr>
              <a:buSzPts val="1100"/>
              <a:buFont typeface="Arial"/>
              <a:buNone/>
            </a:pPr>
            <a:r>
              <a:rPr lang="no" sz="1200" dirty="0">
                <a:solidFill>
                  <a:schemeClr val="dk1"/>
                </a:solidFill>
                <a:latin typeface="Times New Roman"/>
                <a:ea typeface="Times New Roman"/>
                <a:cs typeface="Times New Roman"/>
                <a:sym typeface="Times New Roman"/>
              </a:rPr>
              <a:t>§</a:t>
            </a:r>
            <a:r>
              <a:rPr lang="no" sz="700" dirty="0">
                <a:solidFill>
                  <a:schemeClr val="dk1"/>
                </a:solidFill>
                <a:latin typeface="Times New Roman"/>
                <a:ea typeface="Times New Roman"/>
                <a:cs typeface="Times New Roman"/>
                <a:sym typeface="Times New Roman"/>
              </a:rPr>
              <a:t>  </a:t>
            </a:r>
            <a:r>
              <a:rPr lang="no" sz="1200" dirty="0">
                <a:solidFill>
                  <a:schemeClr val="dk1"/>
                </a:solidFill>
              </a:rPr>
              <a:t>Behandlet vi dataen som skulle vises frem</a:t>
            </a:r>
            <a:endParaRPr sz="1200" dirty="0">
              <a:solidFill>
                <a:schemeClr val="dk1"/>
              </a:solidFill>
            </a:endParaRPr>
          </a:p>
          <a:p>
            <a:pPr marL="1371600" lvl="0" indent="-228600" algn="l" rtl="0">
              <a:lnSpc>
                <a:spcPct val="115000"/>
              </a:lnSpc>
              <a:spcBef>
                <a:spcPts val="0"/>
              </a:spcBef>
              <a:spcAft>
                <a:spcPts val="0"/>
              </a:spcAft>
              <a:buClr>
                <a:schemeClr val="dk1"/>
              </a:buClr>
              <a:buSzPts val="1100"/>
              <a:buFont typeface="Arial"/>
              <a:buNone/>
            </a:pPr>
            <a:r>
              <a:rPr lang="no" sz="1200" dirty="0">
                <a:solidFill>
                  <a:schemeClr val="dk1"/>
                </a:solidFill>
                <a:latin typeface="Times New Roman"/>
                <a:ea typeface="Times New Roman"/>
                <a:cs typeface="Times New Roman"/>
                <a:sym typeface="Times New Roman"/>
              </a:rPr>
              <a:t>§</a:t>
            </a:r>
            <a:r>
              <a:rPr lang="no" sz="700" dirty="0">
                <a:solidFill>
                  <a:schemeClr val="dk1"/>
                </a:solidFill>
                <a:latin typeface="Times New Roman"/>
                <a:ea typeface="Times New Roman"/>
                <a:cs typeface="Times New Roman"/>
                <a:sym typeface="Times New Roman"/>
              </a:rPr>
              <a:t>  </a:t>
            </a:r>
            <a:r>
              <a:rPr lang="no" sz="1200" dirty="0">
                <a:solidFill>
                  <a:schemeClr val="dk1"/>
                </a:solidFill>
              </a:rPr>
              <a:t>Gjorde klart temperatur og værsymboler klar for henting</a:t>
            </a:r>
            <a:endParaRPr sz="1200" dirty="0">
              <a:solidFill>
                <a:schemeClr val="dk1"/>
              </a:solidFill>
            </a:endParaRPr>
          </a:p>
          <a:p>
            <a:pPr marL="1371600" lvl="0" indent="-228600" algn="l" rtl="0">
              <a:lnSpc>
                <a:spcPct val="115000"/>
              </a:lnSpc>
              <a:spcBef>
                <a:spcPts val="0"/>
              </a:spcBef>
              <a:spcAft>
                <a:spcPts val="0"/>
              </a:spcAft>
              <a:buClr>
                <a:schemeClr val="dk1"/>
              </a:buClr>
              <a:buSzPts val="1100"/>
              <a:buFont typeface="Arial"/>
              <a:buNone/>
            </a:pPr>
            <a:r>
              <a:rPr lang="no" sz="1200" dirty="0">
                <a:solidFill>
                  <a:schemeClr val="dk1"/>
                </a:solidFill>
                <a:latin typeface="Times New Roman"/>
                <a:ea typeface="Times New Roman"/>
                <a:cs typeface="Times New Roman"/>
                <a:sym typeface="Times New Roman"/>
              </a:rPr>
              <a:t>§</a:t>
            </a:r>
            <a:r>
              <a:rPr lang="no" sz="700" dirty="0">
                <a:solidFill>
                  <a:schemeClr val="dk1"/>
                </a:solidFill>
                <a:latin typeface="Times New Roman"/>
                <a:ea typeface="Times New Roman"/>
                <a:cs typeface="Times New Roman"/>
                <a:sym typeface="Times New Roman"/>
              </a:rPr>
              <a:t>  </a:t>
            </a:r>
            <a:r>
              <a:rPr lang="no" sz="1200" dirty="0">
                <a:solidFill>
                  <a:schemeClr val="dk1"/>
                </a:solidFill>
              </a:rPr>
              <a:t>Gjorde at vi kunne bytte hyppig mellom landskap og portrett</a:t>
            </a:r>
            <a:endParaRPr sz="1200" dirty="0">
              <a:solidFill>
                <a:schemeClr val="dk1"/>
              </a:solidFill>
            </a:endParaRPr>
          </a:p>
          <a:p>
            <a:pPr marL="914400" lvl="0" indent="-228600" algn="l" rtl="0">
              <a:lnSpc>
                <a:spcPct val="115000"/>
              </a:lnSpc>
              <a:spcBef>
                <a:spcPts val="0"/>
              </a:spcBef>
              <a:spcAft>
                <a:spcPts val="0"/>
              </a:spcAft>
              <a:buClr>
                <a:schemeClr val="dk1"/>
              </a:buClr>
              <a:buSzPts val="1100"/>
              <a:buFont typeface="Arial"/>
              <a:buNone/>
            </a:pPr>
            <a:r>
              <a:rPr lang="no" sz="1200" dirty="0">
                <a:solidFill>
                  <a:schemeClr val="dk1"/>
                </a:solidFill>
                <a:latin typeface="Courier New"/>
                <a:ea typeface="Courier New"/>
                <a:cs typeface="Courier New"/>
                <a:sym typeface="Courier New"/>
              </a:rPr>
              <a:t>o</a:t>
            </a:r>
            <a:r>
              <a:rPr lang="no" sz="700" dirty="0">
                <a:solidFill>
                  <a:schemeClr val="dk1"/>
                </a:solidFill>
                <a:latin typeface="Times New Roman"/>
                <a:ea typeface="Times New Roman"/>
                <a:cs typeface="Times New Roman"/>
                <a:sym typeface="Times New Roman"/>
              </a:rPr>
              <a:t>   </a:t>
            </a:r>
            <a:r>
              <a:rPr lang="no" sz="1200" dirty="0">
                <a:solidFill>
                  <a:schemeClr val="dk1"/>
                </a:solidFill>
              </a:rPr>
              <a:t>Model – laget</a:t>
            </a:r>
            <a:endParaRPr sz="1200" dirty="0">
              <a:solidFill>
                <a:schemeClr val="dk1"/>
              </a:solidFill>
            </a:endParaRPr>
          </a:p>
          <a:p>
            <a:pPr marL="1371600" lvl="0" indent="-228600" algn="l" rtl="0">
              <a:lnSpc>
                <a:spcPct val="115000"/>
              </a:lnSpc>
              <a:spcBef>
                <a:spcPts val="0"/>
              </a:spcBef>
              <a:spcAft>
                <a:spcPts val="0"/>
              </a:spcAft>
              <a:buClr>
                <a:schemeClr val="dk1"/>
              </a:buClr>
              <a:buSzPts val="1100"/>
              <a:buFont typeface="Arial"/>
              <a:buNone/>
            </a:pPr>
            <a:r>
              <a:rPr lang="no" sz="1200" dirty="0">
                <a:solidFill>
                  <a:schemeClr val="dk1"/>
                </a:solidFill>
                <a:latin typeface="Times New Roman"/>
                <a:ea typeface="Times New Roman"/>
                <a:cs typeface="Times New Roman"/>
                <a:sym typeface="Times New Roman"/>
              </a:rPr>
              <a:t>§</a:t>
            </a:r>
            <a:r>
              <a:rPr lang="no" sz="700" dirty="0">
                <a:solidFill>
                  <a:schemeClr val="dk1"/>
                </a:solidFill>
                <a:latin typeface="Times New Roman"/>
                <a:ea typeface="Times New Roman"/>
                <a:cs typeface="Times New Roman"/>
                <a:sym typeface="Times New Roman"/>
              </a:rPr>
              <a:t>  </a:t>
            </a:r>
            <a:r>
              <a:rPr lang="no" sz="1200" dirty="0">
                <a:solidFill>
                  <a:schemeClr val="dk1"/>
                </a:solidFill>
              </a:rPr>
              <a:t>Repository</a:t>
            </a:r>
            <a:endParaRPr sz="1200" dirty="0">
              <a:solidFill>
                <a:schemeClr val="dk1"/>
              </a:solidFill>
            </a:endParaRPr>
          </a:p>
          <a:p>
            <a:pPr marL="1371600" lvl="0" indent="-228600" algn="l" rtl="0">
              <a:lnSpc>
                <a:spcPct val="115000"/>
              </a:lnSpc>
              <a:spcBef>
                <a:spcPts val="0"/>
              </a:spcBef>
              <a:spcAft>
                <a:spcPts val="0"/>
              </a:spcAft>
              <a:buClr>
                <a:schemeClr val="dk1"/>
              </a:buClr>
              <a:buSzPts val="1100"/>
              <a:buFont typeface="Arial"/>
              <a:buNone/>
            </a:pPr>
            <a:r>
              <a:rPr lang="no" sz="1200" dirty="0">
                <a:solidFill>
                  <a:schemeClr val="dk1"/>
                </a:solidFill>
                <a:latin typeface="Times New Roman"/>
                <a:ea typeface="Times New Roman"/>
                <a:cs typeface="Times New Roman"/>
                <a:sym typeface="Times New Roman"/>
              </a:rPr>
              <a:t>§</a:t>
            </a:r>
            <a:r>
              <a:rPr lang="no" sz="700" dirty="0">
                <a:solidFill>
                  <a:schemeClr val="dk1"/>
                </a:solidFill>
                <a:latin typeface="Times New Roman"/>
                <a:ea typeface="Times New Roman"/>
                <a:cs typeface="Times New Roman"/>
                <a:sym typeface="Times New Roman"/>
              </a:rPr>
              <a:t>  </a:t>
            </a:r>
            <a:r>
              <a:rPr lang="no" sz="1200" dirty="0">
                <a:solidFill>
                  <a:schemeClr val="dk1"/>
                </a:solidFill>
              </a:rPr>
              <a:t>Hentet data fra api</a:t>
            </a:r>
            <a:endParaRPr sz="1200" dirty="0">
              <a:solidFill>
                <a:schemeClr val="dk1"/>
              </a:solidFill>
            </a:endParaRPr>
          </a:p>
          <a:p>
            <a:pPr marL="1371600" lvl="0" indent="-228600" algn="l" rtl="0">
              <a:lnSpc>
                <a:spcPct val="115000"/>
              </a:lnSpc>
              <a:spcBef>
                <a:spcPts val="0"/>
              </a:spcBef>
              <a:spcAft>
                <a:spcPts val="0"/>
              </a:spcAft>
              <a:buClr>
                <a:schemeClr val="dk1"/>
              </a:buClr>
              <a:buSzPts val="1100"/>
              <a:buFont typeface="Arial"/>
              <a:buNone/>
            </a:pPr>
            <a:r>
              <a:rPr lang="no" sz="1200" dirty="0">
                <a:solidFill>
                  <a:schemeClr val="dk1"/>
                </a:solidFill>
                <a:latin typeface="Times New Roman"/>
                <a:ea typeface="Times New Roman"/>
                <a:cs typeface="Times New Roman"/>
                <a:sym typeface="Times New Roman"/>
              </a:rPr>
              <a:t>§</a:t>
            </a:r>
            <a:r>
              <a:rPr lang="no" sz="700" dirty="0">
                <a:solidFill>
                  <a:schemeClr val="dk1"/>
                </a:solidFill>
                <a:latin typeface="Times New Roman"/>
                <a:ea typeface="Times New Roman"/>
                <a:cs typeface="Times New Roman"/>
                <a:sym typeface="Times New Roman"/>
              </a:rPr>
              <a:t>  </a:t>
            </a:r>
            <a:r>
              <a:rPr lang="no" sz="1200" dirty="0">
                <a:solidFill>
                  <a:schemeClr val="dk1"/>
                </a:solidFill>
              </a:rPr>
              <a:t>Sender lister av objekter opp til view model som behandler dataen og gjør det klart for bruk</a:t>
            </a:r>
            <a:endParaRPr sz="1200"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aa47e4e1da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aa47e4e1da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endParaRPr sz="1200">
              <a:solidFill>
                <a:schemeClr val="dk1"/>
              </a:solidFill>
              <a:latin typeface="Times New Roman"/>
              <a:ea typeface="Times New Roman"/>
              <a:cs typeface="Times New Roman"/>
              <a:sym typeface="Times New Roman"/>
            </a:endParaRPr>
          </a:p>
          <a:p>
            <a:pPr marL="0" lvl="0" indent="0" algn="l" rtl="0">
              <a:lnSpc>
                <a:spcPct val="100000"/>
              </a:lnSpc>
              <a:spcBef>
                <a:spcPts val="120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aa47e4e1da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aa47e4e1da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b876faadda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b876faadda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12329d878ac_0_7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12329d878ac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b876faadda_0_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b876faadda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12329d878ac_0_28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12329d878ac_0_2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b876faadda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b876faadda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b876faadda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 name="Google Shape;168;gb876faadda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12329d878ac_0_15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12329d878ac_0_1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12329d878ac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 name="Google Shape;241;g12329d878ac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cdb5dfbaa2_0_1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 name="Google Shape;246;gcdb5dfbaa2_0_1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gcdb5dfbaa2_0_18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3" name="Google Shape;253;gcdb5dfbaa2_0_1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gcdb5dfbaa2_0_18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1" name="Google Shape;261;gcdb5dfbaa2_0_1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cdb5dfbaa2_0_19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cdb5dfbaa2_0_1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gcdb5dfbaa2_0_20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8" name="Google Shape;278;gcdb5dfbaa2_0_2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gcdb5dfbaa2_0_20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6" name="Google Shape;286;gcdb5dfbaa2_0_2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gcdb5dfbaa2_0_2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3" name="Google Shape;293;gcdb5dfbaa2_0_2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cdb5dfbaa2_0_2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0" name="Google Shape;300;gcdb5dfbaa2_0_2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gcdb5dfbaa2_0_2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7" name="Google Shape;307;gcdb5dfbaa2_0_2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cdb5dfbaa2_0_26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3" name="Google Shape;313;gcdb5dfbaa2_0_2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cdb5dfbaa2_0_26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cdb5dfbaa2_0_2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gcdb5dfbaa2_0_27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9" name="Google Shape;329;gcdb5dfbaa2_0_2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gcdb5dfbaa2_0_29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5" name="Google Shape;335;gcdb5dfbaa2_0_2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cdb5dfbaa2_0_29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 name="Google Shape;342;gcdb5dfbaa2_0_2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gcdb5dfbaa2_0_30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9" name="Google Shape;349;gcdb5dfbaa2_0_3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gcdb5dfbaa2_0_30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8" name="Google Shape;358;gcdb5dfbaa2_0_3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gcdb5dfbaa2_0_3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5" name="Google Shape;365;gcdb5dfbaa2_0_3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gcdb5dfbaa2_0_3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2" name="Google Shape;372;gcdb5dfbaa2_0_3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no"/>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no" b="1" dirty="0">
                <a:solidFill>
                  <a:srgbClr val="00B050"/>
                </a:solidFill>
                <a:latin typeface="Roboto"/>
                <a:ea typeface="Roboto"/>
                <a:cs typeface="Roboto"/>
                <a:sym typeface="Roboto"/>
              </a:rPr>
              <a:t>UKE 11 - UML modellering del 2</a:t>
            </a:r>
            <a:endParaRPr dirty="0">
              <a:solidFill>
                <a:srgbClr val="00B050"/>
              </a:solidFill>
            </a:endParaRPr>
          </a:p>
        </p:txBody>
      </p:sp>
      <p:sp>
        <p:nvSpPr>
          <p:cNvPr id="55" name="Google Shape;55;p1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no" b="1" dirty="0">
                <a:solidFill>
                  <a:srgbClr val="666666"/>
                </a:solidFill>
                <a:latin typeface="Roboto"/>
                <a:ea typeface="Roboto"/>
                <a:cs typeface="Roboto"/>
                <a:sym typeface="Roboto"/>
              </a:rPr>
              <a:t>Gruppe 2</a:t>
            </a:r>
            <a:endParaRPr b="1" dirty="0">
              <a:solidFill>
                <a:srgbClr val="666666"/>
              </a:solidFill>
              <a:latin typeface="Roboto"/>
              <a:ea typeface="Roboto"/>
              <a:cs typeface="Roboto"/>
              <a:sym typeface="Roboto"/>
            </a:endParaRPr>
          </a:p>
          <a:p>
            <a:pPr marL="0" lvl="0" indent="0" algn="ctr" rtl="0">
              <a:spcBef>
                <a:spcPts val="0"/>
              </a:spcBef>
              <a:spcAft>
                <a:spcPts val="0"/>
              </a:spcAft>
              <a:buNone/>
            </a:pP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464100" y="1413500"/>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no" b="1">
                <a:solidFill>
                  <a:srgbClr val="76A5AF"/>
                </a:solidFill>
                <a:latin typeface="Raleway"/>
                <a:ea typeface="Raleway"/>
                <a:cs typeface="Raleway"/>
                <a:sym typeface="Raleway"/>
              </a:rPr>
              <a:t>Hva skal vi i dag?</a:t>
            </a:r>
            <a:endParaRPr b="1">
              <a:solidFill>
                <a:srgbClr val="76A5AF"/>
              </a:solidFill>
              <a:latin typeface="Raleway"/>
              <a:ea typeface="Raleway"/>
              <a:cs typeface="Raleway"/>
              <a:sym typeface="Raleway"/>
            </a:endParaRPr>
          </a:p>
        </p:txBody>
      </p:sp>
      <p:sp>
        <p:nvSpPr>
          <p:cNvPr id="61" name="Google Shape;61;p14"/>
          <p:cNvSpPr txBox="1">
            <a:spLocks noGrp="1"/>
          </p:cNvSpPr>
          <p:nvPr>
            <p:ph type="body" idx="1"/>
          </p:nvPr>
        </p:nvSpPr>
        <p:spPr>
          <a:xfrm>
            <a:off x="464100" y="2057900"/>
            <a:ext cx="8520600" cy="2306400"/>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Clr>
                <a:srgbClr val="000000"/>
              </a:buClr>
              <a:buSzPts val="1800"/>
              <a:buFont typeface="Raleway"/>
              <a:buChar char="●"/>
            </a:pPr>
            <a:r>
              <a:rPr lang="no" b="1">
                <a:solidFill>
                  <a:srgbClr val="000000"/>
                </a:solidFill>
                <a:latin typeface="Raleway"/>
                <a:ea typeface="Raleway"/>
                <a:cs typeface="Raleway"/>
                <a:sym typeface="Raleway"/>
              </a:rPr>
              <a:t>Designpatterns</a:t>
            </a:r>
            <a:endParaRPr b="1">
              <a:solidFill>
                <a:srgbClr val="000000"/>
              </a:solidFill>
              <a:latin typeface="Raleway"/>
              <a:ea typeface="Raleway"/>
              <a:cs typeface="Raleway"/>
              <a:sym typeface="Raleway"/>
            </a:endParaRPr>
          </a:p>
          <a:p>
            <a:pPr marL="457200" lvl="0" indent="-342900" algn="l" rtl="0">
              <a:lnSpc>
                <a:spcPct val="115000"/>
              </a:lnSpc>
              <a:spcBef>
                <a:spcPts val="0"/>
              </a:spcBef>
              <a:spcAft>
                <a:spcPts val="0"/>
              </a:spcAft>
              <a:buClr>
                <a:srgbClr val="000000"/>
              </a:buClr>
              <a:buSzPts val="1800"/>
              <a:buFont typeface="Raleway"/>
              <a:buChar char="●"/>
            </a:pPr>
            <a:r>
              <a:rPr lang="no" b="1">
                <a:solidFill>
                  <a:srgbClr val="000000"/>
                </a:solidFill>
                <a:latin typeface="Raleway"/>
                <a:ea typeface="Raleway"/>
                <a:cs typeface="Raleway"/>
                <a:sym typeface="Raleway"/>
              </a:rPr>
              <a:t>Klassediagram </a:t>
            </a:r>
            <a:endParaRPr b="1">
              <a:solidFill>
                <a:srgbClr val="000000"/>
              </a:solidFill>
              <a:latin typeface="Raleway"/>
              <a:ea typeface="Raleway"/>
              <a:cs typeface="Raleway"/>
              <a:sym typeface="Raleway"/>
            </a:endParaRPr>
          </a:p>
          <a:p>
            <a:pPr marL="457200" lvl="0" indent="-342900" algn="l" rtl="0">
              <a:lnSpc>
                <a:spcPct val="115000"/>
              </a:lnSpc>
              <a:spcBef>
                <a:spcPts val="0"/>
              </a:spcBef>
              <a:spcAft>
                <a:spcPts val="0"/>
              </a:spcAft>
              <a:buClr>
                <a:srgbClr val="000000"/>
              </a:buClr>
              <a:buSzPts val="1800"/>
              <a:buFont typeface="Raleway"/>
              <a:buChar char="●"/>
            </a:pPr>
            <a:r>
              <a:rPr lang="no" b="1">
                <a:solidFill>
                  <a:srgbClr val="000000"/>
                </a:solidFill>
                <a:latin typeface="Raleway"/>
                <a:ea typeface="Raleway"/>
                <a:cs typeface="Raleway"/>
                <a:sym typeface="Raleway"/>
              </a:rPr>
              <a:t>Aktivitetsdiagram</a:t>
            </a:r>
            <a:endParaRPr b="1">
              <a:solidFill>
                <a:srgbClr val="000000"/>
              </a:solidFill>
              <a:latin typeface="Raleway"/>
              <a:ea typeface="Raleway"/>
              <a:cs typeface="Raleway"/>
              <a:sym typeface="Raleway"/>
            </a:endParaRPr>
          </a:p>
        </p:txBody>
      </p:sp>
      <p:sp>
        <p:nvSpPr>
          <p:cNvPr id="62" name="Google Shape;62;p14"/>
          <p:cNvSpPr/>
          <p:nvPr/>
        </p:nvSpPr>
        <p:spPr>
          <a:xfrm rot="-2226699">
            <a:off x="7226187" y="-1506662"/>
            <a:ext cx="2915126" cy="5553828"/>
          </a:xfrm>
          <a:prstGeom prst="rect">
            <a:avLst/>
          </a:prstGeom>
          <a:solidFill>
            <a:srgbClr val="E6B8A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6"/>
        <p:cNvGrpSpPr/>
        <p:nvPr/>
      </p:nvGrpSpPr>
      <p:grpSpPr>
        <a:xfrm>
          <a:off x="0" y="0"/>
          <a:ext cx="0" cy="0"/>
          <a:chOff x="0" y="0"/>
          <a:chExt cx="0" cy="0"/>
        </a:xfrm>
      </p:grpSpPr>
      <p:sp>
        <p:nvSpPr>
          <p:cNvPr id="67" name="Google Shape;67;p15"/>
          <p:cNvSpPr txBox="1">
            <a:spLocks noGrp="1"/>
          </p:cNvSpPr>
          <p:nvPr>
            <p:ph type="ctrTitle"/>
          </p:nvPr>
        </p:nvSpPr>
        <p:spPr>
          <a:xfrm>
            <a:off x="311700" y="1203925"/>
            <a:ext cx="8520600" cy="1505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no" sz="4800" b="1">
                <a:solidFill>
                  <a:srgbClr val="76A5AF"/>
                </a:solidFill>
                <a:latin typeface="Roboto"/>
                <a:ea typeface="Roboto"/>
                <a:cs typeface="Roboto"/>
                <a:sym typeface="Roboto"/>
              </a:rPr>
              <a:t>Designpattern?</a:t>
            </a:r>
            <a:endParaRPr sz="4800" b="1">
              <a:solidFill>
                <a:srgbClr val="76A5AF"/>
              </a:solidFill>
              <a:latin typeface="Roboto"/>
              <a:ea typeface="Roboto"/>
              <a:cs typeface="Roboto"/>
              <a:sym typeface="Roboto"/>
            </a:endParaRPr>
          </a:p>
          <a:p>
            <a:pPr marL="0" lvl="0" indent="0" algn="l" rtl="0">
              <a:spcBef>
                <a:spcPts val="0"/>
              </a:spcBef>
              <a:spcAft>
                <a:spcPts val="0"/>
              </a:spcAft>
              <a:buClr>
                <a:srgbClr val="000000"/>
              </a:buClr>
              <a:buSzPts val="1100"/>
              <a:buFont typeface="Arial"/>
              <a:buNone/>
            </a:pPr>
            <a:endParaRPr sz="3000" b="1">
              <a:solidFill>
                <a:srgbClr val="FFFFFF"/>
              </a:solidFill>
              <a:latin typeface="Roboto"/>
              <a:ea typeface="Roboto"/>
              <a:cs typeface="Roboto"/>
              <a:sym typeface="Roboto"/>
            </a:endParaRPr>
          </a:p>
        </p:txBody>
      </p:sp>
      <p:sp>
        <p:nvSpPr>
          <p:cNvPr id="68" name="Google Shape;68;p15"/>
          <p:cNvSpPr txBox="1"/>
          <p:nvPr/>
        </p:nvSpPr>
        <p:spPr>
          <a:xfrm>
            <a:off x="583275" y="2172925"/>
            <a:ext cx="6168300" cy="1356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b="1" i="1" dirty="0">
                <a:solidFill>
                  <a:srgbClr val="666666"/>
                </a:solidFill>
                <a:latin typeface="Roboto"/>
                <a:ea typeface="Roboto"/>
                <a:cs typeface="Roboto"/>
                <a:sym typeface="Roboto"/>
              </a:rPr>
              <a:t>Les kapittel 7 i boken og på forelesningsfoilene.</a:t>
            </a:r>
            <a:endParaRPr b="1" i="1" dirty="0">
              <a:solidFill>
                <a:srgbClr val="666666"/>
              </a:solidFill>
              <a:latin typeface="Roboto"/>
              <a:ea typeface="Roboto"/>
              <a:cs typeface="Roboto"/>
              <a:sym typeface="Roboto"/>
            </a:endParaRPr>
          </a:p>
          <a:p>
            <a:pPr marL="0" lvl="0" indent="0" algn="l" rtl="0">
              <a:spcBef>
                <a:spcPts val="0"/>
              </a:spcBef>
              <a:spcAft>
                <a:spcPts val="0"/>
              </a:spcAft>
              <a:buNone/>
            </a:pPr>
            <a:endParaRPr b="1" dirty="0">
              <a:solidFill>
                <a:srgbClr val="666666"/>
              </a:solidFill>
              <a:latin typeface="Roboto"/>
              <a:ea typeface="Roboto"/>
              <a:cs typeface="Roboto"/>
              <a:sym typeface="Roboto"/>
            </a:endParaRPr>
          </a:p>
          <a:p>
            <a:pPr marL="0" lvl="0" indent="0" algn="l" rtl="0">
              <a:spcBef>
                <a:spcPts val="0"/>
              </a:spcBef>
              <a:spcAft>
                <a:spcPts val="0"/>
              </a:spcAft>
              <a:buNone/>
            </a:pPr>
            <a:r>
              <a:rPr lang="no" b="1" dirty="0">
                <a:solidFill>
                  <a:srgbClr val="666666"/>
                </a:solidFill>
                <a:latin typeface="Roboto"/>
                <a:ea typeface="Roboto"/>
                <a:cs typeface="Roboto"/>
                <a:sym typeface="Roboto"/>
              </a:rPr>
              <a:t>Modeller brukes (blant annet) for å skape felles forståelse for arkitekturen, slik at utviklere kan jobbe på hver sin enhet etter samme mønster - for så å “merge” enhetene sammen til et </a:t>
            </a:r>
            <a:r>
              <a:rPr lang="no" b="1" dirty="0">
                <a:solidFill>
                  <a:srgbClr val="DD7E6B"/>
                </a:solidFill>
                <a:latin typeface="Roboto"/>
                <a:ea typeface="Roboto"/>
                <a:cs typeface="Roboto"/>
                <a:sym typeface="Roboto"/>
              </a:rPr>
              <a:t>stort system</a:t>
            </a:r>
          </a:p>
          <a:p>
            <a:pPr marL="0" lvl="0" indent="0" algn="l" rtl="0">
              <a:spcBef>
                <a:spcPts val="0"/>
              </a:spcBef>
              <a:spcAft>
                <a:spcPts val="0"/>
              </a:spcAft>
              <a:buNone/>
            </a:pPr>
            <a:endParaRPr b="1" dirty="0">
              <a:solidFill>
                <a:srgbClr val="DD7E6B"/>
              </a:solidFill>
              <a:latin typeface="Roboto"/>
              <a:ea typeface="Roboto"/>
              <a:cs typeface="Roboto"/>
              <a:sym typeface="Robo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fade">
                                      <p:cBhvr>
                                        <p:cTn id="7" dur="10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6"/>
          <p:cNvSpPr/>
          <p:nvPr/>
        </p:nvSpPr>
        <p:spPr>
          <a:xfrm>
            <a:off x="1428750" y="1429475"/>
            <a:ext cx="2066100" cy="813300"/>
          </a:xfrm>
          <a:prstGeom prst="flowChartAlternateProcess">
            <a:avLst/>
          </a:prstGeom>
          <a:solidFill>
            <a:srgbClr val="D0E0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no"/>
              <a:t>Controller </a:t>
            </a:r>
            <a:endParaRPr/>
          </a:p>
          <a:p>
            <a:pPr marL="0" lvl="0" indent="0" algn="l" rtl="0">
              <a:spcBef>
                <a:spcPts val="0"/>
              </a:spcBef>
              <a:spcAft>
                <a:spcPts val="0"/>
              </a:spcAft>
              <a:buNone/>
            </a:pPr>
            <a:r>
              <a:rPr lang="no" sz="1200" i="1"/>
              <a:t>server</a:t>
            </a:r>
            <a:endParaRPr sz="1200" i="1"/>
          </a:p>
        </p:txBody>
      </p:sp>
      <p:sp>
        <p:nvSpPr>
          <p:cNvPr id="74" name="Google Shape;74;p16"/>
          <p:cNvSpPr/>
          <p:nvPr/>
        </p:nvSpPr>
        <p:spPr>
          <a:xfrm>
            <a:off x="196375" y="2900725"/>
            <a:ext cx="2066100" cy="813300"/>
          </a:xfrm>
          <a:prstGeom prst="flowChartAlternateProcess">
            <a:avLst/>
          </a:prstGeom>
          <a:solidFill>
            <a:srgbClr val="D0E0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no"/>
              <a:t>View</a:t>
            </a:r>
            <a:endParaRPr/>
          </a:p>
          <a:p>
            <a:pPr marL="0" lvl="0" indent="0" algn="l" rtl="0">
              <a:spcBef>
                <a:spcPts val="0"/>
              </a:spcBef>
              <a:spcAft>
                <a:spcPts val="0"/>
              </a:spcAft>
              <a:buNone/>
            </a:pPr>
            <a:r>
              <a:rPr lang="no" sz="1200" i="1"/>
              <a:t>pc (google)</a:t>
            </a:r>
            <a:endParaRPr sz="1200" i="1"/>
          </a:p>
        </p:txBody>
      </p:sp>
      <p:sp>
        <p:nvSpPr>
          <p:cNvPr id="75" name="Google Shape;75;p16"/>
          <p:cNvSpPr/>
          <p:nvPr/>
        </p:nvSpPr>
        <p:spPr>
          <a:xfrm>
            <a:off x="2744675" y="2900725"/>
            <a:ext cx="2066100" cy="813300"/>
          </a:xfrm>
          <a:prstGeom prst="flowChartAlternateProcess">
            <a:avLst/>
          </a:prstGeom>
          <a:solidFill>
            <a:srgbClr val="D0E0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no"/>
              <a:t>Model</a:t>
            </a:r>
            <a:endParaRPr/>
          </a:p>
          <a:p>
            <a:pPr marL="0" lvl="0" indent="0" algn="l" rtl="0">
              <a:spcBef>
                <a:spcPts val="0"/>
              </a:spcBef>
              <a:spcAft>
                <a:spcPts val="0"/>
              </a:spcAft>
              <a:buNone/>
            </a:pPr>
            <a:r>
              <a:rPr lang="no" sz="1200" i="1"/>
              <a:t>database</a:t>
            </a:r>
            <a:endParaRPr sz="1200" i="1"/>
          </a:p>
        </p:txBody>
      </p:sp>
      <p:sp>
        <p:nvSpPr>
          <p:cNvPr id="76" name="Google Shape;76;p16"/>
          <p:cNvSpPr/>
          <p:nvPr/>
        </p:nvSpPr>
        <p:spPr>
          <a:xfrm>
            <a:off x="6304100" y="1429475"/>
            <a:ext cx="2066100" cy="813300"/>
          </a:xfrm>
          <a:prstGeom prst="flowChartAlternateProcess">
            <a:avLst/>
          </a:prstGeom>
          <a:solidFill>
            <a:srgbClr val="D0E0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no"/>
              <a:t>View</a:t>
            </a:r>
            <a:endParaRPr/>
          </a:p>
          <a:p>
            <a:pPr marL="0" lvl="0" indent="0" algn="l" rtl="0">
              <a:spcBef>
                <a:spcPts val="0"/>
              </a:spcBef>
              <a:spcAft>
                <a:spcPts val="0"/>
              </a:spcAft>
              <a:buNone/>
            </a:pPr>
            <a:r>
              <a:rPr lang="no" sz="1200" i="1"/>
              <a:t>kart/liste</a:t>
            </a:r>
            <a:endParaRPr sz="1200" i="1"/>
          </a:p>
        </p:txBody>
      </p:sp>
      <p:sp>
        <p:nvSpPr>
          <p:cNvPr id="77" name="Google Shape;77;p16"/>
          <p:cNvSpPr/>
          <p:nvPr/>
        </p:nvSpPr>
        <p:spPr>
          <a:xfrm>
            <a:off x="6304100" y="2571750"/>
            <a:ext cx="2066100" cy="813300"/>
          </a:xfrm>
          <a:prstGeom prst="flowChartAlternateProcess">
            <a:avLst/>
          </a:prstGeom>
          <a:solidFill>
            <a:srgbClr val="D0E0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no"/>
              <a:t>ViewModel</a:t>
            </a:r>
            <a:endParaRPr/>
          </a:p>
          <a:p>
            <a:pPr marL="0" lvl="0" indent="0" algn="l" rtl="0">
              <a:spcBef>
                <a:spcPts val="0"/>
              </a:spcBef>
              <a:spcAft>
                <a:spcPts val="0"/>
              </a:spcAft>
              <a:buNone/>
            </a:pPr>
            <a:r>
              <a:rPr lang="no" sz="1200" i="1"/>
              <a:t>værdata</a:t>
            </a:r>
            <a:endParaRPr sz="1200" i="1"/>
          </a:p>
        </p:txBody>
      </p:sp>
      <p:sp>
        <p:nvSpPr>
          <p:cNvPr id="78" name="Google Shape;78;p16"/>
          <p:cNvSpPr/>
          <p:nvPr/>
        </p:nvSpPr>
        <p:spPr>
          <a:xfrm>
            <a:off x="6304100" y="3714025"/>
            <a:ext cx="2066100" cy="813300"/>
          </a:xfrm>
          <a:prstGeom prst="flowChartAlternateProcess">
            <a:avLst/>
          </a:prstGeom>
          <a:solidFill>
            <a:srgbClr val="D0E0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no"/>
              <a:t>Model</a:t>
            </a:r>
            <a:endParaRPr/>
          </a:p>
          <a:p>
            <a:pPr marL="0" lvl="0" indent="0" algn="l" rtl="0">
              <a:spcBef>
                <a:spcPts val="0"/>
              </a:spcBef>
              <a:spcAft>
                <a:spcPts val="0"/>
              </a:spcAft>
              <a:buNone/>
            </a:pPr>
            <a:r>
              <a:rPr lang="no" sz="1200" i="1"/>
              <a:t>data fra API</a:t>
            </a:r>
            <a:endParaRPr sz="1200" i="1"/>
          </a:p>
        </p:txBody>
      </p:sp>
      <p:sp>
        <p:nvSpPr>
          <p:cNvPr id="79" name="Google Shape;79;p16"/>
          <p:cNvSpPr/>
          <p:nvPr/>
        </p:nvSpPr>
        <p:spPr>
          <a:xfrm>
            <a:off x="4412425" y="351700"/>
            <a:ext cx="813300" cy="813300"/>
          </a:xfrm>
          <a:prstGeom prst="smileyFace">
            <a:avLst>
              <a:gd name="adj" fmla="val 4653"/>
            </a:avLst>
          </a:prstGeom>
          <a:solidFill>
            <a:srgbClr val="EFEFEF"/>
          </a:solidFill>
          <a:ln w="9525" cap="flat" cmpd="sng">
            <a:solidFill>
              <a:srgbClr val="76A5A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16"/>
          <p:cNvSpPr txBox="1"/>
          <p:nvPr/>
        </p:nvSpPr>
        <p:spPr>
          <a:xfrm>
            <a:off x="2002500" y="481300"/>
            <a:ext cx="9186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2400" b="1" dirty="0">
                <a:solidFill>
                  <a:srgbClr val="00B050"/>
                </a:solidFill>
                <a:latin typeface="Roboto"/>
                <a:ea typeface="Roboto"/>
                <a:cs typeface="Roboto"/>
                <a:sym typeface="Roboto"/>
              </a:rPr>
              <a:t>MVC</a:t>
            </a:r>
            <a:endParaRPr sz="2400" b="1" dirty="0">
              <a:solidFill>
                <a:srgbClr val="00B050"/>
              </a:solidFill>
              <a:latin typeface="Roboto"/>
              <a:ea typeface="Roboto"/>
              <a:cs typeface="Roboto"/>
              <a:sym typeface="Roboto"/>
            </a:endParaRPr>
          </a:p>
        </p:txBody>
      </p:sp>
      <p:sp>
        <p:nvSpPr>
          <p:cNvPr id="81" name="Google Shape;81;p16"/>
          <p:cNvSpPr txBox="1"/>
          <p:nvPr/>
        </p:nvSpPr>
        <p:spPr>
          <a:xfrm>
            <a:off x="6717050" y="481300"/>
            <a:ext cx="1240200" cy="554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no" sz="2400" b="1" dirty="0">
                <a:solidFill>
                  <a:srgbClr val="00B050"/>
                </a:solidFill>
                <a:latin typeface="Roboto"/>
                <a:ea typeface="Roboto"/>
                <a:cs typeface="Roboto"/>
                <a:sym typeface="Roboto"/>
              </a:rPr>
              <a:t>MVVM</a:t>
            </a:r>
            <a:endParaRPr sz="2400" b="1" dirty="0">
              <a:solidFill>
                <a:srgbClr val="00B050"/>
              </a:solidFill>
              <a:latin typeface="Roboto"/>
              <a:ea typeface="Roboto"/>
              <a:cs typeface="Roboto"/>
              <a:sym typeface="Roboto"/>
            </a:endParaRPr>
          </a:p>
        </p:txBody>
      </p:sp>
      <p:cxnSp>
        <p:nvCxnSpPr>
          <p:cNvPr id="82" name="Google Shape;82;p16"/>
          <p:cNvCxnSpPr>
            <a:endCxn id="74" idx="0"/>
          </p:cNvCxnSpPr>
          <p:nvPr/>
        </p:nvCxnSpPr>
        <p:spPr>
          <a:xfrm flipH="1">
            <a:off x="1229425" y="2246725"/>
            <a:ext cx="551100" cy="654000"/>
          </a:xfrm>
          <a:prstGeom prst="straightConnector1">
            <a:avLst/>
          </a:prstGeom>
          <a:noFill/>
          <a:ln w="9525" cap="flat" cmpd="sng">
            <a:solidFill>
              <a:schemeClr val="dk2"/>
            </a:solidFill>
            <a:prstDash val="solid"/>
            <a:round/>
            <a:headEnd type="none" w="med" len="med"/>
            <a:tailEnd type="triangle" w="med" len="med"/>
          </a:ln>
        </p:spPr>
      </p:cxnSp>
      <p:cxnSp>
        <p:nvCxnSpPr>
          <p:cNvPr id="83" name="Google Shape;83;p16"/>
          <p:cNvCxnSpPr>
            <a:endCxn id="75" idx="0"/>
          </p:cNvCxnSpPr>
          <p:nvPr/>
        </p:nvCxnSpPr>
        <p:spPr>
          <a:xfrm>
            <a:off x="3108725" y="2246725"/>
            <a:ext cx="669000" cy="654000"/>
          </a:xfrm>
          <a:prstGeom prst="straightConnector1">
            <a:avLst/>
          </a:prstGeom>
          <a:noFill/>
          <a:ln w="9525" cap="flat" cmpd="sng">
            <a:solidFill>
              <a:schemeClr val="dk2"/>
            </a:solidFill>
            <a:prstDash val="solid"/>
            <a:round/>
            <a:headEnd type="none" w="med" len="med"/>
            <a:tailEnd type="triangle" w="med" len="med"/>
          </a:ln>
        </p:spPr>
      </p:cxnSp>
      <p:cxnSp>
        <p:nvCxnSpPr>
          <p:cNvPr id="84" name="Google Shape;84;p16"/>
          <p:cNvCxnSpPr/>
          <p:nvPr/>
        </p:nvCxnSpPr>
        <p:spPr>
          <a:xfrm>
            <a:off x="7260950" y="2210225"/>
            <a:ext cx="0" cy="329100"/>
          </a:xfrm>
          <a:prstGeom prst="straightConnector1">
            <a:avLst/>
          </a:prstGeom>
          <a:noFill/>
          <a:ln w="9525" cap="flat" cmpd="sng">
            <a:solidFill>
              <a:schemeClr val="dk2"/>
            </a:solidFill>
            <a:prstDash val="solid"/>
            <a:round/>
            <a:headEnd type="none" w="med" len="med"/>
            <a:tailEnd type="triangle" w="med" len="med"/>
          </a:ln>
        </p:spPr>
      </p:cxnSp>
      <p:sp>
        <p:nvSpPr>
          <p:cNvPr id="85" name="Google Shape;85;p16"/>
          <p:cNvSpPr/>
          <p:nvPr/>
        </p:nvSpPr>
        <p:spPr>
          <a:xfrm>
            <a:off x="5355450" y="819575"/>
            <a:ext cx="1186975" cy="353250"/>
          </a:xfrm>
          <a:custGeom>
            <a:avLst/>
            <a:gdLst/>
            <a:ahLst/>
            <a:cxnLst/>
            <a:rect l="l" t="t" r="r" b="b"/>
            <a:pathLst>
              <a:path w="47479" h="14130" extrusionOk="0">
                <a:moveTo>
                  <a:pt x="0" y="0"/>
                </a:moveTo>
                <a:cubicBezTo>
                  <a:pt x="16512" y="0"/>
                  <a:pt x="35803" y="2454"/>
                  <a:pt x="47479" y="14130"/>
                </a:cubicBezTo>
              </a:path>
            </a:pathLst>
          </a:custGeom>
          <a:noFill/>
          <a:ln w="9525" cap="flat" cmpd="sng">
            <a:solidFill>
              <a:schemeClr val="dk2"/>
            </a:solidFill>
            <a:prstDash val="solid"/>
            <a:round/>
            <a:headEnd type="none" w="med" len="med"/>
            <a:tailEnd type="none" w="med" len="med"/>
          </a:ln>
        </p:spPr>
        <p:txBody>
          <a:bodyPr/>
          <a:lstStyle/>
          <a:p>
            <a:endParaRPr lang="nb-NO"/>
          </a:p>
        </p:txBody>
      </p:sp>
      <p:sp>
        <p:nvSpPr>
          <p:cNvPr id="86" name="Google Shape;86;p16"/>
          <p:cNvSpPr/>
          <p:nvPr/>
        </p:nvSpPr>
        <p:spPr>
          <a:xfrm>
            <a:off x="2262475" y="1300000"/>
            <a:ext cx="3058225" cy="2833925"/>
          </a:xfrm>
          <a:custGeom>
            <a:avLst/>
            <a:gdLst/>
            <a:ahLst/>
            <a:cxnLst/>
            <a:rect l="l" t="t" r="r" b="b"/>
            <a:pathLst>
              <a:path w="129737" h="113357" extrusionOk="0">
                <a:moveTo>
                  <a:pt x="107957" y="0"/>
                </a:moveTo>
                <a:cubicBezTo>
                  <a:pt x="107957" y="11387"/>
                  <a:pt x="110948" y="23516"/>
                  <a:pt x="117566" y="32783"/>
                </a:cubicBezTo>
                <a:cubicBezTo>
                  <a:pt x="121153" y="37805"/>
                  <a:pt x="125965" y="42557"/>
                  <a:pt x="127175" y="48609"/>
                </a:cubicBezTo>
                <a:cubicBezTo>
                  <a:pt x="129915" y="62312"/>
                  <a:pt x="132102" y="78809"/>
                  <a:pt x="124349" y="90435"/>
                </a:cubicBezTo>
                <a:cubicBezTo>
                  <a:pt x="120283" y="96532"/>
                  <a:pt x="114807" y="101925"/>
                  <a:pt x="108523" y="105696"/>
                </a:cubicBezTo>
                <a:cubicBezTo>
                  <a:pt x="100502" y="110510"/>
                  <a:pt x="90030" y="108545"/>
                  <a:pt x="80827" y="110218"/>
                </a:cubicBezTo>
                <a:cubicBezTo>
                  <a:pt x="54210" y="115056"/>
                  <a:pt x="24202" y="114960"/>
                  <a:pt x="0" y="102870"/>
                </a:cubicBezTo>
              </a:path>
            </a:pathLst>
          </a:custGeom>
          <a:noFill/>
          <a:ln w="9525" cap="flat" cmpd="sng">
            <a:solidFill>
              <a:schemeClr val="dk2"/>
            </a:solidFill>
            <a:prstDash val="solid"/>
            <a:round/>
            <a:headEnd type="none" w="med" len="med"/>
            <a:tailEnd type="none" w="med" len="med"/>
          </a:ln>
        </p:spPr>
        <p:txBody>
          <a:bodyPr/>
          <a:lstStyle/>
          <a:p>
            <a:endParaRPr lang="nb-NO"/>
          </a:p>
        </p:txBody>
      </p:sp>
      <p:sp>
        <p:nvSpPr>
          <p:cNvPr id="87" name="Google Shape;87;p16"/>
          <p:cNvSpPr/>
          <p:nvPr/>
        </p:nvSpPr>
        <p:spPr>
          <a:xfrm>
            <a:off x="6415250" y="1017400"/>
            <a:ext cx="291525" cy="269900"/>
          </a:xfrm>
          <a:custGeom>
            <a:avLst/>
            <a:gdLst/>
            <a:ahLst/>
            <a:cxnLst/>
            <a:rect l="l" t="t" r="r" b="b"/>
            <a:pathLst>
              <a:path w="11661" h="10796" extrusionOk="0">
                <a:moveTo>
                  <a:pt x="0" y="9609"/>
                </a:moveTo>
                <a:cubicBezTo>
                  <a:pt x="3580" y="9609"/>
                  <a:pt x="8209" y="12141"/>
                  <a:pt x="10739" y="9609"/>
                </a:cubicBezTo>
                <a:cubicBezTo>
                  <a:pt x="13007" y="7339"/>
                  <a:pt x="10174" y="3209"/>
                  <a:pt x="10174" y="0"/>
                </a:cubicBezTo>
              </a:path>
            </a:pathLst>
          </a:custGeom>
          <a:noFill/>
          <a:ln w="9525" cap="flat" cmpd="sng">
            <a:solidFill>
              <a:schemeClr val="dk2"/>
            </a:solidFill>
            <a:prstDash val="solid"/>
            <a:round/>
            <a:headEnd type="none" w="med" len="med"/>
            <a:tailEnd type="none" w="med" len="med"/>
          </a:ln>
        </p:spPr>
        <p:txBody>
          <a:bodyPr/>
          <a:lstStyle/>
          <a:p>
            <a:endParaRPr lang="nb-NO"/>
          </a:p>
        </p:txBody>
      </p:sp>
      <p:sp>
        <p:nvSpPr>
          <p:cNvPr id="88" name="Google Shape;88;p16"/>
          <p:cNvSpPr/>
          <p:nvPr/>
        </p:nvSpPr>
        <p:spPr>
          <a:xfrm>
            <a:off x="2126507" y="3720943"/>
            <a:ext cx="374600" cy="320375"/>
          </a:xfrm>
          <a:custGeom>
            <a:avLst/>
            <a:gdLst/>
            <a:ahLst/>
            <a:cxnLst/>
            <a:rect l="l" t="t" r="r" b="b"/>
            <a:pathLst>
              <a:path w="14984" h="12815" extrusionOk="0">
                <a:moveTo>
                  <a:pt x="853" y="12815"/>
                </a:moveTo>
                <a:cubicBezTo>
                  <a:pt x="1538" y="8710"/>
                  <a:pt x="-1965" y="1696"/>
                  <a:pt x="1984" y="380"/>
                </a:cubicBezTo>
                <a:cubicBezTo>
                  <a:pt x="6157" y="-1011"/>
                  <a:pt x="10586" y="2641"/>
                  <a:pt x="14984" y="2641"/>
                </a:cubicBezTo>
              </a:path>
            </a:pathLst>
          </a:custGeom>
          <a:noFill/>
          <a:ln w="9525" cap="flat" cmpd="sng">
            <a:solidFill>
              <a:schemeClr val="dk2"/>
            </a:solidFill>
            <a:prstDash val="solid"/>
            <a:round/>
            <a:headEnd type="none" w="med" len="med"/>
            <a:tailEnd type="none" w="med" len="med"/>
          </a:ln>
        </p:spPr>
        <p:txBody>
          <a:bodyPr/>
          <a:lstStyle/>
          <a:p>
            <a:endParaRPr lang="nb-NO"/>
          </a:p>
        </p:txBody>
      </p:sp>
      <p:cxnSp>
        <p:nvCxnSpPr>
          <p:cNvPr id="89" name="Google Shape;89;p16"/>
          <p:cNvCxnSpPr/>
          <p:nvPr/>
        </p:nvCxnSpPr>
        <p:spPr>
          <a:xfrm rot="10800000" flipH="1">
            <a:off x="1465500" y="2232600"/>
            <a:ext cx="537000" cy="692400"/>
          </a:xfrm>
          <a:prstGeom prst="straightConnector1">
            <a:avLst/>
          </a:prstGeom>
          <a:noFill/>
          <a:ln w="9525" cap="flat" cmpd="sng">
            <a:solidFill>
              <a:schemeClr val="dk2"/>
            </a:solidFill>
            <a:prstDash val="solid"/>
            <a:round/>
            <a:headEnd type="none" w="med" len="med"/>
            <a:tailEnd type="triangle" w="med" len="med"/>
          </a:ln>
        </p:spPr>
      </p:cxnSp>
      <p:cxnSp>
        <p:nvCxnSpPr>
          <p:cNvPr id="90" name="Google Shape;90;p16"/>
          <p:cNvCxnSpPr/>
          <p:nvPr/>
        </p:nvCxnSpPr>
        <p:spPr>
          <a:xfrm rot="10800000">
            <a:off x="2783950" y="2232550"/>
            <a:ext cx="663900" cy="664200"/>
          </a:xfrm>
          <a:prstGeom prst="straightConnector1">
            <a:avLst/>
          </a:prstGeom>
          <a:noFill/>
          <a:ln w="9525" cap="flat" cmpd="sng">
            <a:solidFill>
              <a:schemeClr val="dk2"/>
            </a:solidFill>
            <a:prstDash val="solid"/>
            <a:round/>
            <a:headEnd type="none" w="med" len="med"/>
            <a:tailEnd type="triangle" w="med" len="med"/>
          </a:ln>
        </p:spPr>
      </p:cxnSp>
      <p:cxnSp>
        <p:nvCxnSpPr>
          <p:cNvPr id="91" name="Google Shape;91;p16"/>
          <p:cNvCxnSpPr/>
          <p:nvPr/>
        </p:nvCxnSpPr>
        <p:spPr>
          <a:xfrm rot="10800000">
            <a:off x="7413350" y="2210100"/>
            <a:ext cx="0" cy="329100"/>
          </a:xfrm>
          <a:prstGeom prst="straightConnector1">
            <a:avLst/>
          </a:prstGeom>
          <a:noFill/>
          <a:ln w="9525" cap="flat" cmpd="sng">
            <a:solidFill>
              <a:schemeClr val="dk2"/>
            </a:solidFill>
            <a:prstDash val="dash"/>
            <a:round/>
            <a:headEnd type="none" w="med" len="med"/>
            <a:tailEnd type="triangle" w="med" len="med"/>
          </a:ln>
        </p:spPr>
      </p:cxnSp>
      <p:cxnSp>
        <p:nvCxnSpPr>
          <p:cNvPr id="92" name="Google Shape;92;p16"/>
          <p:cNvCxnSpPr/>
          <p:nvPr/>
        </p:nvCxnSpPr>
        <p:spPr>
          <a:xfrm>
            <a:off x="7260950" y="3385050"/>
            <a:ext cx="0" cy="329100"/>
          </a:xfrm>
          <a:prstGeom prst="straightConnector1">
            <a:avLst/>
          </a:prstGeom>
          <a:noFill/>
          <a:ln w="9525" cap="flat" cmpd="sng">
            <a:solidFill>
              <a:schemeClr val="dk2"/>
            </a:solidFill>
            <a:prstDash val="solid"/>
            <a:round/>
            <a:headEnd type="none" w="med" len="med"/>
            <a:tailEnd type="triangle" w="med" len="med"/>
          </a:ln>
        </p:spPr>
      </p:cxnSp>
      <p:cxnSp>
        <p:nvCxnSpPr>
          <p:cNvPr id="93" name="Google Shape;93;p16"/>
          <p:cNvCxnSpPr/>
          <p:nvPr/>
        </p:nvCxnSpPr>
        <p:spPr>
          <a:xfrm rot="10800000">
            <a:off x="7413350" y="3384925"/>
            <a:ext cx="0" cy="329100"/>
          </a:xfrm>
          <a:prstGeom prst="straightConnector1">
            <a:avLst/>
          </a:prstGeom>
          <a:noFill/>
          <a:ln w="9525" cap="flat" cmpd="sng">
            <a:solidFill>
              <a:schemeClr val="dk2"/>
            </a:solidFill>
            <a:prstDash val="dash"/>
            <a:round/>
            <a:headEnd type="none" w="med" len="med"/>
            <a:tailEnd type="triangle" w="med" len="med"/>
          </a:ln>
        </p:spPr>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7"/>
        <p:cNvGrpSpPr/>
        <p:nvPr/>
      </p:nvGrpSpPr>
      <p:grpSpPr>
        <a:xfrm>
          <a:off x="0" y="0"/>
          <a:ext cx="0" cy="0"/>
          <a:chOff x="0" y="0"/>
          <a:chExt cx="0" cy="0"/>
        </a:xfrm>
      </p:grpSpPr>
      <p:sp>
        <p:nvSpPr>
          <p:cNvPr id="98" name="Google Shape;98;p17"/>
          <p:cNvSpPr txBox="1">
            <a:spLocks noGrp="1"/>
          </p:cNvSpPr>
          <p:nvPr>
            <p:ph type="ctrTitle"/>
          </p:nvPr>
        </p:nvSpPr>
        <p:spPr>
          <a:xfrm>
            <a:off x="311700" y="1203925"/>
            <a:ext cx="8520600" cy="1505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no" sz="4800" b="1" dirty="0">
                <a:solidFill>
                  <a:srgbClr val="00B050"/>
                </a:solidFill>
                <a:latin typeface="Roboto"/>
                <a:ea typeface="Roboto"/>
                <a:cs typeface="Roboto"/>
                <a:sym typeface="Roboto"/>
              </a:rPr>
              <a:t>Modularisering?</a:t>
            </a:r>
            <a:endParaRPr sz="4800" b="1" dirty="0">
              <a:solidFill>
                <a:srgbClr val="00B050"/>
              </a:solidFill>
              <a:latin typeface="Roboto"/>
              <a:ea typeface="Roboto"/>
              <a:cs typeface="Roboto"/>
              <a:sym typeface="Roboto"/>
            </a:endParaRPr>
          </a:p>
          <a:p>
            <a:pPr marL="0" lvl="0" indent="0" algn="l" rtl="0">
              <a:spcBef>
                <a:spcPts val="0"/>
              </a:spcBef>
              <a:spcAft>
                <a:spcPts val="0"/>
              </a:spcAft>
              <a:buClr>
                <a:srgbClr val="000000"/>
              </a:buClr>
              <a:buSzPts val="1100"/>
              <a:buFont typeface="Arial"/>
              <a:buNone/>
            </a:pPr>
            <a:endParaRPr sz="3000" b="1" dirty="0">
              <a:solidFill>
                <a:srgbClr val="FFFFFF"/>
              </a:solidFill>
              <a:latin typeface="Roboto"/>
              <a:ea typeface="Roboto"/>
              <a:cs typeface="Roboto"/>
              <a:sym typeface="Roboto"/>
            </a:endParaRPr>
          </a:p>
        </p:txBody>
      </p:sp>
      <p:sp>
        <p:nvSpPr>
          <p:cNvPr id="99" name="Google Shape;99;p17"/>
          <p:cNvSpPr txBox="1"/>
          <p:nvPr/>
        </p:nvSpPr>
        <p:spPr>
          <a:xfrm>
            <a:off x="946025" y="2216450"/>
            <a:ext cx="7069500" cy="193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b="1">
                <a:solidFill>
                  <a:srgbClr val="666666"/>
                </a:solidFill>
                <a:latin typeface="Roboto"/>
                <a:ea typeface="Roboto"/>
                <a:cs typeface="Roboto"/>
                <a:sym typeface="Roboto"/>
              </a:rPr>
              <a:t>Arkitektur-prinsipp ! </a:t>
            </a:r>
            <a:endParaRPr b="1">
              <a:solidFill>
                <a:srgbClr val="666666"/>
              </a:solidFill>
              <a:latin typeface="Roboto"/>
              <a:ea typeface="Roboto"/>
              <a:cs typeface="Roboto"/>
              <a:sym typeface="Roboto"/>
            </a:endParaRPr>
          </a:p>
          <a:p>
            <a:pPr marL="0" lvl="0" indent="0" algn="l" rtl="0">
              <a:spcBef>
                <a:spcPts val="0"/>
              </a:spcBef>
              <a:spcAft>
                <a:spcPts val="0"/>
              </a:spcAft>
              <a:buNone/>
            </a:pPr>
            <a:endParaRPr b="1">
              <a:solidFill>
                <a:srgbClr val="666666"/>
              </a:solidFill>
              <a:latin typeface="Roboto"/>
              <a:ea typeface="Roboto"/>
              <a:cs typeface="Roboto"/>
              <a:sym typeface="Roboto"/>
            </a:endParaRPr>
          </a:p>
          <a:p>
            <a:pPr marL="0" lvl="0" indent="0" algn="l" rtl="0">
              <a:spcBef>
                <a:spcPts val="0"/>
              </a:spcBef>
              <a:spcAft>
                <a:spcPts val="0"/>
              </a:spcAft>
              <a:buNone/>
            </a:pPr>
            <a:r>
              <a:rPr lang="no" b="1">
                <a:solidFill>
                  <a:srgbClr val="666666"/>
                </a:solidFill>
                <a:latin typeface="Roboto"/>
                <a:ea typeface="Roboto"/>
                <a:cs typeface="Roboto"/>
                <a:sym typeface="Roboto"/>
              </a:rPr>
              <a:t>Høy kohesjon:</a:t>
            </a:r>
            <a:endParaRPr b="1">
              <a:solidFill>
                <a:srgbClr val="666666"/>
              </a:solidFill>
              <a:latin typeface="Roboto"/>
              <a:ea typeface="Roboto"/>
              <a:cs typeface="Roboto"/>
              <a:sym typeface="Roboto"/>
            </a:endParaRPr>
          </a:p>
          <a:p>
            <a:pPr marL="0" lvl="0" indent="0" algn="l" rtl="0">
              <a:spcBef>
                <a:spcPts val="0"/>
              </a:spcBef>
              <a:spcAft>
                <a:spcPts val="0"/>
              </a:spcAft>
              <a:buNone/>
            </a:pPr>
            <a:r>
              <a:rPr lang="no" b="1" i="1">
                <a:solidFill>
                  <a:srgbClr val="666666"/>
                </a:solidFill>
                <a:latin typeface="Roboto"/>
                <a:ea typeface="Roboto"/>
                <a:cs typeface="Roboto"/>
                <a:sym typeface="Roboto"/>
              </a:rPr>
              <a:t>Et objekt skal kun ha ansvar for relaterte ting til det objektet</a:t>
            </a:r>
            <a:endParaRPr b="1" i="1">
              <a:solidFill>
                <a:srgbClr val="666666"/>
              </a:solidFill>
              <a:latin typeface="Roboto"/>
              <a:ea typeface="Roboto"/>
              <a:cs typeface="Roboto"/>
              <a:sym typeface="Roboto"/>
            </a:endParaRPr>
          </a:p>
          <a:p>
            <a:pPr marL="457200" lvl="0" indent="-317500" algn="l" rtl="0">
              <a:spcBef>
                <a:spcPts val="0"/>
              </a:spcBef>
              <a:spcAft>
                <a:spcPts val="0"/>
              </a:spcAft>
              <a:buClr>
                <a:srgbClr val="666666"/>
              </a:buClr>
              <a:buSzPts val="1400"/>
              <a:buFont typeface="Roboto"/>
              <a:buChar char="-"/>
            </a:pPr>
            <a:r>
              <a:rPr lang="no" b="1">
                <a:solidFill>
                  <a:srgbClr val="666666"/>
                </a:solidFill>
                <a:latin typeface="Roboto"/>
                <a:ea typeface="Roboto"/>
                <a:cs typeface="Roboto"/>
                <a:sym typeface="Roboto"/>
              </a:rPr>
              <a:t>Lokalisere feil</a:t>
            </a:r>
            <a:endParaRPr b="1">
              <a:solidFill>
                <a:srgbClr val="666666"/>
              </a:solidFill>
              <a:latin typeface="Roboto"/>
              <a:ea typeface="Roboto"/>
              <a:cs typeface="Roboto"/>
              <a:sym typeface="Roboto"/>
            </a:endParaRPr>
          </a:p>
          <a:p>
            <a:pPr marL="457200" lvl="0" indent="-317500" algn="l" rtl="0">
              <a:spcBef>
                <a:spcPts val="0"/>
              </a:spcBef>
              <a:spcAft>
                <a:spcPts val="0"/>
              </a:spcAft>
              <a:buClr>
                <a:srgbClr val="666666"/>
              </a:buClr>
              <a:buSzPts val="1400"/>
              <a:buFont typeface="Roboto"/>
              <a:buChar char="-"/>
            </a:pPr>
            <a:r>
              <a:rPr lang="no" b="1">
                <a:solidFill>
                  <a:srgbClr val="666666"/>
                </a:solidFill>
                <a:latin typeface="Roboto"/>
                <a:ea typeface="Roboto"/>
                <a:cs typeface="Roboto"/>
                <a:sym typeface="Roboto"/>
              </a:rPr>
              <a:t>Holde orden</a:t>
            </a:r>
            <a:endParaRPr b="1">
              <a:solidFill>
                <a:srgbClr val="666666"/>
              </a:solidFill>
              <a:latin typeface="Roboto"/>
              <a:ea typeface="Roboto"/>
              <a:cs typeface="Roboto"/>
              <a:sym typeface="Roboto"/>
            </a:endParaRPr>
          </a:p>
          <a:p>
            <a:pPr marL="0" lvl="0" indent="0" algn="l" rtl="0">
              <a:spcBef>
                <a:spcPts val="0"/>
              </a:spcBef>
              <a:spcAft>
                <a:spcPts val="0"/>
              </a:spcAft>
              <a:buNone/>
            </a:pPr>
            <a:endParaRPr b="1">
              <a:solidFill>
                <a:srgbClr val="666666"/>
              </a:solidFill>
              <a:latin typeface="Roboto"/>
              <a:ea typeface="Roboto"/>
              <a:cs typeface="Roboto"/>
              <a:sym typeface="Roboto"/>
            </a:endParaRPr>
          </a:p>
          <a:p>
            <a:pPr marL="0" lvl="0" indent="0" algn="l" rtl="0">
              <a:spcBef>
                <a:spcPts val="0"/>
              </a:spcBef>
              <a:spcAft>
                <a:spcPts val="0"/>
              </a:spcAft>
              <a:buNone/>
            </a:pPr>
            <a:r>
              <a:rPr lang="no" b="1">
                <a:solidFill>
                  <a:srgbClr val="666666"/>
                </a:solidFill>
                <a:latin typeface="Roboto"/>
                <a:ea typeface="Roboto"/>
                <a:cs typeface="Roboto"/>
                <a:sym typeface="Roboto"/>
              </a:rPr>
              <a:t>Lav kobling:</a:t>
            </a:r>
            <a:endParaRPr b="1">
              <a:solidFill>
                <a:srgbClr val="666666"/>
              </a:solidFill>
              <a:latin typeface="Roboto"/>
              <a:ea typeface="Roboto"/>
              <a:cs typeface="Roboto"/>
              <a:sym typeface="Roboto"/>
            </a:endParaRPr>
          </a:p>
          <a:p>
            <a:pPr marL="0" lvl="0" indent="0" algn="l" rtl="0">
              <a:spcBef>
                <a:spcPts val="0"/>
              </a:spcBef>
              <a:spcAft>
                <a:spcPts val="0"/>
              </a:spcAft>
              <a:buClr>
                <a:schemeClr val="dk1"/>
              </a:buClr>
              <a:buSzPts val="1100"/>
              <a:buFont typeface="Arial"/>
              <a:buNone/>
            </a:pPr>
            <a:r>
              <a:rPr lang="no" b="1" i="1">
                <a:solidFill>
                  <a:srgbClr val="666666"/>
                </a:solidFill>
                <a:latin typeface="Roboto"/>
                <a:ea typeface="Roboto"/>
                <a:cs typeface="Roboto"/>
                <a:sym typeface="Roboto"/>
              </a:rPr>
              <a:t>Et objekt skal samarbeide/være avhengig med et begrenset antall andre objekter</a:t>
            </a:r>
            <a:endParaRPr b="1" i="1">
              <a:solidFill>
                <a:srgbClr val="666666"/>
              </a:solidFill>
              <a:latin typeface="Roboto"/>
              <a:ea typeface="Roboto"/>
              <a:cs typeface="Roboto"/>
              <a:sym typeface="Roboto"/>
            </a:endParaRPr>
          </a:p>
          <a:p>
            <a:pPr marL="457200" lvl="0" indent="-317500" algn="l" rtl="0">
              <a:spcBef>
                <a:spcPts val="0"/>
              </a:spcBef>
              <a:spcAft>
                <a:spcPts val="0"/>
              </a:spcAft>
              <a:buClr>
                <a:srgbClr val="666666"/>
              </a:buClr>
              <a:buSzPts val="1400"/>
              <a:buFont typeface="Roboto"/>
              <a:buChar char="-"/>
            </a:pPr>
            <a:r>
              <a:rPr lang="no" b="1">
                <a:solidFill>
                  <a:srgbClr val="666666"/>
                </a:solidFill>
                <a:latin typeface="Roboto"/>
                <a:ea typeface="Roboto"/>
                <a:cs typeface="Roboto"/>
                <a:sym typeface="Roboto"/>
              </a:rPr>
              <a:t>videreutvikling</a:t>
            </a:r>
            <a:endParaRPr b="1">
              <a:solidFill>
                <a:srgbClr val="666666"/>
              </a:solidFill>
              <a:latin typeface="Roboto"/>
              <a:ea typeface="Roboto"/>
              <a:cs typeface="Roboto"/>
              <a:sym typeface="Roboto"/>
            </a:endParaRPr>
          </a:p>
          <a:p>
            <a:pPr marL="0" lvl="0" indent="0" algn="l" rtl="0">
              <a:spcBef>
                <a:spcPts val="0"/>
              </a:spcBef>
              <a:spcAft>
                <a:spcPts val="0"/>
              </a:spcAft>
              <a:buNone/>
            </a:pPr>
            <a:endParaRPr b="1">
              <a:solidFill>
                <a:srgbClr val="666666"/>
              </a:solidFill>
              <a:latin typeface="Roboto"/>
              <a:ea typeface="Roboto"/>
              <a:cs typeface="Roboto"/>
              <a:sym typeface="Robo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fade">
                                      <p:cBhvr>
                                        <p:cTn id="7" dur="10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3"/>
        <p:cNvGrpSpPr/>
        <p:nvPr/>
      </p:nvGrpSpPr>
      <p:grpSpPr>
        <a:xfrm>
          <a:off x="0" y="0"/>
          <a:ext cx="0" cy="0"/>
          <a:chOff x="0" y="0"/>
          <a:chExt cx="0" cy="0"/>
        </a:xfrm>
      </p:grpSpPr>
      <p:sp>
        <p:nvSpPr>
          <p:cNvPr id="104" name="Google Shape;104;p18"/>
          <p:cNvSpPr txBox="1"/>
          <p:nvPr/>
        </p:nvSpPr>
        <p:spPr>
          <a:xfrm>
            <a:off x="354825" y="1852400"/>
            <a:ext cx="8343300" cy="55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no" sz="2400" b="1" dirty="0">
                <a:solidFill>
                  <a:srgbClr val="00B050"/>
                </a:solidFill>
                <a:latin typeface="Roboto"/>
                <a:ea typeface="Roboto"/>
                <a:cs typeface="Roboto"/>
                <a:sym typeface="Roboto"/>
              </a:rPr>
              <a:t>Hvorfor lager vi så mange diagrammer? </a:t>
            </a:r>
            <a:endParaRPr sz="2400" b="1" dirty="0">
              <a:solidFill>
                <a:srgbClr val="00B050"/>
              </a:solidFill>
              <a:latin typeface="Roboto"/>
              <a:ea typeface="Roboto"/>
              <a:cs typeface="Roboto"/>
              <a:sym typeface="Roboto"/>
            </a:endParaRPr>
          </a:p>
          <a:p>
            <a:pPr marL="0" lvl="0" indent="0" algn="l" rtl="0">
              <a:spcBef>
                <a:spcPts val="0"/>
              </a:spcBef>
              <a:spcAft>
                <a:spcPts val="0"/>
              </a:spcAft>
              <a:buClr>
                <a:schemeClr val="dk1"/>
              </a:buClr>
              <a:buSzPts val="1100"/>
              <a:buFont typeface="Arial"/>
              <a:buNone/>
            </a:pPr>
            <a:endParaRPr sz="2400" b="1" i="1" dirty="0">
              <a:solidFill>
                <a:schemeClr val="lt1"/>
              </a:solidFill>
              <a:latin typeface="Roboto"/>
              <a:ea typeface="Roboto"/>
              <a:cs typeface="Roboto"/>
              <a:sym typeface="Roboto"/>
            </a:endParaRPr>
          </a:p>
          <a:p>
            <a:pPr marL="0" lvl="0" indent="0" algn="l" rtl="0">
              <a:spcBef>
                <a:spcPts val="0"/>
              </a:spcBef>
              <a:spcAft>
                <a:spcPts val="0"/>
              </a:spcAft>
              <a:buClr>
                <a:schemeClr val="dk1"/>
              </a:buClr>
              <a:buSzPts val="1100"/>
              <a:buFont typeface="Arial"/>
              <a:buNone/>
            </a:pPr>
            <a:endParaRPr sz="2400" b="1" i="1" dirty="0">
              <a:solidFill>
                <a:schemeClr val="lt1"/>
              </a:solidFill>
              <a:latin typeface="Roboto"/>
              <a:ea typeface="Roboto"/>
              <a:cs typeface="Roboto"/>
              <a:sym typeface="Roboto"/>
            </a:endParaRPr>
          </a:p>
        </p:txBody>
      </p:sp>
      <p:sp>
        <p:nvSpPr>
          <p:cNvPr id="105" name="Google Shape;105;p18"/>
          <p:cNvSpPr txBox="1"/>
          <p:nvPr/>
        </p:nvSpPr>
        <p:spPr>
          <a:xfrm>
            <a:off x="573875" y="2408000"/>
            <a:ext cx="6168300" cy="1469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b="1" dirty="0">
                <a:solidFill>
                  <a:srgbClr val="666666"/>
                </a:solidFill>
                <a:latin typeface="Roboto"/>
                <a:ea typeface="Roboto"/>
                <a:cs typeface="Roboto"/>
                <a:sym typeface="Roboto"/>
              </a:rPr>
              <a:t>Vi ønsker å vite hva skal lage før vi lager det.</a:t>
            </a:r>
            <a:endParaRPr b="1" dirty="0">
              <a:solidFill>
                <a:srgbClr val="666666"/>
              </a:solidFill>
              <a:latin typeface="Roboto"/>
              <a:ea typeface="Roboto"/>
              <a:cs typeface="Roboto"/>
              <a:sym typeface="Roboto"/>
            </a:endParaRPr>
          </a:p>
          <a:p>
            <a:pPr marL="0" lvl="0" indent="0" algn="l" rtl="0">
              <a:spcBef>
                <a:spcPts val="0"/>
              </a:spcBef>
              <a:spcAft>
                <a:spcPts val="0"/>
              </a:spcAft>
              <a:buNone/>
            </a:pPr>
            <a:r>
              <a:rPr lang="no" b="1" dirty="0">
                <a:solidFill>
                  <a:srgbClr val="666666"/>
                </a:solidFill>
                <a:latin typeface="Roboto"/>
                <a:ea typeface="Roboto"/>
                <a:cs typeface="Roboto"/>
                <a:sym typeface="Roboto"/>
              </a:rPr>
              <a:t>Vi må kommunisere med kunden hva vi skal lage.</a:t>
            </a:r>
            <a:endParaRPr b="1" dirty="0">
              <a:solidFill>
                <a:srgbClr val="666666"/>
              </a:solidFill>
              <a:latin typeface="Roboto"/>
              <a:ea typeface="Roboto"/>
              <a:cs typeface="Roboto"/>
              <a:sym typeface="Roboto"/>
            </a:endParaRPr>
          </a:p>
          <a:p>
            <a:pPr marL="0" lvl="0" indent="0" algn="l" rtl="0">
              <a:spcBef>
                <a:spcPts val="0"/>
              </a:spcBef>
              <a:spcAft>
                <a:spcPts val="0"/>
              </a:spcAft>
              <a:buNone/>
            </a:pPr>
            <a:r>
              <a:rPr lang="no" b="1" dirty="0">
                <a:solidFill>
                  <a:srgbClr val="666666"/>
                </a:solidFill>
                <a:latin typeface="Roboto"/>
                <a:ea typeface="Roboto"/>
                <a:cs typeface="Roboto"/>
                <a:sym typeface="Roboto"/>
              </a:rPr>
              <a:t>Vi ønsker å lage en felles forståelse.</a:t>
            </a:r>
            <a:endParaRPr b="1" dirty="0">
              <a:solidFill>
                <a:srgbClr val="666666"/>
              </a:solidFill>
              <a:latin typeface="Roboto"/>
              <a:ea typeface="Roboto"/>
              <a:cs typeface="Roboto"/>
              <a:sym typeface="Roboto"/>
            </a:endParaRPr>
          </a:p>
          <a:p>
            <a:pPr marL="0" lvl="0" indent="0" algn="l" rtl="0">
              <a:spcBef>
                <a:spcPts val="0"/>
              </a:spcBef>
              <a:spcAft>
                <a:spcPts val="0"/>
              </a:spcAft>
              <a:buNone/>
            </a:pPr>
            <a:r>
              <a:rPr lang="no" b="1" dirty="0">
                <a:solidFill>
                  <a:srgbClr val="666666"/>
                </a:solidFill>
                <a:latin typeface="Roboto"/>
                <a:ea typeface="Roboto"/>
                <a:cs typeface="Roboto"/>
                <a:sym typeface="Roboto"/>
              </a:rPr>
              <a:t>Vi ønsker å finne et designpattern som alle utviklerne forstår, fordi vi samarbeider jo om koden.</a:t>
            </a:r>
            <a:endParaRPr b="1" dirty="0">
              <a:solidFill>
                <a:srgbClr val="666666"/>
              </a:solidFill>
              <a:latin typeface="Roboto"/>
              <a:ea typeface="Roboto"/>
              <a:cs typeface="Roboto"/>
              <a:sym typeface="Roboto"/>
            </a:endParaRPr>
          </a:p>
          <a:p>
            <a:pPr marL="0" lvl="0" indent="0" algn="l" rtl="0">
              <a:spcBef>
                <a:spcPts val="0"/>
              </a:spcBef>
              <a:spcAft>
                <a:spcPts val="0"/>
              </a:spcAft>
              <a:buNone/>
            </a:pPr>
            <a:r>
              <a:rPr lang="no" b="1" dirty="0">
                <a:solidFill>
                  <a:srgbClr val="666666"/>
                </a:solidFill>
                <a:latin typeface="Roboto"/>
                <a:ea typeface="Roboto"/>
                <a:cs typeface="Roboto"/>
                <a:sym typeface="Roboto"/>
              </a:rPr>
              <a:t>Vi ønsker at andre skal forstå systemet vi har laget, blant annet så de kan opprettholde det. </a:t>
            </a:r>
            <a:endParaRPr b="1" dirty="0">
              <a:solidFill>
                <a:srgbClr val="666666"/>
              </a:solidFill>
              <a:latin typeface="Roboto"/>
              <a:ea typeface="Roboto"/>
              <a:cs typeface="Roboto"/>
              <a:sym typeface="Robo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4"/>
                                        </p:tgtEl>
                                        <p:attrNameLst>
                                          <p:attrName>style.visibility</p:attrName>
                                        </p:attrNameLst>
                                      </p:cBhvr>
                                      <p:to>
                                        <p:strVal val="visible"/>
                                      </p:to>
                                    </p:set>
                                    <p:animEffect transition="in" filter="fade">
                                      <p:cBhvr>
                                        <p:cTn id="7" dur="1000"/>
                                        <p:tgtEl>
                                          <p:spTgt spid="10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5"/>
                                        </p:tgtEl>
                                        <p:attrNameLst>
                                          <p:attrName>style.visibility</p:attrName>
                                        </p:attrNameLst>
                                      </p:cBhvr>
                                      <p:to>
                                        <p:strVal val="visible"/>
                                      </p:to>
                                    </p:set>
                                    <p:animEffect transition="in" filter="fade">
                                      <p:cBhvr>
                                        <p:cTn id="12" dur="10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9"/>
        <p:cNvGrpSpPr/>
        <p:nvPr/>
      </p:nvGrpSpPr>
      <p:grpSpPr>
        <a:xfrm>
          <a:off x="0" y="0"/>
          <a:ext cx="0" cy="0"/>
          <a:chOff x="0" y="0"/>
          <a:chExt cx="0" cy="0"/>
        </a:xfrm>
      </p:grpSpPr>
      <p:sp>
        <p:nvSpPr>
          <p:cNvPr id="110" name="Google Shape;110;p19"/>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no" b="1" dirty="0">
                <a:solidFill>
                  <a:srgbClr val="00B050"/>
                </a:solidFill>
                <a:latin typeface="Roboto"/>
                <a:ea typeface="Roboto"/>
                <a:cs typeface="Roboto"/>
                <a:sym typeface="Roboto"/>
              </a:rPr>
              <a:t>Strukturelle modeller</a:t>
            </a:r>
            <a:endParaRPr b="1" dirty="0">
              <a:solidFill>
                <a:srgbClr val="00B050"/>
              </a:solidFill>
              <a:latin typeface="Roboto"/>
              <a:ea typeface="Roboto"/>
              <a:cs typeface="Roboto"/>
              <a:sym typeface="Roboto"/>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0"/>
          <p:cNvSpPr txBox="1">
            <a:spLocks noGrp="1"/>
          </p:cNvSpPr>
          <p:nvPr>
            <p:ph type="ctrTitle"/>
          </p:nvPr>
        </p:nvSpPr>
        <p:spPr>
          <a:xfrm>
            <a:off x="720650" y="885875"/>
            <a:ext cx="8337600" cy="936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no" b="1">
                <a:solidFill>
                  <a:srgbClr val="76A5AF"/>
                </a:solidFill>
                <a:latin typeface="Roboto"/>
                <a:ea typeface="Roboto"/>
                <a:cs typeface="Roboto"/>
                <a:sym typeface="Roboto"/>
              </a:rPr>
              <a:t>Klassediagram</a:t>
            </a:r>
            <a:endParaRPr b="1">
              <a:solidFill>
                <a:srgbClr val="76A5AF"/>
              </a:solidFill>
              <a:latin typeface="Roboto"/>
              <a:ea typeface="Roboto"/>
              <a:cs typeface="Roboto"/>
              <a:sym typeface="Roboto"/>
            </a:endParaRPr>
          </a:p>
        </p:txBody>
      </p:sp>
      <p:sp>
        <p:nvSpPr>
          <p:cNvPr id="116" name="Google Shape;116;p20"/>
          <p:cNvSpPr txBox="1"/>
          <p:nvPr/>
        </p:nvSpPr>
        <p:spPr>
          <a:xfrm>
            <a:off x="599250" y="1963175"/>
            <a:ext cx="7945500" cy="1693200"/>
          </a:xfrm>
          <a:prstGeom prst="rect">
            <a:avLst/>
          </a:prstGeom>
          <a:noFill/>
          <a:ln>
            <a:noFill/>
          </a:ln>
        </p:spPr>
        <p:txBody>
          <a:bodyPr spcFirstLastPara="1" wrap="square" lIns="91425" tIns="91425" rIns="91425" bIns="91425" anchor="t" anchorCtr="0">
            <a:spAutoFit/>
          </a:bodyPr>
          <a:lstStyle/>
          <a:p>
            <a:pPr marL="457200" lvl="0" indent="-317500" algn="l" rtl="0">
              <a:spcBef>
                <a:spcPts val="0"/>
              </a:spcBef>
              <a:spcAft>
                <a:spcPts val="0"/>
              </a:spcAft>
              <a:buClr>
                <a:srgbClr val="666666"/>
              </a:buClr>
              <a:buSzPts val="1400"/>
              <a:buFont typeface="Roboto"/>
              <a:buChar char="●"/>
            </a:pPr>
            <a:r>
              <a:rPr lang="no">
                <a:solidFill>
                  <a:srgbClr val="666666"/>
                </a:solidFill>
                <a:latin typeface="Roboto"/>
                <a:ea typeface="Roboto"/>
                <a:cs typeface="Roboto"/>
                <a:sym typeface="Roboto"/>
              </a:rPr>
              <a:t>Strukturmodell som viser strukturen i et system</a:t>
            </a:r>
            <a:endParaRPr>
              <a:solidFill>
                <a:srgbClr val="666666"/>
              </a:solidFill>
              <a:latin typeface="Roboto"/>
              <a:ea typeface="Roboto"/>
              <a:cs typeface="Roboto"/>
              <a:sym typeface="Roboto"/>
            </a:endParaRPr>
          </a:p>
          <a:p>
            <a:pPr marL="457200" lvl="0" indent="-317500" algn="l" rtl="0">
              <a:spcBef>
                <a:spcPts val="0"/>
              </a:spcBef>
              <a:spcAft>
                <a:spcPts val="0"/>
              </a:spcAft>
              <a:buClr>
                <a:srgbClr val="666666"/>
              </a:buClr>
              <a:buSzPts val="1400"/>
              <a:buFont typeface="Roboto"/>
              <a:buChar char="●"/>
            </a:pPr>
            <a:r>
              <a:rPr lang="no">
                <a:solidFill>
                  <a:srgbClr val="666666"/>
                </a:solidFill>
                <a:latin typeface="Roboto"/>
                <a:ea typeface="Roboto"/>
                <a:cs typeface="Roboto"/>
                <a:sym typeface="Roboto"/>
              </a:rPr>
              <a:t>Klassediagram → viser objektklassene i systemet og assosiasjonene mellom disse klassene </a:t>
            </a:r>
            <a:endParaRPr>
              <a:solidFill>
                <a:srgbClr val="666666"/>
              </a:solidFill>
              <a:latin typeface="Roboto"/>
              <a:ea typeface="Roboto"/>
              <a:cs typeface="Roboto"/>
              <a:sym typeface="Roboto"/>
            </a:endParaRPr>
          </a:p>
          <a:p>
            <a:pPr marL="457200" lvl="0" indent="-317500" algn="l" rtl="0">
              <a:spcBef>
                <a:spcPts val="0"/>
              </a:spcBef>
              <a:spcAft>
                <a:spcPts val="0"/>
              </a:spcAft>
              <a:buClr>
                <a:srgbClr val="666666"/>
              </a:buClr>
              <a:buSzPts val="1400"/>
              <a:buFont typeface="Roboto"/>
              <a:buChar char="●"/>
            </a:pPr>
            <a:r>
              <a:rPr lang="no">
                <a:solidFill>
                  <a:srgbClr val="666666"/>
                </a:solidFill>
                <a:latin typeface="Roboto"/>
                <a:ea typeface="Roboto"/>
                <a:cs typeface="Roboto"/>
                <a:sym typeface="Roboto"/>
              </a:rPr>
              <a:t>Assosiasjon: en link mellom klasser som indikerer at det er en relasjon mellom dem </a:t>
            </a:r>
            <a:endParaRPr>
              <a:solidFill>
                <a:srgbClr val="666666"/>
              </a:solidFill>
              <a:latin typeface="Roboto"/>
              <a:ea typeface="Roboto"/>
              <a:cs typeface="Roboto"/>
              <a:sym typeface="Roboto"/>
            </a:endParaRPr>
          </a:p>
          <a:p>
            <a:pPr marL="914400" lvl="1" indent="-317500" algn="l" rtl="0">
              <a:spcBef>
                <a:spcPts val="0"/>
              </a:spcBef>
              <a:spcAft>
                <a:spcPts val="0"/>
              </a:spcAft>
              <a:buClr>
                <a:srgbClr val="666666"/>
              </a:buClr>
              <a:buSzPts val="1400"/>
              <a:buFont typeface="Roboto"/>
              <a:buChar char="○"/>
            </a:pPr>
            <a:r>
              <a:rPr lang="no">
                <a:solidFill>
                  <a:srgbClr val="666666"/>
                </a:solidFill>
                <a:latin typeface="Roboto"/>
                <a:ea typeface="Roboto"/>
                <a:cs typeface="Roboto"/>
                <a:sym typeface="Roboto"/>
              </a:rPr>
              <a:t>1 nøyaktig én </a:t>
            </a:r>
            <a:endParaRPr>
              <a:solidFill>
                <a:srgbClr val="666666"/>
              </a:solidFill>
              <a:latin typeface="Roboto"/>
              <a:ea typeface="Roboto"/>
              <a:cs typeface="Roboto"/>
              <a:sym typeface="Roboto"/>
            </a:endParaRPr>
          </a:p>
          <a:p>
            <a:pPr marL="914400" lvl="1" indent="-317500" algn="l" rtl="0">
              <a:spcBef>
                <a:spcPts val="0"/>
              </a:spcBef>
              <a:spcAft>
                <a:spcPts val="0"/>
              </a:spcAft>
              <a:buClr>
                <a:srgbClr val="666666"/>
              </a:buClr>
              <a:buSzPts val="1400"/>
              <a:buFont typeface="Roboto"/>
              <a:buChar char="○"/>
            </a:pPr>
            <a:r>
              <a:rPr lang="no">
                <a:solidFill>
                  <a:srgbClr val="666666"/>
                </a:solidFill>
                <a:latin typeface="Roboto"/>
                <a:ea typeface="Roboto"/>
                <a:cs typeface="Roboto"/>
                <a:sym typeface="Roboto"/>
              </a:rPr>
              <a:t>0 .. 1 null eller én </a:t>
            </a:r>
            <a:endParaRPr>
              <a:solidFill>
                <a:srgbClr val="666666"/>
              </a:solidFill>
              <a:latin typeface="Roboto"/>
              <a:ea typeface="Roboto"/>
              <a:cs typeface="Roboto"/>
              <a:sym typeface="Roboto"/>
            </a:endParaRPr>
          </a:p>
          <a:p>
            <a:pPr marL="914400" lvl="1" indent="-317500" algn="l" rtl="0">
              <a:spcBef>
                <a:spcPts val="0"/>
              </a:spcBef>
              <a:spcAft>
                <a:spcPts val="0"/>
              </a:spcAft>
              <a:buClr>
                <a:srgbClr val="666666"/>
              </a:buClr>
              <a:buSzPts val="1400"/>
              <a:buFont typeface="Roboto"/>
              <a:buChar char="○"/>
            </a:pPr>
            <a:r>
              <a:rPr lang="no">
                <a:solidFill>
                  <a:srgbClr val="666666"/>
                </a:solidFill>
                <a:latin typeface="Roboto"/>
                <a:ea typeface="Roboto"/>
                <a:cs typeface="Roboto"/>
                <a:sym typeface="Roboto"/>
              </a:rPr>
              <a:t>* eller 0 .. * null eller mer </a:t>
            </a:r>
            <a:endParaRPr>
              <a:solidFill>
                <a:srgbClr val="666666"/>
              </a:solidFill>
              <a:latin typeface="Roboto"/>
              <a:ea typeface="Roboto"/>
              <a:cs typeface="Roboto"/>
              <a:sym typeface="Roboto"/>
            </a:endParaRPr>
          </a:p>
          <a:p>
            <a:pPr marL="914400" lvl="1" indent="-317500" algn="l" rtl="0">
              <a:spcBef>
                <a:spcPts val="0"/>
              </a:spcBef>
              <a:spcAft>
                <a:spcPts val="0"/>
              </a:spcAft>
              <a:buClr>
                <a:srgbClr val="666666"/>
              </a:buClr>
              <a:buSzPts val="1400"/>
              <a:buFont typeface="Roboto"/>
              <a:buChar char="○"/>
            </a:pPr>
            <a:r>
              <a:rPr lang="no">
                <a:solidFill>
                  <a:srgbClr val="666666"/>
                </a:solidFill>
                <a:latin typeface="Roboto"/>
                <a:ea typeface="Roboto"/>
                <a:cs typeface="Roboto"/>
                <a:sym typeface="Roboto"/>
              </a:rPr>
              <a:t>1 ..* én eller mer</a:t>
            </a:r>
            <a:endParaRPr>
              <a:solidFill>
                <a:srgbClr val="666666"/>
              </a:solidFill>
              <a:latin typeface="Roboto"/>
              <a:ea typeface="Roboto"/>
              <a:cs typeface="Roboto"/>
              <a:sym typeface="Roboto"/>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pic>
        <p:nvPicPr>
          <p:cNvPr id="121" name="Google Shape;121;p21"/>
          <p:cNvPicPr preferRelativeResize="0"/>
          <p:nvPr/>
        </p:nvPicPr>
        <p:blipFill>
          <a:blip r:embed="rId3">
            <a:alphaModFix/>
          </a:blip>
          <a:stretch>
            <a:fillRect/>
          </a:stretch>
        </p:blipFill>
        <p:spPr>
          <a:xfrm>
            <a:off x="776875" y="1803112"/>
            <a:ext cx="2846849" cy="1953075"/>
          </a:xfrm>
          <a:prstGeom prst="rect">
            <a:avLst/>
          </a:prstGeom>
          <a:noFill/>
          <a:ln>
            <a:noFill/>
          </a:ln>
        </p:spPr>
      </p:pic>
      <p:pic>
        <p:nvPicPr>
          <p:cNvPr id="122" name="Google Shape;122;p21" descr="Skjermbilde 2017-04-05 kl. 15.21.15.png"/>
          <p:cNvPicPr preferRelativeResize="0"/>
          <p:nvPr/>
        </p:nvPicPr>
        <p:blipFill rotWithShape="1">
          <a:blip r:embed="rId4">
            <a:alphaModFix/>
          </a:blip>
          <a:srcRect/>
          <a:stretch/>
        </p:blipFill>
        <p:spPr>
          <a:xfrm>
            <a:off x="4555749" y="1496674"/>
            <a:ext cx="4276550" cy="2565925"/>
          </a:xfrm>
          <a:prstGeom prst="rect">
            <a:avLst/>
          </a:prstGeom>
          <a:noFill/>
          <a:ln>
            <a:noFill/>
          </a:ln>
        </p:spPr>
      </p:pic>
      <p:sp>
        <p:nvSpPr>
          <p:cNvPr id="123" name="Google Shape;123;p21"/>
          <p:cNvSpPr txBox="1">
            <a:spLocks noGrp="1"/>
          </p:cNvSpPr>
          <p:nvPr>
            <p:ph type="subTitle" idx="1"/>
          </p:nvPr>
        </p:nvSpPr>
        <p:spPr>
          <a:xfrm>
            <a:off x="311700" y="354125"/>
            <a:ext cx="8520600" cy="79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b="1">
                <a:solidFill>
                  <a:srgbClr val="76A5AF"/>
                </a:solidFill>
                <a:latin typeface="Roboto"/>
                <a:ea typeface="Roboto"/>
                <a:cs typeface="Roboto"/>
                <a:sym typeface="Roboto"/>
              </a:rPr>
              <a:t>Notasjon</a:t>
            </a:r>
            <a:endParaRPr b="1">
              <a:solidFill>
                <a:srgbClr val="76A5AF"/>
              </a:solidFill>
              <a:latin typeface="Roboto"/>
              <a:ea typeface="Roboto"/>
              <a:cs typeface="Roboto"/>
              <a:sym typeface="Roboto"/>
            </a:endParaRPr>
          </a:p>
        </p:txBody>
      </p:sp>
      <p:sp>
        <p:nvSpPr>
          <p:cNvPr id="124" name="Google Shape;124;p21"/>
          <p:cNvSpPr txBox="1"/>
          <p:nvPr/>
        </p:nvSpPr>
        <p:spPr>
          <a:xfrm>
            <a:off x="3812900" y="1690775"/>
            <a:ext cx="10353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1200"/>
              <a:t>Attributter</a:t>
            </a:r>
            <a:endParaRPr sz="1200"/>
          </a:p>
        </p:txBody>
      </p:sp>
      <p:sp>
        <p:nvSpPr>
          <p:cNvPr id="125" name="Google Shape;125;p21"/>
          <p:cNvSpPr txBox="1"/>
          <p:nvPr/>
        </p:nvSpPr>
        <p:spPr>
          <a:xfrm>
            <a:off x="3493850" y="3772625"/>
            <a:ext cx="16734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1200"/>
              <a:t>Metoder/Funksjoner</a:t>
            </a:r>
            <a:endParaRPr sz="1200"/>
          </a:p>
        </p:txBody>
      </p:sp>
      <p:sp>
        <p:nvSpPr>
          <p:cNvPr id="126" name="Google Shape;126;p21"/>
          <p:cNvSpPr/>
          <p:nvPr/>
        </p:nvSpPr>
        <p:spPr>
          <a:xfrm>
            <a:off x="3657600" y="2070350"/>
            <a:ext cx="431325" cy="983400"/>
          </a:xfrm>
          <a:custGeom>
            <a:avLst/>
            <a:gdLst/>
            <a:ahLst/>
            <a:cxnLst/>
            <a:rect l="l" t="t" r="r" b="b"/>
            <a:pathLst>
              <a:path w="17253" h="39336" extrusionOk="0">
                <a:moveTo>
                  <a:pt x="17253" y="0"/>
                </a:moveTo>
                <a:cubicBezTo>
                  <a:pt x="17253" y="14318"/>
                  <a:pt x="10124" y="29212"/>
                  <a:pt x="0" y="39336"/>
                </a:cubicBezTo>
              </a:path>
            </a:pathLst>
          </a:custGeom>
          <a:noFill/>
          <a:ln w="9525" cap="flat" cmpd="sng">
            <a:solidFill>
              <a:schemeClr val="dk2"/>
            </a:solidFill>
            <a:prstDash val="solid"/>
            <a:round/>
            <a:headEnd type="none" w="med" len="med"/>
            <a:tailEnd type="none" w="med" len="med"/>
          </a:ln>
        </p:spPr>
        <p:txBody>
          <a:bodyPr/>
          <a:lstStyle/>
          <a:p>
            <a:endParaRPr lang="nb-NO"/>
          </a:p>
        </p:txBody>
      </p:sp>
      <p:sp>
        <p:nvSpPr>
          <p:cNvPr id="127" name="Google Shape;127;p21"/>
          <p:cNvSpPr/>
          <p:nvPr/>
        </p:nvSpPr>
        <p:spPr>
          <a:xfrm>
            <a:off x="3554954" y="2967475"/>
            <a:ext cx="275175" cy="279275"/>
          </a:xfrm>
          <a:custGeom>
            <a:avLst/>
            <a:gdLst/>
            <a:ahLst/>
            <a:cxnLst/>
            <a:rect l="l" t="t" r="r" b="b"/>
            <a:pathLst>
              <a:path w="11007" h="11171" extrusionOk="0">
                <a:moveTo>
                  <a:pt x="1346" y="0"/>
                </a:moveTo>
                <a:cubicBezTo>
                  <a:pt x="1346" y="3451"/>
                  <a:pt x="-1525" y="8438"/>
                  <a:pt x="1346" y="10352"/>
                </a:cubicBezTo>
                <a:cubicBezTo>
                  <a:pt x="4053" y="12156"/>
                  <a:pt x="8097" y="10427"/>
                  <a:pt x="11007" y="8972"/>
                </a:cubicBezTo>
              </a:path>
            </a:pathLst>
          </a:custGeom>
          <a:noFill/>
          <a:ln w="9525" cap="flat" cmpd="sng">
            <a:solidFill>
              <a:schemeClr val="dk2"/>
            </a:solidFill>
            <a:prstDash val="solid"/>
            <a:round/>
            <a:headEnd type="none" w="med" len="med"/>
            <a:tailEnd type="none" w="med" len="med"/>
          </a:ln>
        </p:spPr>
        <p:txBody>
          <a:bodyPr/>
          <a:lstStyle/>
          <a:p>
            <a:endParaRPr lang="nb-NO"/>
          </a:p>
        </p:txBody>
      </p:sp>
      <p:sp>
        <p:nvSpPr>
          <p:cNvPr id="128" name="Google Shape;128;p21"/>
          <p:cNvSpPr/>
          <p:nvPr/>
        </p:nvSpPr>
        <p:spPr>
          <a:xfrm>
            <a:off x="4364975" y="2053075"/>
            <a:ext cx="310550" cy="552100"/>
          </a:xfrm>
          <a:custGeom>
            <a:avLst/>
            <a:gdLst/>
            <a:ahLst/>
            <a:cxnLst/>
            <a:rect l="l" t="t" r="r" b="b"/>
            <a:pathLst>
              <a:path w="12422" h="22084" extrusionOk="0">
                <a:moveTo>
                  <a:pt x="0" y="0"/>
                </a:moveTo>
                <a:cubicBezTo>
                  <a:pt x="0" y="5691"/>
                  <a:pt x="983" y="11828"/>
                  <a:pt x="4140" y="16563"/>
                </a:cubicBezTo>
                <a:cubicBezTo>
                  <a:pt x="5980" y="19324"/>
                  <a:pt x="10076" y="19738"/>
                  <a:pt x="12422" y="22084"/>
                </a:cubicBezTo>
              </a:path>
            </a:pathLst>
          </a:custGeom>
          <a:noFill/>
          <a:ln w="9525" cap="flat" cmpd="sng">
            <a:solidFill>
              <a:schemeClr val="dk2"/>
            </a:solidFill>
            <a:prstDash val="solid"/>
            <a:round/>
            <a:headEnd type="none" w="med" len="med"/>
            <a:tailEnd type="none" w="med" len="med"/>
          </a:ln>
        </p:spPr>
        <p:txBody>
          <a:bodyPr/>
          <a:lstStyle/>
          <a:p>
            <a:endParaRPr lang="nb-NO"/>
          </a:p>
        </p:txBody>
      </p:sp>
      <p:sp>
        <p:nvSpPr>
          <p:cNvPr id="129" name="Google Shape;129;p21"/>
          <p:cNvSpPr/>
          <p:nvPr/>
        </p:nvSpPr>
        <p:spPr>
          <a:xfrm>
            <a:off x="4641000" y="2467150"/>
            <a:ext cx="207050" cy="327800"/>
          </a:xfrm>
          <a:custGeom>
            <a:avLst/>
            <a:gdLst/>
            <a:ahLst/>
            <a:cxnLst/>
            <a:rect l="l" t="t" r="r" b="b"/>
            <a:pathLst>
              <a:path w="8282" h="13112" extrusionOk="0">
                <a:moveTo>
                  <a:pt x="5521" y="0"/>
                </a:moveTo>
                <a:cubicBezTo>
                  <a:pt x="6280" y="3036"/>
                  <a:pt x="8282" y="5843"/>
                  <a:pt x="8282" y="8972"/>
                </a:cubicBezTo>
                <a:cubicBezTo>
                  <a:pt x="8282" y="12058"/>
                  <a:pt x="3086" y="13112"/>
                  <a:pt x="0" y="13112"/>
                </a:cubicBezTo>
              </a:path>
            </a:pathLst>
          </a:custGeom>
          <a:noFill/>
          <a:ln w="9525" cap="flat" cmpd="sng">
            <a:solidFill>
              <a:schemeClr val="dk2"/>
            </a:solidFill>
            <a:prstDash val="solid"/>
            <a:round/>
            <a:headEnd type="none" w="med" len="med"/>
            <a:tailEnd type="none" w="med" len="med"/>
          </a:ln>
        </p:spPr>
        <p:txBody>
          <a:bodyPr/>
          <a:lstStyle/>
          <a:p>
            <a:endParaRPr lang="nb-NO"/>
          </a:p>
        </p:txBody>
      </p:sp>
      <p:sp>
        <p:nvSpPr>
          <p:cNvPr id="130" name="Google Shape;130;p21"/>
          <p:cNvSpPr/>
          <p:nvPr/>
        </p:nvSpPr>
        <p:spPr>
          <a:xfrm>
            <a:off x="3623100" y="3588600"/>
            <a:ext cx="500325" cy="241525"/>
          </a:xfrm>
          <a:custGeom>
            <a:avLst/>
            <a:gdLst/>
            <a:ahLst/>
            <a:cxnLst/>
            <a:rect l="l" t="t" r="r" b="b"/>
            <a:pathLst>
              <a:path w="20013" h="9661" extrusionOk="0">
                <a:moveTo>
                  <a:pt x="20013" y="9661"/>
                </a:moveTo>
                <a:cubicBezTo>
                  <a:pt x="14775" y="4423"/>
                  <a:pt x="7408" y="0"/>
                  <a:pt x="0" y="0"/>
                </a:cubicBezTo>
              </a:path>
            </a:pathLst>
          </a:custGeom>
          <a:noFill/>
          <a:ln w="9525" cap="flat" cmpd="sng">
            <a:solidFill>
              <a:schemeClr val="dk2"/>
            </a:solidFill>
            <a:prstDash val="solid"/>
            <a:round/>
            <a:headEnd type="none" w="med" len="med"/>
            <a:tailEnd type="none" w="med" len="med"/>
          </a:ln>
        </p:spPr>
        <p:txBody>
          <a:bodyPr/>
          <a:lstStyle/>
          <a:p>
            <a:endParaRPr lang="nb-NO"/>
          </a:p>
        </p:txBody>
      </p:sp>
      <p:sp>
        <p:nvSpPr>
          <p:cNvPr id="131" name="Google Shape;131;p21"/>
          <p:cNvSpPr/>
          <p:nvPr/>
        </p:nvSpPr>
        <p:spPr>
          <a:xfrm>
            <a:off x="3535091" y="3487193"/>
            <a:ext cx="312275" cy="273925"/>
          </a:xfrm>
          <a:custGeom>
            <a:avLst/>
            <a:gdLst/>
            <a:ahLst/>
            <a:cxnLst/>
            <a:rect l="l" t="t" r="r" b="b"/>
            <a:pathLst>
              <a:path w="12491" h="10957" extrusionOk="0">
                <a:moveTo>
                  <a:pt x="4210" y="10957"/>
                </a:moveTo>
                <a:cubicBezTo>
                  <a:pt x="3129" y="7712"/>
                  <a:pt x="-1661" y="3712"/>
                  <a:pt x="759" y="1295"/>
                </a:cubicBezTo>
                <a:cubicBezTo>
                  <a:pt x="3526" y="-1468"/>
                  <a:pt x="8580" y="1295"/>
                  <a:pt x="12491" y="1295"/>
                </a:cubicBezTo>
              </a:path>
            </a:pathLst>
          </a:custGeom>
          <a:noFill/>
          <a:ln w="9525" cap="flat" cmpd="sng">
            <a:solidFill>
              <a:schemeClr val="dk2"/>
            </a:solidFill>
            <a:prstDash val="solid"/>
            <a:round/>
            <a:headEnd type="none" w="med" len="med"/>
            <a:tailEnd type="none" w="med" len="med"/>
          </a:ln>
        </p:spPr>
        <p:txBody>
          <a:bodyPr/>
          <a:lstStyle/>
          <a:p>
            <a:endParaRPr lang="nb-NO"/>
          </a:p>
        </p:txBody>
      </p:sp>
      <p:sp>
        <p:nvSpPr>
          <p:cNvPr id="132" name="Google Shape;132;p21"/>
          <p:cNvSpPr txBox="1"/>
          <p:nvPr/>
        </p:nvSpPr>
        <p:spPr>
          <a:xfrm>
            <a:off x="311700" y="1290263"/>
            <a:ext cx="10353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1200"/>
              <a:t>Subklasser</a:t>
            </a:r>
            <a:endParaRPr sz="1200"/>
          </a:p>
        </p:txBody>
      </p:sp>
      <p:sp>
        <p:nvSpPr>
          <p:cNvPr id="133" name="Google Shape;133;p21"/>
          <p:cNvSpPr/>
          <p:nvPr/>
        </p:nvSpPr>
        <p:spPr>
          <a:xfrm>
            <a:off x="1276700" y="1501000"/>
            <a:ext cx="931650" cy="603850"/>
          </a:xfrm>
          <a:custGeom>
            <a:avLst/>
            <a:gdLst/>
            <a:ahLst/>
            <a:cxnLst/>
            <a:rect l="l" t="t" r="r" b="b"/>
            <a:pathLst>
              <a:path w="37266" h="24154" extrusionOk="0">
                <a:moveTo>
                  <a:pt x="0" y="0"/>
                </a:moveTo>
                <a:cubicBezTo>
                  <a:pt x="9730" y="0"/>
                  <a:pt x="19756" y="369"/>
                  <a:pt x="28985" y="3450"/>
                </a:cubicBezTo>
                <a:cubicBezTo>
                  <a:pt x="36035" y="5804"/>
                  <a:pt x="37266" y="16721"/>
                  <a:pt x="37266" y="24154"/>
                </a:cubicBezTo>
              </a:path>
            </a:pathLst>
          </a:custGeom>
          <a:noFill/>
          <a:ln w="9525" cap="flat" cmpd="sng">
            <a:solidFill>
              <a:schemeClr val="dk2"/>
            </a:solidFill>
            <a:prstDash val="solid"/>
            <a:round/>
            <a:headEnd type="none" w="med" len="med"/>
            <a:tailEnd type="none" w="med" len="med"/>
          </a:ln>
        </p:spPr>
        <p:txBody>
          <a:bodyPr/>
          <a:lstStyle/>
          <a:p>
            <a:endParaRPr lang="nb-NO"/>
          </a:p>
        </p:txBody>
      </p:sp>
      <p:sp>
        <p:nvSpPr>
          <p:cNvPr id="134" name="Google Shape;134;p21"/>
          <p:cNvSpPr/>
          <p:nvPr/>
        </p:nvSpPr>
        <p:spPr>
          <a:xfrm>
            <a:off x="2053075" y="2053075"/>
            <a:ext cx="327825" cy="184400"/>
          </a:xfrm>
          <a:custGeom>
            <a:avLst/>
            <a:gdLst/>
            <a:ahLst/>
            <a:cxnLst/>
            <a:rect l="l" t="t" r="r" b="b"/>
            <a:pathLst>
              <a:path w="13113" h="7376" extrusionOk="0">
                <a:moveTo>
                  <a:pt x="0" y="0"/>
                </a:moveTo>
                <a:cubicBezTo>
                  <a:pt x="1897" y="2846"/>
                  <a:pt x="4746" y="8799"/>
                  <a:pt x="7592" y="6902"/>
                </a:cubicBezTo>
                <a:cubicBezTo>
                  <a:pt x="10043" y="5267"/>
                  <a:pt x="11796" y="2636"/>
                  <a:pt x="13113" y="0"/>
                </a:cubicBezTo>
              </a:path>
            </a:pathLst>
          </a:custGeom>
          <a:noFill/>
          <a:ln w="9525" cap="flat" cmpd="sng">
            <a:solidFill>
              <a:schemeClr val="dk2"/>
            </a:solidFill>
            <a:prstDash val="solid"/>
            <a:round/>
            <a:headEnd type="none" w="med" len="med"/>
            <a:tailEnd type="none" w="med" len="med"/>
          </a:ln>
        </p:spPr>
        <p:txBody>
          <a:bodyPr/>
          <a:lstStyle/>
          <a:p>
            <a:endParaRPr lang="nb-NO"/>
          </a:p>
        </p:txBody>
      </p:sp>
      <p:sp>
        <p:nvSpPr>
          <p:cNvPr id="135" name="Google Shape;135;p21"/>
          <p:cNvSpPr/>
          <p:nvPr/>
        </p:nvSpPr>
        <p:spPr>
          <a:xfrm>
            <a:off x="364431" y="1656275"/>
            <a:ext cx="463700" cy="1207700"/>
          </a:xfrm>
          <a:custGeom>
            <a:avLst/>
            <a:gdLst/>
            <a:ahLst/>
            <a:cxnLst/>
            <a:rect l="l" t="t" r="r" b="b"/>
            <a:pathLst>
              <a:path w="18548" h="48308" extrusionOk="0">
                <a:moveTo>
                  <a:pt x="1296" y="0"/>
                </a:moveTo>
                <a:cubicBezTo>
                  <a:pt x="1296" y="8741"/>
                  <a:pt x="-1468" y="17931"/>
                  <a:pt x="1296" y="26224"/>
                </a:cubicBezTo>
                <a:cubicBezTo>
                  <a:pt x="3183" y="31886"/>
                  <a:pt x="6267" y="37132"/>
                  <a:pt x="9577" y="42097"/>
                </a:cubicBezTo>
                <a:cubicBezTo>
                  <a:pt x="11594" y="45123"/>
                  <a:pt x="15976" y="45736"/>
                  <a:pt x="18548" y="48308"/>
                </a:cubicBezTo>
              </a:path>
            </a:pathLst>
          </a:custGeom>
          <a:noFill/>
          <a:ln w="9525" cap="flat" cmpd="sng">
            <a:solidFill>
              <a:schemeClr val="dk2"/>
            </a:solidFill>
            <a:prstDash val="solid"/>
            <a:round/>
            <a:headEnd type="none" w="med" len="med"/>
            <a:tailEnd type="none" w="med" len="med"/>
          </a:ln>
        </p:spPr>
        <p:txBody>
          <a:bodyPr/>
          <a:lstStyle/>
          <a:p>
            <a:endParaRPr lang="nb-NO"/>
          </a:p>
        </p:txBody>
      </p:sp>
      <p:sp>
        <p:nvSpPr>
          <p:cNvPr id="136" name="Google Shape;136;p21"/>
          <p:cNvSpPr/>
          <p:nvPr/>
        </p:nvSpPr>
        <p:spPr>
          <a:xfrm>
            <a:off x="700175" y="2760450"/>
            <a:ext cx="310550" cy="237850"/>
          </a:xfrm>
          <a:custGeom>
            <a:avLst/>
            <a:gdLst/>
            <a:ahLst/>
            <a:cxnLst/>
            <a:rect l="l" t="t" r="r" b="b"/>
            <a:pathLst>
              <a:path w="12422" h="9514" extrusionOk="0">
                <a:moveTo>
                  <a:pt x="0" y="8972"/>
                </a:moveTo>
                <a:cubicBezTo>
                  <a:pt x="4198" y="8972"/>
                  <a:pt x="12422" y="11099"/>
                  <a:pt x="12422" y="6901"/>
                </a:cubicBezTo>
                <a:cubicBezTo>
                  <a:pt x="12422" y="3806"/>
                  <a:pt x="8399" y="2188"/>
                  <a:pt x="6211" y="0"/>
                </a:cubicBezTo>
              </a:path>
            </a:pathLst>
          </a:custGeom>
          <a:noFill/>
          <a:ln w="9525" cap="flat" cmpd="sng">
            <a:solidFill>
              <a:schemeClr val="dk2"/>
            </a:solidFill>
            <a:prstDash val="solid"/>
            <a:round/>
            <a:headEnd type="none" w="med" len="med"/>
            <a:tailEnd type="none" w="med" len="med"/>
          </a:ln>
        </p:spPr>
        <p:txBody>
          <a:bodyPr/>
          <a:lstStyle/>
          <a:p>
            <a:endParaRPr lang="nb-NO"/>
          </a:p>
        </p:txBody>
      </p:sp>
      <p:sp>
        <p:nvSpPr>
          <p:cNvPr id="137" name="Google Shape;137;p21"/>
          <p:cNvSpPr txBox="1"/>
          <p:nvPr/>
        </p:nvSpPr>
        <p:spPr>
          <a:xfrm>
            <a:off x="6176375" y="777425"/>
            <a:ext cx="15105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1200"/>
              <a:t>Navn på klasse</a:t>
            </a:r>
            <a:endParaRPr sz="1200"/>
          </a:p>
        </p:txBody>
      </p:sp>
      <p:sp>
        <p:nvSpPr>
          <p:cNvPr id="138" name="Google Shape;138;p21"/>
          <p:cNvSpPr/>
          <p:nvPr/>
        </p:nvSpPr>
        <p:spPr>
          <a:xfrm>
            <a:off x="6146775" y="1116300"/>
            <a:ext cx="226075" cy="296750"/>
          </a:xfrm>
          <a:custGeom>
            <a:avLst/>
            <a:gdLst/>
            <a:ahLst/>
            <a:cxnLst/>
            <a:rect l="l" t="t" r="r" b="b"/>
            <a:pathLst>
              <a:path w="9043" h="11870" extrusionOk="0">
                <a:moveTo>
                  <a:pt x="9043" y="0"/>
                </a:moveTo>
                <a:cubicBezTo>
                  <a:pt x="6285" y="4139"/>
                  <a:pt x="3517" y="8353"/>
                  <a:pt x="0" y="11870"/>
                </a:cubicBezTo>
              </a:path>
            </a:pathLst>
          </a:custGeom>
          <a:noFill/>
          <a:ln w="9525" cap="flat" cmpd="sng">
            <a:solidFill>
              <a:schemeClr val="dk2"/>
            </a:solidFill>
            <a:prstDash val="solid"/>
            <a:round/>
            <a:headEnd type="none" w="med" len="med"/>
            <a:tailEnd type="none" w="med" len="med"/>
          </a:ln>
        </p:spPr>
        <p:txBody>
          <a:bodyPr/>
          <a:lstStyle/>
          <a:p>
            <a:endParaRPr lang="nb-NO"/>
          </a:p>
        </p:txBody>
      </p:sp>
      <p:sp>
        <p:nvSpPr>
          <p:cNvPr id="139" name="Google Shape;139;p21"/>
          <p:cNvSpPr/>
          <p:nvPr/>
        </p:nvSpPr>
        <p:spPr>
          <a:xfrm>
            <a:off x="6033725" y="1328275"/>
            <a:ext cx="353250" cy="165175"/>
          </a:xfrm>
          <a:custGeom>
            <a:avLst/>
            <a:gdLst/>
            <a:ahLst/>
            <a:cxnLst/>
            <a:rect l="l" t="t" r="r" b="b"/>
            <a:pathLst>
              <a:path w="14130" h="6607" extrusionOk="0">
                <a:moveTo>
                  <a:pt x="0" y="0"/>
                </a:moveTo>
                <a:cubicBezTo>
                  <a:pt x="1485" y="2228"/>
                  <a:pt x="2489" y="5568"/>
                  <a:pt x="5087" y="6217"/>
                </a:cubicBezTo>
                <a:cubicBezTo>
                  <a:pt x="8210" y="6998"/>
                  <a:pt x="11854" y="5102"/>
                  <a:pt x="14130" y="2826"/>
                </a:cubicBezTo>
              </a:path>
            </a:pathLst>
          </a:custGeom>
          <a:noFill/>
          <a:ln w="9525" cap="flat" cmpd="sng">
            <a:solidFill>
              <a:schemeClr val="dk2"/>
            </a:solidFill>
            <a:prstDash val="solid"/>
            <a:round/>
            <a:headEnd type="none" w="med" len="med"/>
            <a:tailEnd type="none" w="med" len="med"/>
          </a:ln>
        </p:spPr>
        <p:txBody>
          <a:bodyPr/>
          <a:lstStyle/>
          <a:p>
            <a:endParaRPr lang="nb-NO"/>
          </a:p>
        </p:txBody>
      </p:sp>
      <p:sp>
        <p:nvSpPr>
          <p:cNvPr id="140" name="Google Shape;140;p21"/>
          <p:cNvSpPr txBox="1"/>
          <p:nvPr/>
        </p:nvSpPr>
        <p:spPr>
          <a:xfrm>
            <a:off x="7529875" y="1618275"/>
            <a:ext cx="15105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1200"/>
              <a:t>Relasjon</a:t>
            </a:r>
            <a:endParaRPr sz="1200"/>
          </a:p>
        </p:txBody>
      </p:sp>
      <p:sp>
        <p:nvSpPr>
          <p:cNvPr id="141" name="Google Shape;141;p21"/>
          <p:cNvSpPr/>
          <p:nvPr/>
        </p:nvSpPr>
        <p:spPr>
          <a:xfrm>
            <a:off x="7701125" y="1978275"/>
            <a:ext cx="84775" cy="678250"/>
          </a:xfrm>
          <a:custGeom>
            <a:avLst/>
            <a:gdLst/>
            <a:ahLst/>
            <a:cxnLst/>
            <a:rect l="l" t="t" r="r" b="b"/>
            <a:pathLst>
              <a:path w="3391" h="27130" extrusionOk="0">
                <a:moveTo>
                  <a:pt x="3391" y="0"/>
                </a:moveTo>
                <a:cubicBezTo>
                  <a:pt x="3391" y="9114"/>
                  <a:pt x="0" y="18016"/>
                  <a:pt x="0" y="27130"/>
                </a:cubicBezTo>
              </a:path>
            </a:pathLst>
          </a:custGeom>
          <a:noFill/>
          <a:ln w="9525" cap="flat" cmpd="sng">
            <a:solidFill>
              <a:schemeClr val="dk2"/>
            </a:solidFill>
            <a:prstDash val="solid"/>
            <a:round/>
            <a:headEnd type="none" w="med" len="med"/>
            <a:tailEnd type="none" w="med" len="med"/>
          </a:ln>
        </p:spPr>
        <p:txBody>
          <a:bodyPr/>
          <a:lstStyle/>
          <a:p>
            <a:endParaRPr lang="nb-NO"/>
          </a:p>
        </p:txBody>
      </p:sp>
      <p:sp>
        <p:nvSpPr>
          <p:cNvPr id="142" name="Google Shape;142;p21"/>
          <p:cNvSpPr/>
          <p:nvPr/>
        </p:nvSpPr>
        <p:spPr>
          <a:xfrm>
            <a:off x="7559825" y="2486975"/>
            <a:ext cx="423900" cy="319200"/>
          </a:xfrm>
          <a:custGeom>
            <a:avLst/>
            <a:gdLst/>
            <a:ahLst/>
            <a:cxnLst/>
            <a:rect l="l" t="t" r="r" b="b"/>
            <a:pathLst>
              <a:path w="16956" h="12768" extrusionOk="0">
                <a:moveTo>
                  <a:pt x="0" y="4521"/>
                </a:moveTo>
                <a:cubicBezTo>
                  <a:pt x="1792" y="6314"/>
                  <a:pt x="3681" y="8065"/>
                  <a:pt x="5087" y="10174"/>
                </a:cubicBezTo>
                <a:cubicBezTo>
                  <a:pt x="5610" y="10958"/>
                  <a:pt x="6116" y="13101"/>
                  <a:pt x="6782" y="12435"/>
                </a:cubicBezTo>
                <a:cubicBezTo>
                  <a:pt x="10569" y="8648"/>
                  <a:pt x="13169" y="3787"/>
                  <a:pt x="16956" y="0"/>
                </a:cubicBezTo>
              </a:path>
            </a:pathLst>
          </a:custGeom>
          <a:noFill/>
          <a:ln w="9525" cap="flat" cmpd="sng">
            <a:solidFill>
              <a:schemeClr val="dk2"/>
            </a:solidFill>
            <a:prstDash val="solid"/>
            <a:round/>
            <a:headEnd type="none" w="med" len="med"/>
            <a:tailEnd type="none" w="med" len="med"/>
          </a:ln>
        </p:spPr>
        <p:txBody>
          <a:bodyPr/>
          <a:lstStyle/>
          <a:p>
            <a:endParaRPr lang="nb-NO"/>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4"/>
                                        </p:tgtEl>
                                        <p:attrNameLst>
                                          <p:attrName>style.visibility</p:attrName>
                                        </p:attrNameLst>
                                      </p:cBhvr>
                                      <p:to>
                                        <p:strVal val="visible"/>
                                      </p:to>
                                    </p:set>
                                    <p:animEffect transition="in" filter="fade">
                                      <p:cBhvr>
                                        <p:cTn id="7" dur="1000"/>
                                        <p:tgtEl>
                                          <p:spTgt spid="124"/>
                                        </p:tgtEl>
                                      </p:cBhvr>
                                    </p:animEffect>
                                  </p:childTnLst>
                                </p:cTn>
                              </p:par>
                              <p:par>
                                <p:cTn id="8" presetID="10" presetClass="entr" presetSubtype="0" fill="hold" nodeType="withEffect">
                                  <p:stCondLst>
                                    <p:cond delay="0"/>
                                  </p:stCondLst>
                                  <p:childTnLst>
                                    <p:set>
                                      <p:cBhvr>
                                        <p:cTn id="9" dur="1" fill="hold">
                                          <p:stCondLst>
                                            <p:cond delay="0"/>
                                          </p:stCondLst>
                                        </p:cTn>
                                        <p:tgtEl>
                                          <p:spTgt spid="125"/>
                                        </p:tgtEl>
                                        <p:attrNameLst>
                                          <p:attrName>style.visibility</p:attrName>
                                        </p:attrNameLst>
                                      </p:cBhvr>
                                      <p:to>
                                        <p:strVal val="visible"/>
                                      </p:to>
                                    </p:set>
                                    <p:animEffect transition="in" filter="fade">
                                      <p:cBhvr>
                                        <p:cTn id="10" dur="1000"/>
                                        <p:tgtEl>
                                          <p:spTgt spid="125"/>
                                        </p:tgtEl>
                                      </p:cBhvr>
                                    </p:animEffect>
                                  </p:childTnLst>
                                </p:cTn>
                              </p:par>
                              <p:par>
                                <p:cTn id="11" presetID="10" presetClass="entr" presetSubtype="0" fill="hold" nodeType="withEffect">
                                  <p:stCondLst>
                                    <p:cond delay="0"/>
                                  </p:stCondLst>
                                  <p:childTnLst>
                                    <p:set>
                                      <p:cBhvr>
                                        <p:cTn id="12" dur="1" fill="hold">
                                          <p:stCondLst>
                                            <p:cond delay="0"/>
                                          </p:stCondLst>
                                        </p:cTn>
                                        <p:tgtEl>
                                          <p:spTgt spid="126"/>
                                        </p:tgtEl>
                                        <p:attrNameLst>
                                          <p:attrName>style.visibility</p:attrName>
                                        </p:attrNameLst>
                                      </p:cBhvr>
                                      <p:to>
                                        <p:strVal val="visible"/>
                                      </p:to>
                                    </p:set>
                                    <p:animEffect transition="in" filter="fade">
                                      <p:cBhvr>
                                        <p:cTn id="13" dur="1000"/>
                                        <p:tgtEl>
                                          <p:spTgt spid="126"/>
                                        </p:tgtEl>
                                      </p:cBhvr>
                                    </p:animEffect>
                                  </p:childTnLst>
                                </p:cTn>
                              </p:par>
                              <p:par>
                                <p:cTn id="14" presetID="10" presetClass="entr" presetSubtype="0" fill="hold" nodeType="withEffect">
                                  <p:stCondLst>
                                    <p:cond delay="0"/>
                                  </p:stCondLst>
                                  <p:childTnLst>
                                    <p:set>
                                      <p:cBhvr>
                                        <p:cTn id="15" dur="1" fill="hold">
                                          <p:stCondLst>
                                            <p:cond delay="0"/>
                                          </p:stCondLst>
                                        </p:cTn>
                                        <p:tgtEl>
                                          <p:spTgt spid="128"/>
                                        </p:tgtEl>
                                        <p:attrNameLst>
                                          <p:attrName>style.visibility</p:attrName>
                                        </p:attrNameLst>
                                      </p:cBhvr>
                                      <p:to>
                                        <p:strVal val="visible"/>
                                      </p:to>
                                    </p:set>
                                    <p:animEffect transition="in" filter="fade">
                                      <p:cBhvr>
                                        <p:cTn id="16" dur="1000"/>
                                        <p:tgtEl>
                                          <p:spTgt spid="128"/>
                                        </p:tgtEl>
                                      </p:cBhvr>
                                    </p:animEffect>
                                  </p:childTnLst>
                                </p:cTn>
                              </p:par>
                              <p:par>
                                <p:cTn id="17" presetID="10" presetClass="entr" presetSubtype="0" fill="hold" nodeType="withEffect">
                                  <p:stCondLst>
                                    <p:cond delay="0"/>
                                  </p:stCondLst>
                                  <p:childTnLst>
                                    <p:set>
                                      <p:cBhvr>
                                        <p:cTn id="18" dur="1" fill="hold">
                                          <p:stCondLst>
                                            <p:cond delay="0"/>
                                          </p:stCondLst>
                                        </p:cTn>
                                        <p:tgtEl>
                                          <p:spTgt spid="130"/>
                                        </p:tgtEl>
                                        <p:attrNameLst>
                                          <p:attrName>style.visibility</p:attrName>
                                        </p:attrNameLst>
                                      </p:cBhvr>
                                      <p:to>
                                        <p:strVal val="visible"/>
                                      </p:to>
                                    </p:set>
                                    <p:animEffect transition="in" filter="fade">
                                      <p:cBhvr>
                                        <p:cTn id="19" dur="1000"/>
                                        <p:tgtEl>
                                          <p:spTgt spid="130"/>
                                        </p:tgtEl>
                                      </p:cBhvr>
                                    </p:animEffect>
                                  </p:childTnLst>
                                </p:cTn>
                              </p:par>
                              <p:par>
                                <p:cTn id="20" presetID="10" presetClass="entr" presetSubtype="0" fill="hold" nodeType="withEffect">
                                  <p:stCondLst>
                                    <p:cond delay="0"/>
                                  </p:stCondLst>
                                  <p:childTnLst>
                                    <p:set>
                                      <p:cBhvr>
                                        <p:cTn id="21" dur="1" fill="hold">
                                          <p:stCondLst>
                                            <p:cond delay="0"/>
                                          </p:stCondLst>
                                        </p:cTn>
                                        <p:tgtEl>
                                          <p:spTgt spid="133"/>
                                        </p:tgtEl>
                                        <p:attrNameLst>
                                          <p:attrName>style.visibility</p:attrName>
                                        </p:attrNameLst>
                                      </p:cBhvr>
                                      <p:to>
                                        <p:strVal val="visible"/>
                                      </p:to>
                                    </p:set>
                                    <p:animEffect transition="in" filter="fade">
                                      <p:cBhvr>
                                        <p:cTn id="22" dur="1000"/>
                                        <p:tgtEl>
                                          <p:spTgt spid="133"/>
                                        </p:tgtEl>
                                      </p:cBhvr>
                                    </p:animEffect>
                                  </p:childTnLst>
                                </p:cTn>
                              </p:par>
                              <p:par>
                                <p:cTn id="23" presetID="10" presetClass="entr" presetSubtype="0" fill="hold" nodeType="withEffect">
                                  <p:stCondLst>
                                    <p:cond delay="0"/>
                                  </p:stCondLst>
                                  <p:childTnLst>
                                    <p:set>
                                      <p:cBhvr>
                                        <p:cTn id="24" dur="1" fill="hold">
                                          <p:stCondLst>
                                            <p:cond delay="0"/>
                                          </p:stCondLst>
                                        </p:cTn>
                                        <p:tgtEl>
                                          <p:spTgt spid="135"/>
                                        </p:tgtEl>
                                        <p:attrNameLst>
                                          <p:attrName>style.visibility</p:attrName>
                                        </p:attrNameLst>
                                      </p:cBhvr>
                                      <p:to>
                                        <p:strVal val="visible"/>
                                      </p:to>
                                    </p:set>
                                    <p:animEffect transition="in" filter="fade">
                                      <p:cBhvr>
                                        <p:cTn id="25" dur="1000"/>
                                        <p:tgtEl>
                                          <p:spTgt spid="135"/>
                                        </p:tgtEl>
                                      </p:cBhvr>
                                    </p:animEffect>
                                  </p:childTnLst>
                                </p:cTn>
                              </p:par>
                              <p:par>
                                <p:cTn id="26" presetID="10" presetClass="entr" presetSubtype="0" fill="hold" nodeType="withEffect">
                                  <p:stCondLst>
                                    <p:cond delay="0"/>
                                  </p:stCondLst>
                                  <p:childTnLst>
                                    <p:set>
                                      <p:cBhvr>
                                        <p:cTn id="27" dur="1" fill="hold">
                                          <p:stCondLst>
                                            <p:cond delay="0"/>
                                          </p:stCondLst>
                                        </p:cTn>
                                        <p:tgtEl>
                                          <p:spTgt spid="132"/>
                                        </p:tgtEl>
                                        <p:attrNameLst>
                                          <p:attrName>style.visibility</p:attrName>
                                        </p:attrNameLst>
                                      </p:cBhvr>
                                      <p:to>
                                        <p:strVal val="visible"/>
                                      </p:to>
                                    </p:set>
                                    <p:animEffect transition="in" filter="fade">
                                      <p:cBhvr>
                                        <p:cTn id="28" dur="1000"/>
                                        <p:tgtEl>
                                          <p:spTgt spid="132"/>
                                        </p:tgtEl>
                                      </p:cBhvr>
                                    </p:animEffect>
                                  </p:childTnLst>
                                </p:cTn>
                              </p:par>
                              <p:par>
                                <p:cTn id="29" presetID="10" presetClass="entr" presetSubtype="0" fill="hold" nodeType="withEffect">
                                  <p:stCondLst>
                                    <p:cond delay="0"/>
                                  </p:stCondLst>
                                  <p:childTnLst>
                                    <p:set>
                                      <p:cBhvr>
                                        <p:cTn id="30" dur="1" fill="hold">
                                          <p:stCondLst>
                                            <p:cond delay="0"/>
                                          </p:stCondLst>
                                        </p:cTn>
                                        <p:tgtEl>
                                          <p:spTgt spid="127"/>
                                        </p:tgtEl>
                                        <p:attrNameLst>
                                          <p:attrName>style.visibility</p:attrName>
                                        </p:attrNameLst>
                                      </p:cBhvr>
                                      <p:to>
                                        <p:strVal val="visible"/>
                                      </p:to>
                                    </p:set>
                                    <p:animEffect transition="in" filter="fade">
                                      <p:cBhvr>
                                        <p:cTn id="31" dur="1000"/>
                                        <p:tgtEl>
                                          <p:spTgt spid="127"/>
                                        </p:tgtEl>
                                      </p:cBhvr>
                                    </p:animEffect>
                                  </p:childTnLst>
                                </p:cTn>
                              </p:par>
                              <p:par>
                                <p:cTn id="32" presetID="10" presetClass="entr" presetSubtype="0" fill="hold" nodeType="withEffect">
                                  <p:stCondLst>
                                    <p:cond delay="0"/>
                                  </p:stCondLst>
                                  <p:childTnLst>
                                    <p:set>
                                      <p:cBhvr>
                                        <p:cTn id="33" dur="1" fill="hold">
                                          <p:stCondLst>
                                            <p:cond delay="0"/>
                                          </p:stCondLst>
                                        </p:cTn>
                                        <p:tgtEl>
                                          <p:spTgt spid="129"/>
                                        </p:tgtEl>
                                        <p:attrNameLst>
                                          <p:attrName>style.visibility</p:attrName>
                                        </p:attrNameLst>
                                      </p:cBhvr>
                                      <p:to>
                                        <p:strVal val="visible"/>
                                      </p:to>
                                    </p:set>
                                    <p:animEffect transition="in" filter="fade">
                                      <p:cBhvr>
                                        <p:cTn id="34" dur="1000"/>
                                        <p:tgtEl>
                                          <p:spTgt spid="129"/>
                                        </p:tgtEl>
                                      </p:cBhvr>
                                    </p:animEffect>
                                  </p:childTnLst>
                                </p:cTn>
                              </p:par>
                              <p:par>
                                <p:cTn id="35" presetID="10" presetClass="entr" presetSubtype="0" fill="hold" nodeType="withEffect">
                                  <p:stCondLst>
                                    <p:cond delay="0"/>
                                  </p:stCondLst>
                                  <p:childTnLst>
                                    <p:set>
                                      <p:cBhvr>
                                        <p:cTn id="36" dur="1" fill="hold">
                                          <p:stCondLst>
                                            <p:cond delay="0"/>
                                          </p:stCondLst>
                                        </p:cTn>
                                        <p:tgtEl>
                                          <p:spTgt spid="131"/>
                                        </p:tgtEl>
                                        <p:attrNameLst>
                                          <p:attrName>style.visibility</p:attrName>
                                        </p:attrNameLst>
                                      </p:cBhvr>
                                      <p:to>
                                        <p:strVal val="visible"/>
                                      </p:to>
                                    </p:set>
                                    <p:animEffect transition="in" filter="fade">
                                      <p:cBhvr>
                                        <p:cTn id="37" dur="1000"/>
                                        <p:tgtEl>
                                          <p:spTgt spid="131"/>
                                        </p:tgtEl>
                                      </p:cBhvr>
                                    </p:animEffect>
                                  </p:childTnLst>
                                </p:cTn>
                              </p:par>
                              <p:par>
                                <p:cTn id="38" presetID="10" presetClass="entr" presetSubtype="0" fill="hold" nodeType="withEffect">
                                  <p:stCondLst>
                                    <p:cond delay="0"/>
                                  </p:stCondLst>
                                  <p:childTnLst>
                                    <p:set>
                                      <p:cBhvr>
                                        <p:cTn id="39" dur="1" fill="hold">
                                          <p:stCondLst>
                                            <p:cond delay="0"/>
                                          </p:stCondLst>
                                        </p:cTn>
                                        <p:tgtEl>
                                          <p:spTgt spid="134"/>
                                        </p:tgtEl>
                                        <p:attrNameLst>
                                          <p:attrName>style.visibility</p:attrName>
                                        </p:attrNameLst>
                                      </p:cBhvr>
                                      <p:to>
                                        <p:strVal val="visible"/>
                                      </p:to>
                                    </p:set>
                                    <p:animEffect transition="in" filter="fade">
                                      <p:cBhvr>
                                        <p:cTn id="40" dur="1000"/>
                                        <p:tgtEl>
                                          <p:spTgt spid="134"/>
                                        </p:tgtEl>
                                      </p:cBhvr>
                                    </p:animEffect>
                                  </p:childTnLst>
                                </p:cTn>
                              </p:par>
                              <p:par>
                                <p:cTn id="41" presetID="10" presetClass="entr" presetSubtype="0" fill="hold" nodeType="withEffect">
                                  <p:stCondLst>
                                    <p:cond delay="0"/>
                                  </p:stCondLst>
                                  <p:childTnLst>
                                    <p:set>
                                      <p:cBhvr>
                                        <p:cTn id="42" dur="1" fill="hold">
                                          <p:stCondLst>
                                            <p:cond delay="0"/>
                                          </p:stCondLst>
                                        </p:cTn>
                                        <p:tgtEl>
                                          <p:spTgt spid="136"/>
                                        </p:tgtEl>
                                        <p:attrNameLst>
                                          <p:attrName>style.visibility</p:attrName>
                                        </p:attrNameLst>
                                      </p:cBhvr>
                                      <p:to>
                                        <p:strVal val="visible"/>
                                      </p:to>
                                    </p:set>
                                    <p:animEffect transition="in" filter="fade">
                                      <p:cBhvr>
                                        <p:cTn id="43" dur="10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pic>
        <p:nvPicPr>
          <p:cNvPr id="147" name="Google Shape;147;p22" descr="Skjermbilde 2017-04-05 kl. 15.21.15.png"/>
          <p:cNvPicPr preferRelativeResize="0"/>
          <p:nvPr/>
        </p:nvPicPr>
        <p:blipFill rotWithShape="1">
          <a:blip r:embed="rId3">
            <a:alphaModFix/>
          </a:blip>
          <a:srcRect l="6924"/>
          <a:stretch/>
        </p:blipFill>
        <p:spPr>
          <a:xfrm>
            <a:off x="1209525" y="236200"/>
            <a:ext cx="7265325" cy="4671100"/>
          </a:xfrm>
          <a:prstGeom prst="rect">
            <a:avLst/>
          </a:prstGeom>
          <a:noFill/>
          <a:ln>
            <a:noFill/>
          </a:ln>
        </p:spPr>
      </p:pic>
      <p:sp>
        <p:nvSpPr>
          <p:cNvPr id="148" name="Google Shape;148;p22"/>
          <p:cNvSpPr/>
          <p:nvPr/>
        </p:nvSpPr>
        <p:spPr>
          <a:xfrm>
            <a:off x="6572250" y="2305050"/>
            <a:ext cx="666900" cy="638100"/>
          </a:xfrm>
          <a:prstGeom prst="ellipse">
            <a:avLst/>
          </a:prstGeom>
          <a:noFill/>
          <a:ln w="19050" cap="flat" cmpd="sng">
            <a:solidFill>
              <a:srgbClr val="DD7E6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49" name="Google Shape;149;p22"/>
          <p:cNvCxnSpPr>
            <a:stCxn id="148" idx="0"/>
          </p:cNvCxnSpPr>
          <p:nvPr/>
        </p:nvCxnSpPr>
        <p:spPr>
          <a:xfrm rot="10800000" flipH="1">
            <a:off x="6905700" y="1257450"/>
            <a:ext cx="9600" cy="1047600"/>
          </a:xfrm>
          <a:prstGeom prst="straightConnector1">
            <a:avLst/>
          </a:prstGeom>
          <a:noFill/>
          <a:ln w="19050" cap="flat" cmpd="sng">
            <a:solidFill>
              <a:srgbClr val="DD7E6B"/>
            </a:solidFill>
            <a:prstDash val="solid"/>
            <a:round/>
            <a:headEnd type="none" w="med" len="med"/>
            <a:tailEnd type="none" w="med" len="med"/>
          </a:ln>
        </p:spPr>
      </p:cxnSp>
      <p:sp>
        <p:nvSpPr>
          <p:cNvPr id="150" name="Google Shape;150;p22"/>
          <p:cNvSpPr txBox="1"/>
          <p:nvPr/>
        </p:nvSpPr>
        <p:spPr>
          <a:xfrm>
            <a:off x="5729325" y="3310225"/>
            <a:ext cx="21432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1000"/>
              <a:t>Kunden kan ha mange bestillinger: null til mange</a:t>
            </a:r>
            <a:endParaRPr sz="1000"/>
          </a:p>
        </p:txBody>
      </p:sp>
      <p:sp>
        <p:nvSpPr>
          <p:cNvPr id="151" name="Google Shape;151;p22"/>
          <p:cNvSpPr/>
          <p:nvPr/>
        </p:nvSpPr>
        <p:spPr>
          <a:xfrm>
            <a:off x="5391150" y="2305050"/>
            <a:ext cx="666900" cy="638100"/>
          </a:xfrm>
          <a:prstGeom prst="ellipse">
            <a:avLst/>
          </a:prstGeom>
          <a:noFill/>
          <a:ln w="19050" cap="flat" cmpd="sng">
            <a:solidFill>
              <a:srgbClr val="DD7E6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52" name="Google Shape;152;p22"/>
          <p:cNvCxnSpPr/>
          <p:nvPr/>
        </p:nvCxnSpPr>
        <p:spPr>
          <a:xfrm rot="10800000" flipH="1">
            <a:off x="5724525" y="2943225"/>
            <a:ext cx="4800" cy="723900"/>
          </a:xfrm>
          <a:prstGeom prst="straightConnector1">
            <a:avLst/>
          </a:prstGeom>
          <a:noFill/>
          <a:ln w="19050" cap="flat" cmpd="sng">
            <a:solidFill>
              <a:srgbClr val="DD7E6B"/>
            </a:solidFill>
            <a:prstDash val="solid"/>
            <a:round/>
            <a:headEnd type="none" w="med" len="med"/>
            <a:tailEnd type="none" w="med" len="med"/>
          </a:ln>
        </p:spPr>
      </p:cxnSp>
      <p:sp>
        <p:nvSpPr>
          <p:cNvPr id="153" name="Google Shape;153;p22"/>
          <p:cNvSpPr txBox="1"/>
          <p:nvPr/>
        </p:nvSpPr>
        <p:spPr>
          <a:xfrm>
            <a:off x="7020875" y="1137575"/>
            <a:ext cx="1281000" cy="800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1000"/>
              <a:t>Men en bestilling kan bare ha en kunde, hvis ikke er den dobbeltbooket</a:t>
            </a:r>
            <a:endParaRPr sz="1000"/>
          </a:p>
        </p:txBody>
      </p:sp>
      <p:sp>
        <p:nvSpPr>
          <p:cNvPr id="154" name="Google Shape;154;p22"/>
          <p:cNvSpPr/>
          <p:nvPr/>
        </p:nvSpPr>
        <p:spPr>
          <a:xfrm>
            <a:off x="2343150" y="326325"/>
            <a:ext cx="666900" cy="638100"/>
          </a:xfrm>
          <a:prstGeom prst="ellipse">
            <a:avLst/>
          </a:prstGeom>
          <a:noFill/>
          <a:ln w="19050" cap="flat" cmpd="sng">
            <a:solidFill>
              <a:srgbClr val="DD7E6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55" name="Google Shape;155;p22"/>
          <p:cNvCxnSpPr>
            <a:stCxn id="154" idx="2"/>
            <a:endCxn id="156" idx="3"/>
          </p:cNvCxnSpPr>
          <p:nvPr/>
        </p:nvCxnSpPr>
        <p:spPr>
          <a:xfrm rot="10800000">
            <a:off x="1625550" y="645375"/>
            <a:ext cx="717600" cy="0"/>
          </a:xfrm>
          <a:prstGeom prst="straightConnector1">
            <a:avLst/>
          </a:prstGeom>
          <a:noFill/>
          <a:ln w="19050" cap="flat" cmpd="sng">
            <a:solidFill>
              <a:srgbClr val="DD7E6B"/>
            </a:solidFill>
            <a:prstDash val="solid"/>
            <a:round/>
            <a:headEnd type="none" w="med" len="med"/>
            <a:tailEnd type="none" w="med" len="med"/>
          </a:ln>
        </p:spPr>
      </p:cxnSp>
      <p:sp>
        <p:nvSpPr>
          <p:cNvPr id="157" name="Google Shape;157;p22"/>
          <p:cNvSpPr/>
          <p:nvPr/>
        </p:nvSpPr>
        <p:spPr>
          <a:xfrm rot="-5400000">
            <a:off x="1893450" y="1462200"/>
            <a:ext cx="666900" cy="638100"/>
          </a:xfrm>
          <a:prstGeom prst="ellipse">
            <a:avLst/>
          </a:prstGeom>
          <a:noFill/>
          <a:ln w="19050" cap="flat" cmpd="sng">
            <a:solidFill>
              <a:srgbClr val="DD7E6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58" name="Google Shape;158;p22"/>
          <p:cNvCxnSpPr>
            <a:stCxn id="157" idx="0"/>
            <a:endCxn id="159" idx="3"/>
          </p:cNvCxnSpPr>
          <p:nvPr/>
        </p:nvCxnSpPr>
        <p:spPr>
          <a:xfrm rot="10800000">
            <a:off x="1847850" y="1781250"/>
            <a:ext cx="60000" cy="0"/>
          </a:xfrm>
          <a:prstGeom prst="straightConnector1">
            <a:avLst/>
          </a:prstGeom>
          <a:noFill/>
          <a:ln w="19050" cap="flat" cmpd="sng">
            <a:solidFill>
              <a:srgbClr val="DD7E6B"/>
            </a:solidFill>
            <a:prstDash val="solid"/>
            <a:round/>
            <a:headEnd type="none" w="med" len="med"/>
            <a:tailEnd type="none" w="med" len="med"/>
          </a:ln>
        </p:spPr>
      </p:cxnSp>
      <p:sp>
        <p:nvSpPr>
          <p:cNvPr id="156" name="Google Shape;156;p22"/>
          <p:cNvSpPr txBox="1"/>
          <p:nvPr/>
        </p:nvSpPr>
        <p:spPr>
          <a:xfrm>
            <a:off x="91950" y="399075"/>
            <a:ext cx="1533600" cy="4926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no" sz="1000"/>
              <a:t>Men bordet kan bare ha en restaurant</a:t>
            </a:r>
            <a:endParaRPr sz="1000"/>
          </a:p>
        </p:txBody>
      </p:sp>
      <p:sp>
        <p:nvSpPr>
          <p:cNvPr id="160" name="Google Shape;160;p22"/>
          <p:cNvSpPr/>
          <p:nvPr/>
        </p:nvSpPr>
        <p:spPr>
          <a:xfrm>
            <a:off x="5439775" y="94800"/>
            <a:ext cx="1132500" cy="4266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22"/>
          <p:cNvSpPr txBox="1"/>
          <p:nvPr/>
        </p:nvSpPr>
        <p:spPr>
          <a:xfrm>
            <a:off x="0" y="1227150"/>
            <a:ext cx="1848000" cy="1108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1000"/>
              <a:t>Restauranten burde ha minst ett bord for å kunne kvalifiseres som en restaurant. Derfor kan resturanten ha ett til mange bord</a:t>
            </a:r>
            <a:endParaRPr sz="10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4"/>
        <p:cNvGrpSpPr/>
        <p:nvPr/>
      </p:nvGrpSpPr>
      <p:grpSpPr>
        <a:xfrm>
          <a:off x="0" y="0"/>
          <a:ext cx="0" cy="0"/>
          <a:chOff x="0" y="0"/>
          <a:chExt cx="0" cy="0"/>
        </a:xfrm>
      </p:grpSpPr>
      <p:sp>
        <p:nvSpPr>
          <p:cNvPr id="165" name="Google Shape;165;p2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no" b="1" dirty="0">
                <a:solidFill>
                  <a:srgbClr val="00B050"/>
                </a:solidFill>
                <a:latin typeface="Roboto"/>
                <a:ea typeface="Roboto"/>
                <a:cs typeface="Roboto"/>
                <a:sym typeface="Roboto"/>
              </a:rPr>
              <a:t>Atferdsmodeller</a:t>
            </a:r>
            <a:endParaRPr b="1" dirty="0">
              <a:solidFill>
                <a:srgbClr val="00B050"/>
              </a:solidFill>
              <a:latin typeface="Roboto"/>
              <a:ea typeface="Roboto"/>
              <a:cs typeface="Roboto"/>
              <a:sym typeface="Roboto"/>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24"/>
          <p:cNvSpPr txBox="1">
            <a:spLocks noGrp="1"/>
          </p:cNvSpPr>
          <p:nvPr>
            <p:ph type="subTitle" idx="1"/>
          </p:nvPr>
        </p:nvSpPr>
        <p:spPr>
          <a:xfrm>
            <a:off x="311700" y="418375"/>
            <a:ext cx="8520600" cy="8367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no" sz="3400" b="1" dirty="0">
                <a:solidFill>
                  <a:srgbClr val="00B050"/>
                </a:solidFill>
                <a:latin typeface="Roboto"/>
                <a:ea typeface="Roboto"/>
                <a:cs typeface="Roboto"/>
                <a:sym typeface="Roboto"/>
              </a:rPr>
              <a:t>Aktivitetsdiagram</a:t>
            </a:r>
            <a:endParaRPr sz="3400" b="1" dirty="0">
              <a:solidFill>
                <a:srgbClr val="00B050"/>
              </a:solidFill>
              <a:latin typeface="Roboto"/>
              <a:ea typeface="Roboto"/>
              <a:cs typeface="Roboto"/>
              <a:sym typeface="Roboto"/>
            </a:endParaRPr>
          </a:p>
        </p:txBody>
      </p:sp>
      <p:pic>
        <p:nvPicPr>
          <p:cNvPr id="171" name="Google Shape;171;p24"/>
          <p:cNvPicPr preferRelativeResize="0"/>
          <p:nvPr/>
        </p:nvPicPr>
        <p:blipFill>
          <a:blip r:embed="rId3">
            <a:alphaModFix/>
          </a:blip>
          <a:stretch>
            <a:fillRect/>
          </a:stretch>
        </p:blipFill>
        <p:spPr>
          <a:xfrm>
            <a:off x="213600" y="1027663"/>
            <a:ext cx="8839201" cy="3604971"/>
          </a:xfrm>
          <a:prstGeom prst="rect">
            <a:avLst/>
          </a:prstGeom>
          <a:noFill/>
          <a:ln>
            <a:noFill/>
          </a:ln>
        </p:spPr>
      </p:pic>
      <p:sp>
        <p:nvSpPr>
          <p:cNvPr id="172" name="Google Shape;172;p24"/>
          <p:cNvSpPr txBox="1"/>
          <p:nvPr/>
        </p:nvSpPr>
        <p:spPr>
          <a:xfrm>
            <a:off x="1742100" y="4485725"/>
            <a:ext cx="12474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1200">
                <a:solidFill>
                  <a:srgbClr val="76A5AF"/>
                </a:solidFill>
              </a:rPr>
              <a:t>Valg</a:t>
            </a:r>
            <a:endParaRPr sz="1200">
              <a:solidFill>
                <a:srgbClr val="76A5AF"/>
              </a:solidFill>
            </a:endParaRPr>
          </a:p>
        </p:txBody>
      </p:sp>
      <p:sp>
        <p:nvSpPr>
          <p:cNvPr id="173" name="Google Shape;173;p24"/>
          <p:cNvSpPr/>
          <p:nvPr/>
        </p:nvSpPr>
        <p:spPr>
          <a:xfrm>
            <a:off x="2242875" y="4392825"/>
            <a:ext cx="889175" cy="278700"/>
          </a:xfrm>
          <a:custGeom>
            <a:avLst/>
            <a:gdLst/>
            <a:ahLst/>
            <a:cxnLst/>
            <a:rect l="l" t="t" r="r" b="b"/>
            <a:pathLst>
              <a:path w="35567" h="11148" extrusionOk="0">
                <a:moveTo>
                  <a:pt x="0" y="11148"/>
                </a:moveTo>
                <a:cubicBezTo>
                  <a:pt x="12424" y="11148"/>
                  <a:pt x="24454" y="5556"/>
                  <a:pt x="35567" y="0"/>
                </a:cubicBezTo>
              </a:path>
            </a:pathLst>
          </a:custGeom>
          <a:noFill/>
          <a:ln w="9525" cap="flat" cmpd="sng">
            <a:solidFill>
              <a:schemeClr val="dk2"/>
            </a:solidFill>
            <a:prstDash val="solid"/>
            <a:round/>
            <a:headEnd type="none" w="med" len="med"/>
            <a:tailEnd type="none" w="med" len="med"/>
          </a:ln>
        </p:spPr>
        <p:txBody>
          <a:bodyPr/>
          <a:lstStyle/>
          <a:p>
            <a:endParaRPr lang="nb-NO"/>
          </a:p>
        </p:txBody>
      </p:sp>
      <p:sp>
        <p:nvSpPr>
          <p:cNvPr id="174" name="Google Shape;174;p24"/>
          <p:cNvSpPr/>
          <p:nvPr/>
        </p:nvSpPr>
        <p:spPr>
          <a:xfrm>
            <a:off x="2989500" y="4295683"/>
            <a:ext cx="305825" cy="243150"/>
          </a:xfrm>
          <a:custGeom>
            <a:avLst/>
            <a:gdLst/>
            <a:ahLst/>
            <a:cxnLst/>
            <a:rect l="l" t="t" r="r" b="b"/>
            <a:pathLst>
              <a:path w="12233" h="9726" extrusionOk="0">
                <a:moveTo>
                  <a:pt x="0" y="1232"/>
                </a:moveTo>
                <a:cubicBezTo>
                  <a:pt x="3716" y="1232"/>
                  <a:pt x="8520" y="-1396"/>
                  <a:pt x="11148" y="1232"/>
                </a:cubicBezTo>
                <a:cubicBezTo>
                  <a:pt x="13154" y="3238"/>
                  <a:pt x="11886" y="7189"/>
                  <a:pt x="10617" y="9726"/>
                </a:cubicBezTo>
              </a:path>
            </a:pathLst>
          </a:custGeom>
          <a:noFill/>
          <a:ln w="9525" cap="flat" cmpd="sng">
            <a:solidFill>
              <a:schemeClr val="dk2"/>
            </a:solidFill>
            <a:prstDash val="solid"/>
            <a:round/>
            <a:headEnd type="none" w="med" len="med"/>
            <a:tailEnd type="none" w="med" len="med"/>
          </a:ln>
        </p:spPr>
        <p:txBody>
          <a:bodyPr/>
          <a:lstStyle/>
          <a:p>
            <a:endParaRPr lang="nb-NO"/>
          </a:p>
        </p:txBody>
      </p:sp>
      <p:sp>
        <p:nvSpPr>
          <p:cNvPr id="175" name="Google Shape;175;p24"/>
          <p:cNvSpPr txBox="1"/>
          <p:nvPr/>
        </p:nvSpPr>
        <p:spPr>
          <a:xfrm>
            <a:off x="5544150" y="4632625"/>
            <a:ext cx="12474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1200">
                <a:solidFill>
                  <a:srgbClr val="76A5AF"/>
                </a:solidFill>
              </a:rPr>
              <a:t>Type valg</a:t>
            </a:r>
            <a:endParaRPr sz="1200">
              <a:solidFill>
                <a:srgbClr val="76A5AF"/>
              </a:solidFill>
            </a:endParaRPr>
          </a:p>
        </p:txBody>
      </p:sp>
      <p:sp>
        <p:nvSpPr>
          <p:cNvPr id="176" name="Google Shape;176;p24"/>
          <p:cNvSpPr/>
          <p:nvPr/>
        </p:nvSpPr>
        <p:spPr>
          <a:xfrm>
            <a:off x="5613800" y="4246850"/>
            <a:ext cx="199075" cy="411425"/>
          </a:xfrm>
          <a:custGeom>
            <a:avLst/>
            <a:gdLst/>
            <a:ahLst/>
            <a:cxnLst/>
            <a:rect l="l" t="t" r="r" b="b"/>
            <a:pathLst>
              <a:path w="7963" h="16457" extrusionOk="0">
                <a:moveTo>
                  <a:pt x="7963" y="16457"/>
                </a:moveTo>
                <a:cubicBezTo>
                  <a:pt x="3089" y="12799"/>
                  <a:pt x="2725" y="5451"/>
                  <a:pt x="0" y="0"/>
                </a:cubicBezTo>
              </a:path>
            </a:pathLst>
          </a:custGeom>
          <a:noFill/>
          <a:ln w="9525" cap="flat" cmpd="sng">
            <a:solidFill>
              <a:schemeClr val="dk2"/>
            </a:solidFill>
            <a:prstDash val="solid"/>
            <a:round/>
            <a:headEnd type="none" w="med" len="med"/>
            <a:tailEnd type="none" w="med" len="med"/>
          </a:ln>
        </p:spPr>
        <p:txBody>
          <a:bodyPr/>
          <a:lstStyle/>
          <a:p>
            <a:endParaRPr lang="nb-NO"/>
          </a:p>
        </p:txBody>
      </p:sp>
      <p:sp>
        <p:nvSpPr>
          <p:cNvPr id="177" name="Google Shape;177;p24"/>
          <p:cNvSpPr/>
          <p:nvPr/>
        </p:nvSpPr>
        <p:spPr>
          <a:xfrm>
            <a:off x="5490327" y="4159814"/>
            <a:ext cx="309275" cy="179925"/>
          </a:xfrm>
          <a:custGeom>
            <a:avLst/>
            <a:gdLst/>
            <a:ahLst/>
            <a:cxnLst/>
            <a:rect l="l" t="t" r="r" b="b"/>
            <a:pathLst>
              <a:path w="12371" h="7197" extrusionOk="0">
                <a:moveTo>
                  <a:pt x="162" y="7197"/>
                </a:moveTo>
                <a:cubicBezTo>
                  <a:pt x="162" y="4836"/>
                  <a:pt x="-486" y="1043"/>
                  <a:pt x="1754" y="296"/>
                </a:cubicBezTo>
                <a:cubicBezTo>
                  <a:pt x="5311" y="-890"/>
                  <a:pt x="8621" y="4012"/>
                  <a:pt x="12371" y="4012"/>
                </a:cubicBezTo>
              </a:path>
            </a:pathLst>
          </a:custGeom>
          <a:noFill/>
          <a:ln w="9525" cap="flat" cmpd="sng">
            <a:solidFill>
              <a:schemeClr val="dk2"/>
            </a:solidFill>
            <a:prstDash val="solid"/>
            <a:round/>
            <a:headEnd type="none" w="med" len="med"/>
            <a:tailEnd type="none" w="med" len="med"/>
          </a:ln>
        </p:spPr>
        <p:txBody>
          <a:bodyPr/>
          <a:lstStyle/>
          <a:p>
            <a:endParaRPr lang="nb-NO"/>
          </a:p>
        </p:txBody>
      </p:sp>
      <p:sp>
        <p:nvSpPr>
          <p:cNvPr id="178" name="Google Shape;178;p24"/>
          <p:cNvSpPr txBox="1"/>
          <p:nvPr/>
        </p:nvSpPr>
        <p:spPr>
          <a:xfrm>
            <a:off x="401225" y="2459700"/>
            <a:ext cx="12474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1200">
                <a:solidFill>
                  <a:srgbClr val="76A5AF"/>
                </a:solidFill>
              </a:rPr>
              <a:t>Aktivitet</a:t>
            </a:r>
            <a:endParaRPr sz="1200">
              <a:solidFill>
                <a:srgbClr val="76A5AF"/>
              </a:solidFill>
            </a:endParaRPr>
          </a:p>
        </p:txBody>
      </p:sp>
      <p:sp>
        <p:nvSpPr>
          <p:cNvPr id="179" name="Google Shape;179;p24"/>
          <p:cNvSpPr/>
          <p:nvPr/>
        </p:nvSpPr>
        <p:spPr>
          <a:xfrm>
            <a:off x="1167875" y="2149975"/>
            <a:ext cx="252175" cy="530850"/>
          </a:xfrm>
          <a:custGeom>
            <a:avLst/>
            <a:gdLst/>
            <a:ahLst/>
            <a:cxnLst/>
            <a:rect l="l" t="t" r="r" b="b"/>
            <a:pathLst>
              <a:path w="10087" h="21234" extrusionOk="0">
                <a:moveTo>
                  <a:pt x="0" y="21234"/>
                </a:moveTo>
                <a:cubicBezTo>
                  <a:pt x="4033" y="14515"/>
                  <a:pt x="10087" y="7836"/>
                  <a:pt x="10087" y="0"/>
                </a:cubicBezTo>
              </a:path>
            </a:pathLst>
          </a:custGeom>
          <a:noFill/>
          <a:ln w="9525" cap="flat" cmpd="sng">
            <a:solidFill>
              <a:schemeClr val="dk2"/>
            </a:solidFill>
            <a:prstDash val="solid"/>
            <a:round/>
            <a:headEnd type="none" w="med" len="med"/>
            <a:tailEnd type="none" w="med" len="med"/>
          </a:ln>
        </p:spPr>
        <p:txBody>
          <a:bodyPr/>
          <a:lstStyle/>
          <a:p>
            <a:endParaRPr lang="nb-NO"/>
          </a:p>
        </p:txBody>
      </p:sp>
      <p:sp>
        <p:nvSpPr>
          <p:cNvPr id="180" name="Google Shape;180;p24"/>
          <p:cNvSpPr/>
          <p:nvPr/>
        </p:nvSpPr>
        <p:spPr>
          <a:xfrm>
            <a:off x="1287325" y="2043800"/>
            <a:ext cx="331775" cy="172525"/>
          </a:xfrm>
          <a:custGeom>
            <a:avLst/>
            <a:gdLst/>
            <a:ahLst/>
            <a:cxnLst/>
            <a:rect l="l" t="t" r="r" b="b"/>
            <a:pathLst>
              <a:path w="13271" h="6901" extrusionOk="0">
                <a:moveTo>
                  <a:pt x="0" y="5308"/>
                </a:moveTo>
                <a:cubicBezTo>
                  <a:pt x="2596" y="4011"/>
                  <a:pt x="3999" y="0"/>
                  <a:pt x="6901" y="0"/>
                </a:cubicBezTo>
                <a:cubicBezTo>
                  <a:pt x="10032" y="0"/>
                  <a:pt x="11873" y="4100"/>
                  <a:pt x="13271" y="6901"/>
                </a:cubicBezTo>
              </a:path>
            </a:pathLst>
          </a:custGeom>
          <a:noFill/>
          <a:ln w="9525" cap="flat" cmpd="sng">
            <a:solidFill>
              <a:schemeClr val="dk2"/>
            </a:solidFill>
            <a:prstDash val="solid"/>
            <a:round/>
            <a:headEnd type="none" w="med" len="med"/>
            <a:tailEnd type="none" w="med" len="med"/>
          </a:ln>
        </p:spPr>
        <p:txBody>
          <a:bodyPr/>
          <a:lstStyle/>
          <a:p>
            <a:endParaRPr lang="nb-NO"/>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30"/>
          <p:cNvSpPr txBox="1"/>
          <p:nvPr/>
        </p:nvSpPr>
        <p:spPr>
          <a:xfrm>
            <a:off x="189275" y="1112700"/>
            <a:ext cx="2192100" cy="35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b="1">
                <a:solidFill>
                  <a:srgbClr val="666666"/>
                </a:solidFill>
                <a:latin typeface="Roboto"/>
                <a:ea typeface="Roboto"/>
                <a:cs typeface="Roboto"/>
                <a:sym typeface="Roboto"/>
              </a:rPr>
              <a:t>Use Case-diagram:</a:t>
            </a:r>
            <a:endParaRPr b="1">
              <a:solidFill>
                <a:srgbClr val="666666"/>
              </a:solidFill>
              <a:latin typeface="Times New Roman"/>
              <a:ea typeface="Times New Roman"/>
              <a:cs typeface="Times New Roman"/>
              <a:sym typeface="Times New Roman"/>
            </a:endParaRPr>
          </a:p>
        </p:txBody>
      </p:sp>
      <p:pic>
        <p:nvPicPr>
          <p:cNvPr id="224" name="Google Shape;224;p30"/>
          <p:cNvPicPr preferRelativeResize="0"/>
          <p:nvPr/>
        </p:nvPicPr>
        <p:blipFill>
          <a:blip r:embed="rId3">
            <a:alphaModFix/>
          </a:blip>
          <a:stretch>
            <a:fillRect/>
          </a:stretch>
        </p:blipFill>
        <p:spPr>
          <a:xfrm>
            <a:off x="434386" y="1556920"/>
            <a:ext cx="1598088" cy="1598094"/>
          </a:xfrm>
          <a:prstGeom prst="rect">
            <a:avLst/>
          </a:prstGeom>
          <a:noFill/>
          <a:ln>
            <a:noFill/>
          </a:ln>
        </p:spPr>
      </p:pic>
      <p:pic>
        <p:nvPicPr>
          <p:cNvPr id="225" name="Google Shape;225;p30"/>
          <p:cNvPicPr preferRelativeResize="0"/>
          <p:nvPr/>
        </p:nvPicPr>
        <p:blipFill>
          <a:blip r:embed="rId4">
            <a:alphaModFix/>
          </a:blip>
          <a:stretch>
            <a:fillRect/>
          </a:stretch>
        </p:blipFill>
        <p:spPr>
          <a:xfrm>
            <a:off x="7085538" y="1406714"/>
            <a:ext cx="1546275" cy="1898525"/>
          </a:xfrm>
          <a:prstGeom prst="rect">
            <a:avLst/>
          </a:prstGeom>
          <a:noFill/>
          <a:ln>
            <a:noFill/>
          </a:ln>
        </p:spPr>
      </p:pic>
      <p:sp>
        <p:nvSpPr>
          <p:cNvPr id="226" name="Google Shape;226;p30"/>
          <p:cNvSpPr txBox="1"/>
          <p:nvPr/>
        </p:nvSpPr>
        <p:spPr>
          <a:xfrm>
            <a:off x="6762625" y="1112698"/>
            <a:ext cx="2192100" cy="35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b="1">
                <a:solidFill>
                  <a:srgbClr val="666666"/>
                </a:solidFill>
                <a:latin typeface="Roboto"/>
                <a:ea typeface="Roboto"/>
                <a:cs typeface="Roboto"/>
                <a:sym typeface="Roboto"/>
              </a:rPr>
              <a:t>Aktivitetsdiagram:</a:t>
            </a:r>
            <a:endParaRPr b="1">
              <a:solidFill>
                <a:srgbClr val="666666"/>
              </a:solidFill>
              <a:latin typeface="Roboto"/>
              <a:ea typeface="Roboto"/>
              <a:cs typeface="Roboto"/>
              <a:sym typeface="Roboto"/>
            </a:endParaRPr>
          </a:p>
          <a:p>
            <a:pPr marL="0" lvl="0" indent="0" algn="l" rtl="0">
              <a:spcBef>
                <a:spcPts val="0"/>
              </a:spcBef>
              <a:spcAft>
                <a:spcPts val="0"/>
              </a:spcAft>
              <a:buNone/>
            </a:pPr>
            <a:endParaRPr b="1">
              <a:solidFill>
                <a:srgbClr val="666666"/>
              </a:solidFill>
              <a:latin typeface="Times New Roman"/>
              <a:ea typeface="Times New Roman"/>
              <a:cs typeface="Times New Roman"/>
              <a:sym typeface="Times New Roman"/>
            </a:endParaRPr>
          </a:p>
        </p:txBody>
      </p:sp>
      <p:pic>
        <p:nvPicPr>
          <p:cNvPr id="227" name="Google Shape;227;p30"/>
          <p:cNvPicPr preferRelativeResize="0"/>
          <p:nvPr/>
        </p:nvPicPr>
        <p:blipFill>
          <a:blip r:embed="rId5">
            <a:alphaModFix/>
          </a:blip>
          <a:stretch>
            <a:fillRect/>
          </a:stretch>
        </p:blipFill>
        <p:spPr>
          <a:xfrm>
            <a:off x="2211225" y="1559269"/>
            <a:ext cx="2277000" cy="1593418"/>
          </a:xfrm>
          <a:prstGeom prst="rect">
            <a:avLst/>
          </a:prstGeom>
          <a:noFill/>
          <a:ln>
            <a:noFill/>
          </a:ln>
        </p:spPr>
      </p:pic>
      <p:sp>
        <p:nvSpPr>
          <p:cNvPr id="228" name="Google Shape;228;p30"/>
          <p:cNvSpPr txBox="1"/>
          <p:nvPr/>
        </p:nvSpPr>
        <p:spPr>
          <a:xfrm>
            <a:off x="2293325" y="1112700"/>
            <a:ext cx="1966200" cy="35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b="1">
                <a:solidFill>
                  <a:srgbClr val="666666"/>
                </a:solidFill>
                <a:latin typeface="Roboto"/>
                <a:ea typeface="Roboto"/>
                <a:cs typeface="Roboto"/>
                <a:sym typeface="Roboto"/>
              </a:rPr>
              <a:t>Sekvensdiagram:</a:t>
            </a:r>
            <a:endParaRPr b="1">
              <a:solidFill>
                <a:srgbClr val="666666"/>
              </a:solidFill>
              <a:latin typeface="Roboto"/>
              <a:ea typeface="Roboto"/>
              <a:cs typeface="Roboto"/>
              <a:sym typeface="Roboto"/>
            </a:endParaRPr>
          </a:p>
          <a:p>
            <a:pPr marL="0" lvl="0" indent="0" algn="l" rtl="0">
              <a:spcBef>
                <a:spcPts val="0"/>
              </a:spcBef>
              <a:spcAft>
                <a:spcPts val="0"/>
              </a:spcAft>
              <a:buNone/>
            </a:pPr>
            <a:endParaRPr b="1">
              <a:solidFill>
                <a:srgbClr val="666666"/>
              </a:solidFill>
              <a:latin typeface="Times New Roman"/>
              <a:ea typeface="Times New Roman"/>
              <a:cs typeface="Times New Roman"/>
              <a:sym typeface="Times New Roman"/>
            </a:endParaRPr>
          </a:p>
        </p:txBody>
      </p:sp>
      <p:sp>
        <p:nvSpPr>
          <p:cNvPr id="229" name="Google Shape;229;p30"/>
          <p:cNvSpPr txBox="1"/>
          <p:nvPr/>
        </p:nvSpPr>
        <p:spPr>
          <a:xfrm>
            <a:off x="4534038" y="1112697"/>
            <a:ext cx="2277000" cy="35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b="1">
                <a:solidFill>
                  <a:srgbClr val="666666"/>
                </a:solidFill>
                <a:latin typeface="Roboto"/>
                <a:ea typeface="Roboto"/>
                <a:cs typeface="Roboto"/>
                <a:sym typeface="Roboto"/>
              </a:rPr>
              <a:t>Klassediagram:</a:t>
            </a:r>
            <a:endParaRPr b="1">
              <a:solidFill>
                <a:srgbClr val="666666"/>
              </a:solidFill>
              <a:latin typeface="Roboto"/>
              <a:ea typeface="Roboto"/>
              <a:cs typeface="Roboto"/>
              <a:sym typeface="Roboto"/>
            </a:endParaRPr>
          </a:p>
          <a:p>
            <a:pPr marL="0" lvl="0" indent="0" algn="l" rtl="0">
              <a:spcBef>
                <a:spcPts val="0"/>
              </a:spcBef>
              <a:spcAft>
                <a:spcPts val="0"/>
              </a:spcAft>
              <a:buNone/>
            </a:pPr>
            <a:endParaRPr b="1">
              <a:solidFill>
                <a:srgbClr val="666666"/>
              </a:solidFill>
              <a:latin typeface="Times New Roman"/>
              <a:ea typeface="Times New Roman"/>
              <a:cs typeface="Times New Roman"/>
              <a:sym typeface="Times New Roman"/>
            </a:endParaRPr>
          </a:p>
        </p:txBody>
      </p:sp>
      <p:pic>
        <p:nvPicPr>
          <p:cNvPr id="230" name="Google Shape;230;p30" descr="mariawang: Klassediagram"/>
          <p:cNvPicPr preferRelativeResize="0"/>
          <p:nvPr/>
        </p:nvPicPr>
        <p:blipFill>
          <a:blip r:embed="rId6">
            <a:alphaModFix/>
          </a:blip>
          <a:stretch>
            <a:fillRect/>
          </a:stretch>
        </p:blipFill>
        <p:spPr>
          <a:xfrm>
            <a:off x="4514574" y="1468616"/>
            <a:ext cx="2192101" cy="1774722"/>
          </a:xfrm>
          <a:prstGeom prst="rect">
            <a:avLst/>
          </a:prstGeom>
          <a:noFill/>
          <a:ln>
            <a:noFill/>
          </a:ln>
        </p:spPr>
      </p:pic>
      <p:sp>
        <p:nvSpPr>
          <p:cNvPr id="231" name="Google Shape;231;p30"/>
          <p:cNvSpPr txBox="1"/>
          <p:nvPr/>
        </p:nvSpPr>
        <p:spPr>
          <a:xfrm>
            <a:off x="510575" y="3590700"/>
            <a:ext cx="3469800" cy="4401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no" sz="1800" b="1">
                <a:solidFill>
                  <a:srgbClr val="76A5AF"/>
                </a:solidFill>
                <a:latin typeface="Roboto"/>
                <a:ea typeface="Roboto"/>
                <a:cs typeface="Roboto"/>
                <a:sym typeface="Roboto"/>
              </a:rPr>
              <a:t>Interaksjonsmodeller</a:t>
            </a:r>
            <a:endParaRPr sz="1800" b="1">
              <a:solidFill>
                <a:srgbClr val="76A5AF"/>
              </a:solidFill>
              <a:latin typeface="Roboto"/>
              <a:ea typeface="Roboto"/>
              <a:cs typeface="Roboto"/>
              <a:sym typeface="Roboto"/>
            </a:endParaRPr>
          </a:p>
        </p:txBody>
      </p:sp>
      <p:sp>
        <p:nvSpPr>
          <p:cNvPr id="232" name="Google Shape;232;p30"/>
          <p:cNvSpPr txBox="1">
            <a:spLocks noGrp="1"/>
          </p:cNvSpPr>
          <p:nvPr>
            <p:ph type="ctrTitle" idx="4294967295"/>
          </p:nvPr>
        </p:nvSpPr>
        <p:spPr>
          <a:xfrm>
            <a:off x="6835525" y="3590700"/>
            <a:ext cx="2046300" cy="440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sz="1800" b="1">
                <a:solidFill>
                  <a:srgbClr val="76A5AF"/>
                </a:solidFill>
                <a:latin typeface="Roboto"/>
                <a:ea typeface="Roboto"/>
                <a:cs typeface="Roboto"/>
                <a:sym typeface="Roboto"/>
              </a:rPr>
              <a:t>Atferdsmodeller</a:t>
            </a:r>
            <a:endParaRPr sz="1800" b="1">
              <a:solidFill>
                <a:srgbClr val="76A5AF"/>
              </a:solidFill>
              <a:latin typeface="Roboto"/>
              <a:ea typeface="Roboto"/>
              <a:cs typeface="Roboto"/>
              <a:sym typeface="Roboto"/>
            </a:endParaRPr>
          </a:p>
        </p:txBody>
      </p:sp>
      <p:sp>
        <p:nvSpPr>
          <p:cNvPr id="233" name="Google Shape;233;p30"/>
          <p:cNvSpPr txBox="1">
            <a:spLocks noGrp="1"/>
          </p:cNvSpPr>
          <p:nvPr>
            <p:ph type="ctrTitle" idx="4294967295"/>
          </p:nvPr>
        </p:nvSpPr>
        <p:spPr>
          <a:xfrm>
            <a:off x="4342225" y="3590700"/>
            <a:ext cx="2536800" cy="440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sz="1800" b="1">
                <a:solidFill>
                  <a:srgbClr val="76A5AF"/>
                </a:solidFill>
                <a:latin typeface="Roboto"/>
                <a:ea typeface="Roboto"/>
                <a:cs typeface="Roboto"/>
                <a:sym typeface="Roboto"/>
              </a:rPr>
              <a:t>Strukturelle modeller</a:t>
            </a:r>
            <a:endParaRPr sz="1800" b="1">
              <a:solidFill>
                <a:srgbClr val="76A5AF"/>
              </a:solidFill>
              <a:latin typeface="Roboto"/>
              <a:ea typeface="Roboto"/>
              <a:cs typeface="Roboto"/>
              <a:sym typeface="Robo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3"/>
                                        </p:tgtEl>
                                        <p:attrNameLst>
                                          <p:attrName>style.visibility</p:attrName>
                                        </p:attrNameLst>
                                      </p:cBhvr>
                                      <p:to>
                                        <p:strVal val="visible"/>
                                      </p:to>
                                    </p:set>
                                    <p:animEffect transition="in" filter="fade">
                                      <p:cBhvr>
                                        <p:cTn id="7" dur="1000"/>
                                        <p:tgtEl>
                                          <p:spTgt spid="223"/>
                                        </p:tgtEl>
                                      </p:cBhvr>
                                    </p:animEffect>
                                  </p:childTnLst>
                                </p:cTn>
                              </p:par>
                              <p:par>
                                <p:cTn id="8" presetID="10" presetClass="entr" presetSubtype="0" fill="hold" nodeType="withEffect">
                                  <p:stCondLst>
                                    <p:cond delay="0"/>
                                  </p:stCondLst>
                                  <p:childTnLst>
                                    <p:set>
                                      <p:cBhvr>
                                        <p:cTn id="9" dur="1" fill="hold">
                                          <p:stCondLst>
                                            <p:cond delay="0"/>
                                          </p:stCondLst>
                                        </p:cTn>
                                        <p:tgtEl>
                                          <p:spTgt spid="226"/>
                                        </p:tgtEl>
                                        <p:attrNameLst>
                                          <p:attrName>style.visibility</p:attrName>
                                        </p:attrNameLst>
                                      </p:cBhvr>
                                      <p:to>
                                        <p:strVal val="visible"/>
                                      </p:to>
                                    </p:set>
                                    <p:animEffect transition="in" filter="fade">
                                      <p:cBhvr>
                                        <p:cTn id="10" dur="1000"/>
                                        <p:tgtEl>
                                          <p:spTgt spid="2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2"/>
        <p:cNvGrpSpPr/>
        <p:nvPr/>
      </p:nvGrpSpPr>
      <p:grpSpPr>
        <a:xfrm>
          <a:off x="0" y="0"/>
          <a:ext cx="0" cy="0"/>
          <a:chOff x="0" y="0"/>
          <a:chExt cx="0" cy="0"/>
        </a:xfrm>
      </p:grpSpPr>
      <p:sp>
        <p:nvSpPr>
          <p:cNvPr id="243" name="Google Shape;243;p32"/>
          <p:cNvSpPr txBox="1">
            <a:spLocks noGrp="1"/>
          </p:cNvSpPr>
          <p:nvPr>
            <p:ph type="title"/>
          </p:nvPr>
        </p:nvSpPr>
        <p:spPr>
          <a:xfrm>
            <a:off x="311700" y="2698475"/>
            <a:ext cx="8520600" cy="1034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sz="5200" b="1" dirty="0">
                <a:solidFill>
                  <a:srgbClr val="00B050"/>
                </a:solidFill>
                <a:latin typeface="Roboto"/>
                <a:ea typeface="Roboto"/>
                <a:cs typeface="Roboto"/>
                <a:sym typeface="Roboto"/>
              </a:rPr>
              <a:t>UKESOPPGAVER</a:t>
            </a:r>
            <a:endParaRPr sz="5200" b="1" dirty="0">
              <a:solidFill>
                <a:srgbClr val="00B050"/>
              </a:solidFill>
              <a:latin typeface="Roboto"/>
              <a:ea typeface="Roboto"/>
              <a:cs typeface="Roboto"/>
              <a:sym typeface="Roboto"/>
            </a:endParaRPr>
          </a:p>
          <a:p>
            <a:pPr marL="0" lvl="0" indent="0" algn="l" rtl="0">
              <a:spcBef>
                <a:spcPts val="0"/>
              </a:spcBef>
              <a:spcAft>
                <a:spcPts val="0"/>
              </a:spcAft>
              <a:buNone/>
            </a:pPr>
            <a:r>
              <a:rPr lang="no" sz="3900" b="1" dirty="0">
                <a:solidFill>
                  <a:srgbClr val="00B050"/>
                </a:solidFill>
                <a:latin typeface="Roboto"/>
                <a:ea typeface="Roboto"/>
                <a:cs typeface="Roboto"/>
                <a:sym typeface="Roboto"/>
              </a:rPr>
              <a:t>Fasit</a:t>
            </a:r>
            <a:endParaRPr sz="3900" b="1" dirty="0">
              <a:solidFill>
                <a:srgbClr val="00B050"/>
              </a:solidFill>
              <a:latin typeface="Roboto"/>
              <a:ea typeface="Roboto"/>
              <a:cs typeface="Roboto"/>
              <a:sym typeface="Roboto"/>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33"/>
          <p:cNvSpPr txBox="1"/>
          <p:nvPr/>
        </p:nvSpPr>
        <p:spPr>
          <a:xfrm>
            <a:off x="311700" y="38177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2800" b="1">
                <a:solidFill>
                  <a:srgbClr val="76A5AF"/>
                </a:solidFill>
                <a:latin typeface="Roboto"/>
                <a:ea typeface="Roboto"/>
                <a:cs typeface="Roboto"/>
                <a:sym typeface="Roboto"/>
              </a:rPr>
              <a:t>Oppgave 1A</a:t>
            </a:r>
            <a:endParaRPr sz="2800" b="1">
              <a:solidFill>
                <a:srgbClr val="76A5AF"/>
              </a:solidFill>
              <a:latin typeface="Roboto"/>
              <a:ea typeface="Roboto"/>
              <a:cs typeface="Roboto"/>
              <a:sym typeface="Roboto"/>
            </a:endParaRPr>
          </a:p>
        </p:txBody>
      </p:sp>
      <p:sp>
        <p:nvSpPr>
          <p:cNvPr id="249" name="Google Shape;249;p33"/>
          <p:cNvSpPr txBox="1"/>
          <p:nvPr/>
        </p:nvSpPr>
        <p:spPr>
          <a:xfrm>
            <a:off x="311700" y="1084600"/>
            <a:ext cx="8395200" cy="210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b="1"/>
              <a:t>Oppgave 1.a:</a:t>
            </a:r>
            <a:endParaRPr b="1"/>
          </a:p>
          <a:p>
            <a:pPr marL="0" lvl="0" indent="0" algn="l" rtl="0">
              <a:lnSpc>
                <a:spcPct val="115000"/>
              </a:lnSpc>
              <a:spcBef>
                <a:spcPts val="0"/>
              </a:spcBef>
              <a:spcAft>
                <a:spcPts val="0"/>
              </a:spcAft>
              <a:buClr>
                <a:schemeClr val="dk1"/>
              </a:buClr>
              <a:buSzPts val="1100"/>
              <a:buFont typeface="Arial"/>
              <a:buNone/>
            </a:pPr>
            <a:r>
              <a:rPr lang="no"/>
              <a:t>Ta utgangspunkt i følgende klasser:</a:t>
            </a:r>
            <a:endParaRPr/>
          </a:p>
          <a:p>
            <a:pPr marL="0" lvl="0" indent="457200" algn="l" rtl="0">
              <a:lnSpc>
                <a:spcPct val="115000"/>
              </a:lnSpc>
              <a:spcBef>
                <a:spcPts val="0"/>
              </a:spcBef>
              <a:spcAft>
                <a:spcPts val="0"/>
              </a:spcAft>
              <a:buClr>
                <a:schemeClr val="dk1"/>
              </a:buClr>
              <a:buSzPts val="1100"/>
              <a:buFont typeface="Arial"/>
              <a:buNone/>
            </a:pPr>
            <a:r>
              <a:rPr lang="no"/>
              <a:t>- En skriver til en PC. Du kan anta at det er en blekkskriver, og at den ikke står i nettverk</a:t>
            </a:r>
            <a:endParaRPr/>
          </a:p>
          <a:p>
            <a:pPr marL="0" lvl="0" indent="457200" algn="l" rtl="0">
              <a:lnSpc>
                <a:spcPct val="115000"/>
              </a:lnSpc>
              <a:spcBef>
                <a:spcPts val="0"/>
              </a:spcBef>
              <a:spcAft>
                <a:spcPts val="0"/>
              </a:spcAft>
              <a:buClr>
                <a:schemeClr val="dk1"/>
              </a:buClr>
              <a:buSzPts val="1100"/>
              <a:buFont typeface="Arial"/>
              <a:buNone/>
            </a:pPr>
            <a:r>
              <a:rPr lang="no"/>
              <a:t>- En bankkonto</a:t>
            </a:r>
            <a:endParaRPr/>
          </a:p>
          <a:p>
            <a:pPr marL="0" lvl="0" indent="457200" algn="l" rtl="0">
              <a:lnSpc>
                <a:spcPct val="115000"/>
              </a:lnSpc>
              <a:spcBef>
                <a:spcPts val="0"/>
              </a:spcBef>
              <a:spcAft>
                <a:spcPts val="0"/>
              </a:spcAft>
              <a:buClr>
                <a:schemeClr val="dk1"/>
              </a:buClr>
              <a:buSzPts val="1100"/>
              <a:buFont typeface="Arial"/>
              <a:buNone/>
            </a:pPr>
            <a:r>
              <a:rPr lang="no"/>
              <a:t>- En bok som tilhører et bibliotek</a:t>
            </a:r>
            <a:endParaRPr/>
          </a:p>
          <a:p>
            <a:pPr marL="0" lvl="0" indent="0" algn="l" rtl="0">
              <a:lnSpc>
                <a:spcPct val="115000"/>
              </a:lnSpc>
              <a:spcBef>
                <a:spcPts val="0"/>
              </a:spcBef>
              <a:spcAft>
                <a:spcPts val="0"/>
              </a:spcAft>
              <a:buNone/>
            </a:pPr>
            <a:r>
              <a:rPr lang="no"/>
              <a:t>Definer attributter og operasjoner (metoder) for disse klassene.</a:t>
            </a:r>
            <a:endParaRPr/>
          </a:p>
          <a:p>
            <a:pPr marL="0" lvl="0" indent="0" algn="l" rtl="0">
              <a:lnSpc>
                <a:spcPct val="115000"/>
              </a:lnSpc>
              <a:spcBef>
                <a:spcPts val="0"/>
              </a:spcBef>
              <a:spcAft>
                <a:spcPts val="0"/>
              </a:spcAft>
              <a:buNone/>
            </a:pPr>
            <a:endParaRPr/>
          </a:p>
          <a:p>
            <a:pPr marL="0" lvl="0" indent="0" algn="l" rtl="0">
              <a:lnSpc>
                <a:spcPct val="115000"/>
              </a:lnSpc>
              <a:spcBef>
                <a:spcPts val="0"/>
              </a:spcBef>
              <a:spcAft>
                <a:spcPts val="0"/>
              </a:spcAft>
              <a:buClr>
                <a:schemeClr val="dk1"/>
              </a:buClr>
              <a:buSzPts val="1100"/>
              <a:buFont typeface="Arial"/>
              <a:buNone/>
            </a:pPr>
            <a:r>
              <a:rPr lang="no" b="1"/>
              <a:t>Svar:</a:t>
            </a:r>
            <a:endParaRPr b="1"/>
          </a:p>
        </p:txBody>
      </p:sp>
      <p:pic>
        <p:nvPicPr>
          <p:cNvPr id="250" name="Google Shape;250;p33"/>
          <p:cNvPicPr preferRelativeResize="0"/>
          <p:nvPr/>
        </p:nvPicPr>
        <p:blipFill>
          <a:blip r:embed="rId3">
            <a:alphaModFix/>
          </a:blip>
          <a:stretch>
            <a:fillRect/>
          </a:stretch>
        </p:blipFill>
        <p:spPr>
          <a:xfrm>
            <a:off x="1015050" y="2958350"/>
            <a:ext cx="5887560" cy="21027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0"/>
                                        </p:tgtEl>
                                        <p:attrNameLst>
                                          <p:attrName>style.visibility</p:attrName>
                                        </p:attrNameLst>
                                      </p:cBhvr>
                                      <p:to>
                                        <p:strVal val="visible"/>
                                      </p:to>
                                    </p:set>
                                    <p:animEffect transition="in" filter="fade">
                                      <p:cBhvr>
                                        <p:cTn id="7" dur="1000"/>
                                        <p:tgtEl>
                                          <p:spTgt spid="2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34"/>
          <p:cNvSpPr txBox="1"/>
          <p:nvPr/>
        </p:nvSpPr>
        <p:spPr>
          <a:xfrm>
            <a:off x="311700" y="38177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2800" b="1">
                <a:solidFill>
                  <a:srgbClr val="76A5AF"/>
                </a:solidFill>
                <a:latin typeface="Roboto"/>
                <a:ea typeface="Roboto"/>
                <a:cs typeface="Roboto"/>
                <a:sym typeface="Roboto"/>
              </a:rPr>
              <a:t>Oppgave 1B</a:t>
            </a:r>
            <a:endParaRPr sz="2800" b="1">
              <a:solidFill>
                <a:srgbClr val="76A5AF"/>
              </a:solidFill>
              <a:latin typeface="Roboto"/>
              <a:ea typeface="Roboto"/>
              <a:cs typeface="Roboto"/>
              <a:sym typeface="Roboto"/>
            </a:endParaRPr>
          </a:p>
        </p:txBody>
      </p:sp>
      <p:sp>
        <p:nvSpPr>
          <p:cNvPr id="256" name="Google Shape;256;p34"/>
          <p:cNvSpPr txBox="1"/>
          <p:nvPr/>
        </p:nvSpPr>
        <p:spPr>
          <a:xfrm>
            <a:off x="311700" y="1084600"/>
            <a:ext cx="83952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b="1"/>
              <a:t>Oppgave 1.b:</a:t>
            </a:r>
            <a:endParaRPr b="1"/>
          </a:p>
          <a:p>
            <a:pPr marL="0" lvl="0" indent="0" algn="l" rtl="0">
              <a:lnSpc>
                <a:spcPct val="115000"/>
              </a:lnSpc>
              <a:spcBef>
                <a:spcPts val="0"/>
              </a:spcBef>
              <a:spcAft>
                <a:spcPts val="0"/>
              </a:spcAft>
              <a:buNone/>
            </a:pPr>
            <a:r>
              <a:rPr lang="no"/>
              <a:t>Finn andre klasser som disse klassene kan assosieres med.</a:t>
            </a:r>
            <a:endParaRPr b="1"/>
          </a:p>
        </p:txBody>
      </p:sp>
      <p:pic>
        <p:nvPicPr>
          <p:cNvPr id="257" name="Google Shape;257;p34"/>
          <p:cNvPicPr preferRelativeResize="0"/>
          <p:nvPr/>
        </p:nvPicPr>
        <p:blipFill>
          <a:blip r:embed="rId3">
            <a:alphaModFix/>
          </a:blip>
          <a:stretch>
            <a:fillRect/>
          </a:stretch>
        </p:blipFill>
        <p:spPr>
          <a:xfrm>
            <a:off x="6164350" y="3764400"/>
            <a:ext cx="2209800" cy="819150"/>
          </a:xfrm>
          <a:prstGeom prst="rect">
            <a:avLst/>
          </a:prstGeom>
          <a:noFill/>
          <a:ln>
            <a:noFill/>
          </a:ln>
        </p:spPr>
      </p:pic>
      <p:sp>
        <p:nvSpPr>
          <p:cNvPr id="258" name="Google Shape;258;p34"/>
          <p:cNvSpPr txBox="1"/>
          <p:nvPr/>
        </p:nvSpPr>
        <p:spPr>
          <a:xfrm>
            <a:off x="334525" y="1895700"/>
            <a:ext cx="5742900" cy="3126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1"/>
              </a:buClr>
              <a:buSzPts val="1100"/>
              <a:buFont typeface="Arial"/>
              <a:buNone/>
            </a:pPr>
            <a:r>
              <a:rPr lang="no" b="1">
                <a:solidFill>
                  <a:schemeClr val="dk1"/>
                </a:solidFill>
              </a:rPr>
              <a:t>Svar:</a:t>
            </a:r>
            <a:endParaRPr b="1">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Hvilke andre klasser er naturlige å modellere?</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 Bruk domenekunnskap for å identifisere øvrige klasser</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 Hva er informasjonsbehovet? Hva skal de ulike klassene gjøre?</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 Hvilke assosiasjoner ønsker vi mellom klassene?</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 Hva forteller forholdene oss?</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457200" lvl="0" indent="457200" algn="l" rtl="0">
              <a:lnSpc>
                <a:spcPct val="115000"/>
              </a:lnSpc>
              <a:spcBef>
                <a:spcPts val="0"/>
              </a:spcBef>
              <a:spcAft>
                <a:spcPts val="0"/>
              </a:spcAft>
              <a:buClr>
                <a:schemeClr val="dk1"/>
              </a:buClr>
              <a:buSzPts val="1100"/>
              <a:buFont typeface="Arial"/>
              <a:buNone/>
            </a:pPr>
            <a:r>
              <a:rPr lang="no">
                <a:solidFill>
                  <a:schemeClr val="dk1"/>
                </a:solidFill>
              </a:rPr>
              <a:t>Skriver 	Datamaskin</a:t>
            </a:r>
            <a:endParaRPr>
              <a:solidFill>
                <a:schemeClr val="dk1"/>
              </a:solidFill>
            </a:endParaRPr>
          </a:p>
          <a:p>
            <a:pPr marL="457200" lvl="0" indent="457200" algn="l" rtl="0">
              <a:lnSpc>
                <a:spcPct val="115000"/>
              </a:lnSpc>
              <a:spcBef>
                <a:spcPts val="0"/>
              </a:spcBef>
              <a:spcAft>
                <a:spcPts val="0"/>
              </a:spcAft>
              <a:buClr>
                <a:schemeClr val="dk1"/>
              </a:buClr>
              <a:buSzPts val="1100"/>
              <a:buFont typeface="Arial"/>
              <a:buNone/>
            </a:pPr>
            <a:r>
              <a:rPr lang="no">
                <a:solidFill>
                  <a:schemeClr val="dk1"/>
                </a:solidFill>
              </a:rPr>
              <a:t>Bankkonto 	Bank</a:t>
            </a:r>
            <a:endParaRPr>
              <a:solidFill>
                <a:schemeClr val="dk1"/>
              </a:solidFill>
            </a:endParaRPr>
          </a:p>
          <a:p>
            <a:pPr marL="457200" lvl="0" indent="457200" algn="l" rtl="0">
              <a:lnSpc>
                <a:spcPct val="115000"/>
              </a:lnSpc>
              <a:spcBef>
                <a:spcPts val="0"/>
              </a:spcBef>
              <a:spcAft>
                <a:spcPts val="0"/>
              </a:spcAft>
              <a:buClr>
                <a:schemeClr val="dk1"/>
              </a:buClr>
              <a:buSzPts val="1100"/>
              <a:buFont typeface="Arial"/>
              <a:buNone/>
            </a:pPr>
            <a:r>
              <a:rPr lang="no">
                <a:solidFill>
                  <a:schemeClr val="dk1"/>
                </a:solidFill>
              </a:rPr>
              <a:t>Bok 		Bibliotek</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b="1">
              <a:solidFill>
                <a:schemeClr val="dk1"/>
              </a:solidFill>
            </a:endParaRPr>
          </a:p>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8"/>
                                        </p:tgtEl>
                                        <p:attrNameLst>
                                          <p:attrName>style.visibility</p:attrName>
                                        </p:attrNameLst>
                                      </p:cBhvr>
                                      <p:to>
                                        <p:strVal val="visible"/>
                                      </p:to>
                                    </p:set>
                                    <p:animEffect transition="in" filter="fade">
                                      <p:cBhvr>
                                        <p:cTn id="7" dur="1000"/>
                                        <p:tgtEl>
                                          <p:spTgt spid="258"/>
                                        </p:tgtEl>
                                      </p:cBhvr>
                                    </p:animEffect>
                                  </p:childTnLst>
                                </p:cTn>
                              </p:par>
                              <p:par>
                                <p:cTn id="8" presetID="10" presetClass="entr" presetSubtype="0" fill="hold" nodeType="withEffect">
                                  <p:stCondLst>
                                    <p:cond delay="0"/>
                                  </p:stCondLst>
                                  <p:childTnLst>
                                    <p:set>
                                      <p:cBhvr>
                                        <p:cTn id="9" dur="1" fill="hold">
                                          <p:stCondLst>
                                            <p:cond delay="0"/>
                                          </p:stCondLst>
                                        </p:cTn>
                                        <p:tgtEl>
                                          <p:spTgt spid="257"/>
                                        </p:tgtEl>
                                        <p:attrNameLst>
                                          <p:attrName>style.visibility</p:attrName>
                                        </p:attrNameLst>
                                      </p:cBhvr>
                                      <p:to>
                                        <p:strVal val="visible"/>
                                      </p:to>
                                    </p:set>
                                    <p:animEffect transition="in" filter="fade">
                                      <p:cBhvr>
                                        <p:cTn id="10" dur="1000"/>
                                        <p:tgtEl>
                                          <p:spTgt spid="2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35"/>
          <p:cNvSpPr txBox="1"/>
          <p:nvPr/>
        </p:nvSpPr>
        <p:spPr>
          <a:xfrm>
            <a:off x="311700" y="38177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2800" b="1">
                <a:solidFill>
                  <a:srgbClr val="76A5AF"/>
                </a:solidFill>
                <a:latin typeface="Roboto"/>
                <a:ea typeface="Roboto"/>
                <a:cs typeface="Roboto"/>
                <a:sym typeface="Roboto"/>
              </a:rPr>
              <a:t>Oppgave 2A</a:t>
            </a:r>
            <a:endParaRPr sz="2800" b="1">
              <a:solidFill>
                <a:srgbClr val="76A5AF"/>
              </a:solidFill>
              <a:latin typeface="Roboto"/>
              <a:ea typeface="Roboto"/>
              <a:cs typeface="Roboto"/>
              <a:sym typeface="Roboto"/>
            </a:endParaRPr>
          </a:p>
        </p:txBody>
      </p:sp>
      <p:sp>
        <p:nvSpPr>
          <p:cNvPr id="264" name="Google Shape;264;p35"/>
          <p:cNvSpPr txBox="1"/>
          <p:nvPr/>
        </p:nvSpPr>
        <p:spPr>
          <a:xfrm>
            <a:off x="311700" y="1084600"/>
            <a:ext cx="83952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b="1"/>
              <a:t>Oppgave 2.a:</a:t>
            </a:r>
            <a:endParaRPr b="1"/>
          </a:p>
          <a:p>
            <a:pPr marL="0" lvl="0" indent="0" algn="l" rtl="0">
              <a:lnSpc>
                <a:spcPct val="115000"/>
              </a:lnSpc>
              <a:spcBef>
                <a:spcPts val="0"/>
              </a:spcBef>
              <a:spcAft>
                <a:spcPts val="0"/>
              </a:spcAft>
              <a:buNone/>
            </a:pPr>
            <a:r>
              <a:rPr lang="no"/>
              <a:t>Hva er et aktivitetsdiagram?</a:t>
            </a:r>
            <a:endParaRPr/>
          </a:p>
        </p:txBody>
      </p:sp>
      <p:pic>
        <p:nvPicPr>
          <p:cNvPr id="265" name="Google Shape;265;p35"/>
          <p:cNvPicPr preferRelativeResize="0"/>
          <p:nvPr/>
        </p:nvPicPr>
        <p:blipFill>
          <a:blip r:embed="rId3">
            <a:alphaModFix/>
          </a:blip>
          <a:stretch>
            <a:fillRect/>
          </a:stretch>
        </p:blipFill>
        <p:spPr>
          <a:xfrm>
            <a:off x="7818800" y="3188855"/>
            <a:ext cx="1144050" cy="1915625"/>
          </a:xfrm>
          <a:prstGeom prst="rect">
            <a:avLst/>
          </a:prstGeom>
          <a:noFill/>
          <a:ln>
            <a:noFill/>
          </a:ln>
        </p:spPr>
      </p:pic>
      <p:pic>
        <p:nvPicPr>
          <p:cNvPr id="266" name="Google Shape;266;p35"/>
          <p:cNvPicPr preferRelativeResize="0"/>
          <p:nvPr/>
        </p:nvPicPr>
        <p:blipFill>
          <a:blip r:embed="rId4">
            <a:alphaModFix/>
          </a:blip>
          <a:stretch>
            <a:fillRect/>
          </a:stretch>
        </p:blipFill>
        <p:spPr>
          <a:xfrm>
            <a:off x="4932850" y="3996925"/>
            <a:ext cx="1564002" cy="1109350"/>
          </a:xfrm>
          <a:prstGeom prst="rect">
            <a:avLst/>
          </a:prstGeom>
          <a:noFill/>
          <a:ln>
            <a:noFill/>
          </a:ln>
        </p:spPr>
      </p:pic>
      <p:pic>
        <p:nvPicPr>
          <p:cNvPr id="267" name="Google Shape;267;p35"/>
          <p:cNvPicPr preferRelativeResize="0"/>
          <p:nvPr/>
        </p:nvPicPr>
        <p:blipFill>
          <a:blip r:embed="rId5">
            <a:alphaModFix/>
          </a:blip>
          <a:stretch>
            <a:fillRect/>
          </a:stretch>
        </p:blipFill>
        <p:spPr>
          <a:xfrm>
            <a:off x="6496850" y="4060830"/>
            <a:ext cx="1321950" cy="1043645"/>
          </a:xfrm>
          <a:prstGeom prst="rect">
            <a:avLst/>
          </a:prstGeom>
          <a:noFill/>
          <a:ln>
            <a:noFill/>
          </a:ln>
        </p:spPr>
      </p:pic>
      <p:sp>
        <p:nvSpPr>
          <p:cNvPr id="268" name="Google Shape;268;p35"/>
          <p:cNvSpPr txBox="1"/>
          <p:nvPr/>
        </p:nvSpPr>
        <p:spPr>
          <a:xfrm>
            <a:off x="334525" y="1923575"/>
            <a:ext cx="6411900" cy="23826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1"/>
              </a:buClr>
              <a:buSzPts val="1100"/>
              <a:buFont typeface="Arial"/>
              <a:buNone/>
            </a:pPr>
            <a:r>
              <a:rPr lang="no" b="1">
                <a:solidFill>
                  <a:schemeClr val="dk1"/>
                </a:solidFill>
              </a:rPr>
              <a:t>Svar del 1:</a:t>
            </a:r>
            <a:endParaRPr b="1">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Aktivitetsdiagram (= </a:t>
            </a:r>
            <a:r>
              <a:rPr lang="no" b="1">
                <a:solidFill>
                  <a:schemeClr val="dk1"/>
                </a:solidFill>
              </a:rPr>
              <a:t>flytskjema</a:t>
            </a:r>
            <a:r>
              <a:rPr lang="no">
                <a:solidFill>
                  <a:schemeClr val="dk1"/>
                </a:solidFill>
              </a:rPr>
              <a:t> (flowchart)) som viser:</a:t>
            </a:r>
            <a:endParaRPr>
              <a:solidFill>
                <a:schemeClr val="dk1"/>
              </a:solidFill>
            </a:endParaRPr>
          </a:p>
          <a:p>
            <a:pPr marL="0" lvl="0" indent="457200" algn="l" rtl="0">
              <a:lnSpc>
                <a:spcPct val="115000"/>
              </a:lnSpc>
              <a:spcBef>
                <a:spcPts val="0"/>
              </a:spcBef>
              <a:spcAft>
                <a:spcPts val="0"/>
              </a:spcAft>
              <a:buClr>
                <a:schemeClr val="dk1"/>
              </a:buClr>
              <a:buSzPts val="1100"/>
              <a:buFont typeface="Arial"/>
              <a:buNone/>
            </a:pPr>
            <a:r>
              <a:rPr lang="no">
                <a:solidFill>
                  <a:schemeClr val="dk1"/>
                </a:solidFill>
              </a:rPr>
              <a:t>- Grafisk representasjon av </a:t>
            </a:r>
            <a:r>
              <a:rPr lang="no" b="1">
                <a:solidFill>
                  <a:schemeClr val="dk1"/>
                </a:solidFill>
              </a:rPr>
              <a:t>arbeidsflyt</a:t>
            </a:r>
            <a:endParaRPr b="1">
              <a:solidFill>
                <a:schemeClr val="dk1"/>
              </a:solidFill>
            </a:endParaRPr>
          </a:p>
          <a:p>
            <a:pPr marL="0" lvl="0" indent="457200" algn="l" rtl="0">
              <a:lnSpc>
                <a:spcPct val="115000"/>
              </a:lnSpc>
              <a:spcBef>
                <a:spcPts val="0"/>
              </a:spcBef>
              <a:spcAft>
                <a:spcPts val="0"/>
              </a:spcAft>
              <a:buClr>
                <a:schemeClr val="dk1"/>
              </a:buClr>
              <a:buSzPts val="1100"/>
              <a:buFont typeface="Arial"/>
              <a:buNone/>
            </a:pPr>
            <a:r>
              <a:rPr lang="no">
                <a:solidFill>
                  <a:schemeClr val="dk1"/>
                </a:solidFill>
              </a:rPr>
              <a:t>- </a:t>
            </a:r>
            <a:r>
              <a:rPr lang="no" b="1">
                <a:solidFill>
                  <a:schemeClr val="dk1"/>
                </a:solidFill>
              </a:rPr>
              <a:t>Aktiviteter</a:t>
            </a:r>
            <a:r>
              <a:rPr lang="no">
                <a:solidFill>
                  <a:schemeClr val="dk1"/>
                </a:solidFill>
              </a:rPr>
              <a:t> og tilhørende </a:t>
            </a:r>
            <a:r>
              <a:rPr lang="no" b="1">
                <a:solidFill>
                  <a:schemeClr val="dk1"/>
                </a:solidFill>
              </a:rPr>
              <a:t>handlinger</a:t>
            </a:r>
            <a:r>
              <a:rPr lang="no">
                <a:solidFill>
                  <a:schemeClr val="dk1"/>
                </a:solidFill>
              </a:rPr>
              <a:t> (actions)</a:t>
            </a:r>
            <a:endParaRPr>
              <a:solidFill>
                <a:schemeClr val="dk1"/>
              </a:solidFill>
            </a:endParaRPr>
          </a:p>
          <a:p>
            <a:pPr marL="0" lvl="0" indent="457200" algn="l" rtl="0">
              <a:lnSpc>
                <a:spcPct val="115000"/>
              </a:lnSpc>
              <a:spcBef>
                <a:spcPts val="0"/>
              </a:spcBef>
              <a:spcAft>
                <a:spcPts val="0"/>
              </a:spcAft>
              <a:buClr>
                <a:schemeClr val="dk1"/>
              </a:buClr>
              <a:buSzPts val="1100"/>
              <a:buFont typeface="Arial"/>
              <a:buNone/>
            </a:pPr>
            <a:r>
              <a:rPr lang="no">
                <a:solidFill>
                  <a:schemeClr val="dk1"/>
                </a:solidFill>
              </a:rPr>
              <a:t>- Viser overordnet </a:t>
            </a:r>
            <a:r>
              <a:rPr lang="no" b="1">
                <a:solidFill>
                  <a:schemeClr val="dk1"/>
                </a:solidFill>
              </a:rPr>
              <a:t>kontrollflyt</a:t>
            </a:r>
            <a:endParaRPr b="1">
              <a:solidFill>
                <a:schemeClr val="dk1"/>
              </a:solidFill>
            </a:endParaRPr>
          </a:p>
          <a:p>
            <a:pPr marL="457200" lvl="0" indent="457200" algn="l" rtl="0">
              <a:lnSpc>
                <a:spcPct val="115000"/>
              </a:lnSpc>
              <a:spcBef>
                <a:spcPts val="0"/>
              </a:spcBef>
              <a:spcAft>
                <a:spcPts val="0"/>
              </a:spcAft>
              <a:buClr>
                <a:schemeClr val="dk1"/>
              </a:buClr>
              <a:buSzPts val="1100"/>
              <a:buFont typeface="Arial"/>
              <a:buNone/>
            </a:pPr>
            <a:r>
              <a:rPr lang="no">
                <a:solidFill>
                  <a:schemeClr val="dk1"/>
                </a:solidFill>
              </a:rPr>
              <a:t>- Beskriver hvordan mulige </a:t>
            </a:r>
            <a:r>
              <a:rPr lang="no" b="1">
                <a:solidFill>
                  <a:schemeClr val="dk1"/>
                </a:solidFill>
              </a:rPr>
              <a:t>utfall</a:t>
            </a:r>
            <a:r>
              <a:rPr lang="no">
                <a:solidFill>
                  <a:schemeClr val="dk1"/>
                </a:solidFill>
              </a:rPr>
              <a:t> av en </a:t>
            </a:r>
            <a:r>
              <a:rPr lang="no" b="1">
                <a:solidFill>
                  <a:schemeClr val="dk1"/>
                </a:solidFill>
              </a:rPr>
              <a:t>aktivitet påvirker flyten</a:t>
            </a:r>
            <a:endParaRPr b="1">
              <a:solidFill>
                <a:schemeClr val="dk1"/>
              </a:solidFill>
            </a:endParaRPr>
          </a:p>
          <a:p>
            <a:pPr marL="457200" lvl="0" indent="457200" algn="l" rtl="0">
              <a:lnSpc>
                <a:spcPct val="115000"/>
              </a:lnSpc>
              <a:spcBef>
                <a:spcPts val="0"/>
              </a:spcBef>
              <a:spcAft>
                <a:spcPts val="0"/>
              </a:spcAft>
              <a:buClr>
                <a:schemeClr val="dk1"/>
              </a:buClr>
              <a:buSzPts val="1100"/>
              <a:buFont typeface="Arial"/>
              <a:buNone/>
            </a:pPr>
            <a:r>
              <a:rPr lang="no">
                <a:solidFill>
                  <a:schemeClr val="dk1"/>
                </a:solidFill>
              </a:rPr>
              <a:t>- Viser hvilke </a:t>
            </a:r>
            <a:r>
              <a:rPr lang="no" b="1">
                <a:solidFill>
                  <a:schemeClr val="dk1"/>
                </a:solidFill>
              </a:rPr>
              <a:t>aktiviteter</a:t>
            </a:r>
            <a:r>
              <a:rPr lang="no">
                <a:solidFill>
                  <a:schemeClr val="dk1"/>
                </a:solidFill>
              </a:rPr>
              <a:t> som kan utføres </a:t>
            </a:r>
            <a:r>
              <a:rPr lang="no" b="1">
                <a:solidFill>
                  <a:schemeClr val="dk1"/>
                </a:solidFill>
              </a:rPr>
              <a:t>parallelt</a:t>
            </a:r>
            <a:endParaRPr b="1">
              <a:solidFill>
                <a:schemeClr val="dk1"/>
              </a:solidFill>
            </a:endParaRPr>
          </a:p>
          <a:p>
            <a:pPr marL="0" lvl="0" indent="457200" algn="l" rtl="0">
              <a:lnSpc>
                <a:spcPct val="115000"/>
              </a:lnSpc>
              <a:spcBef>
                <a:spcPts val="0"/>
              </a:spcBef>
              <a:spcAft>
                <a:spcPts val="0"/>
              </a:spcAft>
              <a:buClr>
                <a:schemeClr val="dk1"/>
              </a:buClr>
              <a:buSzPts val="1100"/>
              <a:buFont typeface="Arial"/>
              <a:buNone/>
            </a:pPr>
            <a:r>
              <a:rPr lang="no">
                <a:solidFill>
                  <a:schemeClr val="dk1"/>
                </a:solidFill>
              </a:rPr>
              <a:t>- Aktivitetsdiagram utgjør en del av standarden til UML 2.0</a:t>
            </a:r>
            <a:endParaRPr>
              <a:solidFill>
                <a:schemeClr val="dk1"/>
              </a:solidFill>
            </a:endParaRPr>
          </a:p>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5"/>
                                        </p:tgtEl>
                                        <p:attrNameLst>
                                          <p:attrName>style.visibility</p:attrName>
                                        </p:attrNameLst>
                                      </p:cBhvr>
                                      <p:to>
                                        <p:strVal val="visible"/>
                                      </p:to>
                                    </p:set>
                                    <p:animEffect transition="in" filter="fade">
                                      <p:cBhvr>
                                        <p:cTn id="7" dur="1000"/>
                                        <p:tgtEl>
                                          <p:spTgt spid="265"/>
                                        </p:tgtEl>
                                      </p:cBhvr>
                                    </p:animEffect>
                                  </p:childTnLst>
                                </p:cTn>
                              </p:par>
                              <p:par>
                                <p:cTn id="8" presetID="10" presetClass="entr" presetSubtype="0" fill="hold" nodeType="withEffect">
                                  <p:stCondLst>
                                    <p:cond delay="0"/>
                                  </p:stCondLst>
                                  <p:childTnLst>
                                    <p:set>
                                      <p:cBhvr>
                                        <p:cTn id="9" dur="1" fill="hold">
                                          <p:stCondLst>
                                            <p:cond delay="0"/>
                                          </p:stCondLst>
                                        </p:cTn>
                                        <p:tgtEl>
                                          <p:spTgt spid="267"/>
                                        </p:tgtEl>
                                        <p:attrNameLst>
                                          <p:attrName>style.visibility</p:attrName>
                                        </p:attrNameLst>
                                      </p:cBhvr>
                                      <p:to>
                                        <p:strVal val="visible"/>
                                      </p:to>
                                    </p:set>
                                    <p:animEffect transition="in" filter="fade">
                                      <p:cBhvr>
                                        <p:cTn id="10" dur="1000"/>
                                        <p:tgtEl>
                                          <p:spTgt spid="267"/>
                                        </p:tgtEl>
                                      </p:cBhvr>
                                    </p:animEffect>
                                  </p:childTnLst>
                                </p:cTn>
                              </p:par>
                              <p:par>
                                <p:cTn id="11" presetID="10" presetClass="entr" presetSubtype="0" fill="hold" nodeType="withEffect">
                                  <p:stCondLst>
                                    <p:cond delay="0"/>
                                  </p:stCondLst>
                                  <p:childTnLst>
                                    <p:set>
                                      <p:cBhvr>
                                        <p:cTn id="12" dur="1" fill="hold">
                                          <p:stCondLst>
                                            <p:cond delay="0"/>
                                          </p:stCondLst>
                                        </p:cTn>
                                        <p:tgtEl>
                                          <p:spTgt spid="268"/>
                                        </p:tgtEl>
                                        <p:attrNameLst>
                                          <p:attrName>style.visibility</p:attrName>
                                        </p:attrNameLst>
                                      </p:cBhvr>
                                      <p:to>
                                        <p:strVal val="visible"/>
                                      </p:to>
                                    </p:set>
                                    <p:animEffect transition="in" filter="fade">
                                      <p:cBhvr>
                                        <p:cTn id="13" dur="1000"/>
                                        <p:tgtEl>
                                          <p:spTgt spid="268"/>
                                        </p:tgtEl>
                                      </p:cBhvr>
                                    </p:animEffect>
                                  </p:childTnLst>
                                </p:cTn>
                              </p:par>
                              <p:par>
                                <p:cTn id="14" presetID="10" presetClass="entr" presetSubtype="0" fill="hold" nodeType="withEffect">
                                  <p:stCondLst>
                                    <p:cond delay="0"/>
                                  </p:stCondLst>
                                  <p:childTnLst>
                                    <p:set>
                                      <p:cBhvr>
                                        <p:cTn id="15" dur="1" fill="hold">
                                          <p:stCondLst>
                                            <p:cond delay="0"/>
                                          </p:stCondLst>
                                        </p:cTn>
                                        <p:tgtEl>
                                          <p:spTgt spid="266"/>
                                        </p:tgtEl>
                                        <p:attrNameLst>
                                          <p:attrName>style.visibility</p:attrName>
                                        </p:attrNameLst>
                                      </p:cBhvr>
                                      <p:to>
                                        <p:strVal val="visible"/>
                                      </p:to>
                                    </p:set>
                                    <p:animEffect transition="in" filter="fade">
                                      <p:cBhvr>
                                        <p:cTn id="16" dur="1000"/>
                                        <p:tgtEl>
                                          <p:spTgt spid="2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36"/>
          <p:cNvSpPr txBox="1"/>
          <p:nvPr/>
        </p:nvSpPr>
        <p:spPr>
          <a:xfrm>
            <a:off x="311700" y="38177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2800" b="1">
                <a:solidFill>
                  <a:srgbClr val="76A5AF"/>
                </a:solidFill>
                <a:latin typeface="Roboto"/>
                <a:ea typeface="Roboto"/>
                <a:cs typeface="Roboto"/>
                <a:sym typeface="Roboto"/>
              </a:rPr>
              <a:t>Oppgave 2A</a:t>
            </a:r>
            <a:endParaRPr sz="2800" b="1">
              <a:solidFill>
                <a:srgbClr val="76A5AF"/>
              </a:solidFill>
              <a:latin typeface="Roboto"/>
              <a:ea typeface="Roboto"/>
              <a:cs typeface="Roboto"/>
              <a:sym typeface="Roboto"/>
            </a:endParaRPr>
          </a:p>
        </p:txBody>
      </p:sp>
      <p:pic>
        <p:nvPicPr>
          <p:cNvPr id="274" name="Google Shape;274;p36"/>
          <p:cNvPicPr preferRelativeResize="0"/>
          <p:nvPr/>
        </p:nvPicPr>
        <p:blipFill>
          <a:blip r:embed="rId3">
            <a:alphaModFix/>
          </a:blip>
          <a:stretch>
            <a:fillRect/>
          </a:stretch>
        </p:blipFill>
        <p:spPr>
          <a:xfrm>
            <a:off x="6071975" y="3410775"/>
            <a:ext cx="2760325" cy="1274000"/>
          </a:xfrm>
          <a:prstGeom prst="rect">
            <a:avLst/>
          </a:prstGeom>
          <a:noFill/>
          <a:ln>
            <a:noFill/>
          </a:ln>
        </p:spPr>
      </p:pic>
      <p:sp>
        <p:nvSpPr>
          <p:cNvPr id="275" name="Google Shape;275;p36"/>
          <p:cNvSpPr txBox="1"/>
          <p:nvPr/>
        </p:nvSpPr>
        <p:spPr>
          <a:xfrm>
            <a:off x="311700" y="1151375"/>
            <a:ext cx="6975000" cy="35334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no" b="1"/>
              <a:t>Svar del 2: </a:t>
            </a:r>
            <a:r>
              <a:rPr lang="no"/>
              <a:t>Grunnkomponenter i et aktivitetsdiagram:</a:t>
            </a:r>
            <a:endParaRPr/>
          </a:p>
          <a:p>
            <a:pPr marL="0" lvl="0" indent="457200" algn="l" rtl="0">
              <a:lnSpc>
                <a:spcPct val="115000"/>
              </a:lnSpc>
              <a:spcBef>
                <a:spcPts val="0"/>
              </a:spcBef>
              <a:spcAft>
                <a:spcPts val="0"/>
              </a:spcAft>
              <a:buNone/>
            </a:pPr>
            <a:r>
              <a:rPr lang="no"/>
              <a:t>- Start: angir hvor flyten starter</a:t>
            </a:r>
            <a:endParaRPr/>
          </a:p>
          <a:p>
            <a:pPr marL="0" lvl="0" indent="457200" algn="l" rtl="0">
              <a:lnSpc>
                <a:spcPct val="115000"/>
              </a:lnSpc>
              <a:spcBef>
                <a:spcPts val="0"/>
              </a:spcBef>
              <a:spcAft>
                <a:spcPts val="0"/>
              </a:spcAft>
              <a:buNone/>
            </a:pPr>
            <a:r>
              <a:rPr lang="no"/>
              <a:t>- Slutt: angir hvor flyten ender</a:t>
            </a:r>
            <a:endParaRPr/>
          </a:p>
          <a:p>
            <a:pPr marL="0" lvl="0" indent="457200" algn="l" rtl="0">
              <a:lnSpc>
                <a:spcPct val="115000"/>
              </a:lnSpc>
              <a:spcBef>
                <a:spcPts val="0"/>
              </a:spcBef>
              <a:spcAft>
                <a:spcPts val="0"/>
              </a:spcAft>
              <a:buNone/>
            </a:pPr>
            <a:r>
              <a:rPr lang="no"/>
              <a:t>- Aktiviteter: angir ulike aktiviteter som inngår i arbeidsflyten</a:t>
            </a:r>
            <a:endParaRPr/>
          </a:p>
          <a:p>
            <a:pPr marL="457200" lvl="0" indent="457200" algn="l" rtl="0">
              <a:lnSpc>
                <a:spcPct val="115000"/>
              </a:lnSpc>
              <a:spcBef>
                <a:spcPts val="0"/>
              </a:spcBef>
              <a:spcAft>
                <a:spcPts val="0"/>
              </a:spcAft>
              <a:buNone/>
            </a:pPr>
            <a:r>
              <a:rPr lang="no"/>
              <a:t>- Representeres med navngitte, avrundede rektangler</a:t>
            </a:r>
            <a:endParaRPr/>
          </a:p>
          <a:p>
            <a:pPr marL="457200" lvl="0" indent="457200" algn="l" rtl="0">
              <a:lnSpc>
                <a:spcPct val="115000"/>
              </a:lnSpc>
              <a:spcBef>
                <a:spcPts val="0"/>
              </a:spcBef>
              <a:spcAft>
                <a:spcPts val="0"/>
              </a:spcAft>
              <a:buNone/>
            </a:pPr>
            <a:r>
              <a:rPr lang="no"/>
              <a:t>- Kan være fysisk (‘‘godkjenn søknad’’) eller elektronisk (‘‘vis kjøpshistorikk’’)</a:t>
            </a:r>
            <a:endParaRPr/>
          </a:p>
          <a:p>
            <a:pPr marL="0" lvl="0" indent="457200" algn="l" rtl="0">
              <a:lnSpc>
                <a:spcPct val="115000"/>
              </a:lnSpc>
              <a:spcBef>
                <a:spcPts val="0"/>
              </a:spcBef>
              <a:spcAft>
                <a:spcPts val="0"/>
              </a:spcAft>
              <a:buNone/>
            </a:pPr>
            <a:r>
              <a:rPr lang="no"/>
              <a:t>- Valg: angir at man står ovenfor et valg (decision)</a:t>
            </a:r>
            <a:endParaRPr/>
          </a:p>
          <a:p>
            <a:pPr marL="457200" lvl="0" indent="457200" algn="l" rtl="0">
              <a:lnSpc>
                <a:spcPct val="115000"/>
              </a:lnSpc>
              <a:spcBef>
                <a:spcPts val="0"/>
              </a:spcBef>
              <a:spcAft>
                <a:spcPts val="0"/>
              </a:spcAft>
              <a:buNone/>
            </a:pPr>
            <a:r>
              <a:rPr lang="no"/>
              <a:t>Eksempel: IF, IF-ELSE, CASE, osv.</a:t>
            </a:r>
            <a:endParaRPr/>
          </a:p>
          <a:p>
            <a:pPr marL="0" lvl="0" indent="0" algn="l" rtl="0">
              <a:lnSpc>
                <a:spcPct val="115000"/>
              </a:lnSpc>
              <a:spcBef>
                <a:spcPts val="0"/>
              </a:spcBef>
              <a:spcAft>
                <a:spcPts val="0"/>
              </a:spcAft>
              <a:buNone/>
            </a:pPr>
            <a:endParaRPr/>
          </a:p>
          <a:p>
            <a:pPr marL="0" lvl="0" indent="0" algn="l" rtl="0">
              <a:lnSpc>
                <a:spcPct val="115000"/>
              </a:lnSpc>
              <a:spcBef>
                <a:spcPts val="0"/>
              </a:spcBef>
              <a:spcAft>
                <a:spcPts val="0"/>
              </a:spcAft>
              <a:buNone/>
            </a:pPr>
            <a:r>
              <a:rPr lang="no" u="sng"/>
              <a:t>Alternative løp:</a:t>
            </a:r>
            <a:r>
              <a:rPr lang="no"/>
              <a:t> valgdiamanter</a:t>
            </a:r>
            <a:endParaRPr/>
          </a:p>
          <a:p>
            <a:pPr marL="0" lvl="0" indent="0" algn="l" rtl="0">
              <a:lnSpc>
                <a:spcPct val="115000"/>
              </a:lnSpc>
              <a:spcBef>
                <a:spcPts val="0"/>
              </a:spcBef>
              <a:spcAft>
                <a:spcPts val="0"/>
              </a:spcAft>
              <a:buNone/>
            </a:pPr>
            <a:r>
              <a:rPr lang="no"/>
              <a:t>- Beskriver hvordan handlinger (valg) påvirker flyten i systemet</a:t>
            </a:r>
            <a:endParaRPr/>
          </a:p>
          <a:p>
            <a:pPr marL="0" lvl="0" indent="0" algn="l" rtl="0">
              <a:lnSpc>
                <a:spcPct val="115000"/>
              </a:lnSpc>
              <a:spcBef>
                <a:spcPts val="0"/>
              </a:spcBef>
              <a:spcAft>
                <a:spcPts val="0"/>
              </a:spcAft>
              <a:buNone/>
            </a:pPr>
            <a:r>
              <a:rPr lang="no"/>
              <a:t>- Viser de mulige utfallene av en aktivitet</a:t>
            </a:r>
            <a:endParaRPr/>
          </a:p>
          <a:p>
            <a:pPr marL="0" lvl="0" indent="0" algn="l" rtl="0">
              <a:lnSpc>
                <a:spcPct val="115000"/>
              </a:lnSpc>
              <a:spcBef>
                <a:spcPts val="0"/>
              </a:spcBef>
              <a:spcAft>
                <a:spcPts val="0"/>
              </a:spcAft>
              <a:buNone/>
            </a:pPr>
            <a:r>
              <a:rPr lang="no"/>
              <a:t>- Kan ha mange utfall, men kun ett av utfallene velges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p37"/>
          <p:cNvSpPr txBox="1"/>
          <p:nvPr/>
        </p:nvSpPr>
        <p:spPr>
          <a:xfrm>
            <a:off x="311700" y="38177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2800" b="1">
                <a:solidFill>
                  <a:srgbClr val="76A5AF"/>
                </a:solidFill>
                <a:latin typeface="Roboto"/>
                <a:ea typeface="Roboto"/>
                <a:cs typeface="Roboto"/>
                <a:sym typeface="Roboto"/>
              </a:rPr>
              <a:t>Oppgave 2A</a:t>
            </a:r>
            <a:endParaRPr sz="2800" b="1">
              <a:solidFill>
                <a:srgbClr val="76A5AF"/>
              </a:solidFill>
              <a:latin typeface="Roboto"/>
              <a:ea typeface="Roboto"/>
              <a:cs typeface="Roboto"/>
              <a:sym typeface="Roboto"/>
            </a:endParaRPr>
          </a:p>
        </p:txBody>
      </p:sp>
      <p:pic>
        <p:nvPicPr>
          <p:cNvPr id="281" name="Google Shape;281;p37"/>
          <p:cNvPicPr preferRelativeResize="0"/>
          <p:nvPr/>
        </p:nvPicPr>
        <p:blipFill>
          <a:blip r:embed="rId3">
            <a:alphaModFix/>
          </a:blip>
          <a:stretch>
            <a:fillRect/>
          </a:stretch>
        </p:blipFill>
        <p:spPr>
          <a:xfrm>
            <a:off x="7062750" y="1021400"/>
            <a:ext cx="1847850" cy="1752600"/>
          </a:xfrm>
          <a:prstGeom prst="rect">
            <a:avLst/>
          </a:prstGeom>
          <a:noFill/>
          <a:ln>
            <a:noFill/>
          </a:ln>
        </p:spPr>
      </p:pic>
      <p:pic>
        <p:nvPicPr>
          <p:cNvPr id="282" name="Google Shape;282;p37"/>
          <p:cNvPicPr preferRelativeResize="0"/>
          <p:nvPr/>
        </p:nvPicPr>
        <p:blipFill>
          <a:blip r:embed="rId4">
            <a:alphaModFix/>
          </a:blip>
          <a:stretch>
            <a:fillRect/>
          </a:stretch>
        </p:blipFill>
        <p:spPr>
          <a:xfrm>
            <a:off x="7239325" y="3127550"/>
            <a:ext cx="1781175" cy="1752600"/>
          </a:xfrm>
          <a:prstGeom prst="rect">
            <a:avLst/>
          </a:prstGeom>
          <a:noFill/>
          <a:ln>
            <a:noFill/>
          </a:ln>
        </p:spPr>
      </p:pic>
      <p:sp>
        <p:nvSpPr>
          <p:cNvPr id="283" name="Google Shape;283;p37"/>
          <p:cNvSpPr txBox="1"/>
          <p:nvPr/>
        </p:nvSpPr>
        <p:spPr>
          <a:xfrm>
            <a:off x="311700" y="1048450"/>
            <a:ext cx="8195400" cy="39081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no" b="1"/>
              <a:t>Svar del 3: </a:t>
            </a:r>
            <a:r>
              <a:rPr lang="no" u="sng"/>
              <a:t>Eksempel1</a:t>
            </a:r>
            <a:r>
              <a:rPr lang="no"/>
              <a:t>: Bruk av valgdiamanter:</a:t>
            </a:r>
            <a:endParaRPr/>
          </a:p>
          <a:p>
            <a:pPr marL="0" lvl="0" indent="0" algn="l" rtl="0">
              <a:lnSpc>
                <a:spcPct val="115000"/>
              </a:lnSpc>
              <a:spcBef>
                <a:spcPts val="0"/>
              </a:spcBef>
              <a:spcAft>
                <a:spcPts val="0"/>
              </a:spcAft>
              <a:buNone/>
            </a:pPr>
            <a:r>
              <a:rPr lang="no"/>
              <a:t>- Hva forteller dette diagrammet oss? → Valg av drikke</a:t>
            </a:r>
            <a:endParaRPr/>
          </a:p>
          <a:p>
            <a:pPr marL="0" lvl="0" indent="0" algn="l" rtl="0">
              <a:lnSpc>
                <a:spcPct val="115000"/>
              </a:lnSpc>
              <a:spcBef>
                <a:spcPts val="0"/>
              </a:spcBef>
              <a:spcAft>
                <a:spcPts val="0"/>
              </a:spcAft>
              <a:buNone/>
            </a:pPr>
            <a:r>
              <a:rPr lang="no"/>
              <a:t>- Hvilke aktiviteter inngår i arbeidsflyten? → Velg drikke, Lag té eller Lag kaffe</a:t>
            </a:r>
            <a:endParaRPr/>
          </a:p>
          <a:p>
            <a:pPr marL="0" lvl="0" indent="0" algn="l" rtl="0">
              <a:lnSpc>
                <a:spcPct val="115000"/>
              </a:lnSpc>
              <a:spcBef>
                <a:spcPts val="0"/>
              </a:spcBef>
              <a:spcAft>
                <a:spcPts val="0"/>
              </a:spcAft>
              <a:buNone/>
            </a:pPr>
            <a:r>
              <a:rPr lang="no"/>
              <a:t>- Hva er de ulike valgene? → Té eller kaffe</a:t>
            </a:r>
            <a:endParaRPr/>
          </a:p>
          <a:p>
            <a:pPr marL="0" lvl="0" indent="0" algn="l" rtl="0">
              <a:lnSpc>
                <a:spcPct val="115000"/>
              </a:lnSpc>
              <a:spcBef>
                <a:spcPts val="0"/>
              </a:spcBef>
              <a:spcAft>
                <a:spcPts val="0"/>
              </a:spcAft>
              <a:buNone/>
            </a:pPr>
            <a:endParaRPr/>
          </a:p>
          <a:p>
            <a:pPr marL="0" lvl="0" indent="0" algn="l" rtl="0">
              <a:lnSpc>
                <a:spcPct val="115000"/>
              </a:lnSpc>
              <a:spcBef>
                <a:spcPts val="0"/>
              </a:spcBef>
              <a:spcAft>
                <a:spcPts val="0"/>
              </a:spcAft>
              <a:buNone/>
            </a:pPr>
            <a:r>
              <a:rPr lang="no" u="sng"/>
              <a:t>Blokkeringer</a:t>
            </a:r>
            <a:r>
              <a:rPr lang="no"/>
              <a:t> (bar)</a:t>
            </a:r>
            <a:endParaRPr/>
          </a:p>
          <a:p>
            <a:pPr marL="0" lvl="0" indent="0" algn="l" rtl="0">
              <a:lnSpc>
                <a:spcPct val="115000"/>
              </a:lnSpc>
              <a:spcBef>
                <a:spcPts val="0"/>
              </a:spcBef>
              <a:spcAft>
                <a:spcPts val="0"/>
              </a:spcAft>
              <a:buNone/>
            </a:pPr>
            <a:r>
              <a:rPr lang="no"/>
              <a:t>- Representerer start (split) og slutt (join) for parallelle prosesser</a:t>
            </a:r>
            <a:endParaRPr/>
          </a:p>
          <a:p>
            <a:pPr marL="0" lvl="0" indent="0" algn="l" rtl="0">
              <a:lnSpc>
                <a:spcPct val="115000"/>
              </a:lnSpc>
              <a:spcBef>
                <a:spcPts val="0"/>
              </a:spcBef>
              <a:spcAft>
                <a:spcPts val="0"/>
              </a:spcAft>
              <a:buNone/>
            </a:pPr>
            <a:r>
              <a:rPr lang="no"/>
              <a:t>- Viser hvilke prosesser man må vente på, før man kan gå videre</a:t>
            </a:r>
            <a:endParaRPr/>
          </a:p>
          <a:p>
            <a:pPr marL="0" lvl="0" indent="0" algn="l" rtl="0">
              <a:lnSpc>
                <a:spcPct val="115000"/>
              </a:lnSpc>
              <a:spcBef>
                <a:spcPts val="0"/>
              </a:spcBef>
              <a:spcAft>
                <a:spcPts val="0"/>
              </a:spcAft>
              <a:buNone/>
            </a:pPr>
            <a:endParaRPr u="sng"/>
          </a:p>
          <a:p>
            <a:pPr marL="0" lvl="0" indent="0" algn="l" rtl="0">
              <a:lnSpc>
                <a:spcPct val="115000"/>
              </a:lnSpc>
              <a:spcBef>
                <a:spcPts val="0"/>
              </a:spcBef>
              <a:spcAft>
                <a:spcPts val="0"/>
              </a:spcAft>
              <a:buNone/>
            </a:pPr>
            <a:r>
              <a:rPr lang="no" u="sng"/>
              <a:t>Eksempel 2:</a:t>
            </a:r>
            <a:r>
              <a:rPr lang="no"/>
              <a:t> Bruk av blokkeringer:</a:t>
            </a:r>
            <a:endParaRPr/>
          </a:p>
          <a:p>
            <a:pPr marL="0" lvl="0" indent="0" algn="l" rtl="0">
              <a:lnSpc>
                <a:spcPct val="115000"/>
              </a:lnSpc>
              <a:spcBef>
                <a:spcPts val="0"/>
              </a:spcBef>
              <a:spcAft>
                <a:spcPts val="0"/>
              </a:spcAft>
              <a:buNone/>
            </a:pPr>
            <a:r>
              <a:rPr lang="no"/>
              <a:t>- Hva forteller dette diagrammet oss? → Viser hvordan kaffe lages</a:t>
            </a:r>
            <a:endParaRPr/>
          </a:p>
          <a:p>
            <a:pPr marL="0" lvl="0" indent="0" algn="l" rtl="0">
              <a:lnSpc>
                <a:spcPct val="115000"/>
              </a:lnSpc>
              <a:spcBef>
                <a:spcPts val="0"/>
              </a:spcBef>
              <a:spcAft>
                <a:spcPts val="0"/>
              </a:spcAft>
              <a:buNone/>
            </a:pPr>
            <a:r>
              <a:rPr lang="no"/>
              <a:t>- Hvilke aktiviteter inngår i arbeidsflyten? → Lag kaffe, Varm vann/kvern kaffebønner</a:t>
            </a:r>
            <a:endParaRPr/>
          </a:p>
          <a:p>
            <a:pPr marL="0" lvl="0" indent="0" algn="l" rtl="0">
              <a:lnSpc>
                <a:spcPct val="115000"/>
              </a:lnSpc>
              <a:spcBef>
                <a:spcPts val="0"/>
              </a:spcBef>
              <a:spcAft>
                <a:spcPts val="0"/>
              </a:spcAft>
              <a:buNone/>
            </a:pPr>
            <a:r>
              <a:rPr lang="no"/>
              <a:t>- Hvilke aktiviteter kan utføres parallelt? → Varm vann og Kvern bønner</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38"/>
          <p:cNvSpPr txBox="1"/>
          <p:nvPr/>
        </p:nvSpPr>
        <p:spPr>
          <a:xfrm>
            <a:off x="311700" y="38177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2800" b="1">
                <a:solidFill>
                  <a:srgbClr val="76A5AF"/>
                </a:solidFill>
                <a:latin typeface="Roboto"/>
                <a:ea typeface="Roboto"/>
                <a:cs typeface="Roboto"/>
                <a:sym typeface="Roboto"/>
              </a:rPr>
              <a:t>Oppgave 2B</a:t>
            </a:r>
            <a:endParaRPr sz="2800" b="1">
              <a:solidFill>
                <a:srgbClr val="76A5AF"/>
              </a:solidFill>
              <a:latin typeface="Roboto"/>
              <a:ea typeface="Roboto"/>
              <a:cs typeface="Roboto"/>
              <a:sym typeface="Roboto"/>
            </a:endParaRPr>
          </a:p>
        </p:txBody>
      </p:sp>
      <p:sp>
        <p:nvSpPr>
          <p:cNvPr id="289" name="Google Shape;289;p38"/>
          <p:cNvSpPr txBox="1"/>
          <p:nvPr/>
        </p:nvSpPr>
        <p:spPr>
          <a:xfrm>
            <a:off x="311700" y="1084600"/>
            <a:ext cx="83952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b="1"/>
              <a:t>Oppgave 2.b:</a:t>
            </a:r>
            <a:endParaRPr b="1"/>
          </a:p>
          <a:p>
            <a:pPr marL="0" lvl="0" indent="0" algn="l" rtl="0">
              <a:lnSpc>
                <a:spcPct val="115000"/>
              </a:lnSpc>
              <a:spcBef>
                <a:spcPts val="0"/>
              </a:spcBef>
              <a:spcAft>
                <a:spcPts val="0"/>
              </a:spcAft>
              <a:buNone/>
            </a:pPr>
            <a:r>
              <a:rPr lang="no"/>
              <a:t>Hvorfor er det nyttig å lage aktivitetsdiagram?</a:t>
            </a:r>
            <a:endParaRPr/>
          </a:p>
        </p:txBody>
      </p:sp>
      <p:sp>
        <p:nvSpPr>
          <p:cNvPr id="290" name="Google Shape;290;p38"/>
          <p:cNvSpPr txBox="1"/>
          <p:nvPr/>
        </p:nvSpPr>
        <p:spPr>
          <a:xfrm>
            <a:off x="334525" y="1895700"/>
            <a:ext cx="8363400" cy="1887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1"/>
              </a:buClr>
              <a:buSzPts val="1100"/>
              <a:buFont typeface="Arial"/>
              <a:buNone/>
            </a:pPr>
            <a:r>
              <a:rPr lang="no" b="1">
                <a:solidFill>
                  <a:schemeClr val="dk1"/>
                </a:solidFill>
              </a:rPr>
              <a:t>Svar:</a:t>
            </a:r>
            <a:endParaRPr b="1">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Aktivitetsdiagrams nytteverdi:</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Definerer </a:t>
            </a:r>
            <a:r>
              <a:rPr lang="no" b="1">
                <a:solidFill>
                  <a:schemeClr val="dk1"/>
                </a:solidFill>
              </a:rPr>
              <a:t>flyten</a:t>
            </a:r>
            <a:r>
              <a:rPr lang="no">
                <a:solidFill>
                  <a:schemeClr val="dk1"/>
                </a:solidFill>
              </a:rPr>
              <a:t> for en gitt </a:t>
            </a:r>
            <a:r>
              <a:rPr lang="no" b="1">
                <a:solidFill>
                  <a:schemeClr val="dk1"/>
                </a:solidFill>
              </a:rPr>
              <a:t>aktivitet</a:t>
            </a:r>
            <a:r>
              <a:rPr lang="no">
                <a:solidFill>
                  <a:schemeClr val="dk1"/>
                </a:solidFill>
              </a:rPr>
              <a:t> som kan </a:t>
            </a:r>
            <a:r>
              <a:rPr lang="no" b="1">
                <a:solidFill>
                  <a:schemeClr val="dk1"/>
                </a:solidFill>
              </a:rPr>
              <a:t>gjennomføres</a:t>
            </a:r>
            <a:r>
              <a:rPr lang="no">
                <a:solidFill>
                  <a:schemeClr val="dk1"/>
                </a:solidFill>
              </a:rPr>
              <a:t> i systemet</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Finner </a:t>
            </a:r>
            <a:r>
              <a:rPr lang="no" b="1">
                <a:solidFill>
                  <a:schemeClr val="dk1"/>
                </a:solidFill>
              </a:rPr>
              <a:t>prosesser</a:t>
            </a:r>
            <a:r>
              <a:rPr lang="no">
                <a:solidFill>
                  <a:schemeClr val="dk1"/>
                </a:solidFill>
              </a:rPr>
              <a:t> som kan kjøres </a:t>
            </a:r>
            <a:r>
              <a:rPr lang="no" b="1">
                <a:solidFill>
                  <a:schemeClr val="dk1"/>
                </a:solidFill>
              </a:rPr>
              <a:t>parallelt</a:t>
            </a:r>
            <a:r>
              <a:rPr lang="no">
                <a:solidFill>
                  <a:schemeClr val="dk1"/>
                </a:solidFill>
              </a:rPr>
              <a:t> og er </a:t>
            </a:r>
            <a:r>
              <a:rPr lang="no" b="1">
                <a:solidFill>
                  <a:schemeClr val="dk1"/>
                </a:solidFill>
              </a:rPr>
              <a:t>uavhengige</a:t>
            </a:r>
            <a:r>
              <a:rPr lang="no">
                <a:solidFill>
                  <a:schemeClr val="dk1"/>
                </a:solidFill>
              </a:rPr>
              <a:t> av hverandre</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Finner </a:t>
            </a:r>
            <a:r>
              <a:rPr lang="no" b="1">
                <a:solidFill>
                  <a:schemeClr val="dk1"/>
                </a:solidFill>
              </a:rPr>
              <a:t>‘‘deadlocks’’</a:t>
            </a:r>
            <a:r>
              <a:rPr lang="no">
                <a:solidFill>
                  <a:schemeClr val="dk1"/>
                </a:solidFill>
              </a:rPr>
              <a:t> i systemet</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Økt forståelse av </a:t>
            </a:r>
            <a:r>
              <a:rPr lang="no" b="1">
                <a:solidFill>
                  <a:schemeClr val="dk1"/>
                </a:solidFill>
              </a:rPr>
              <a:t>arbeidsrutiner</a:t>
            </a:r>
            <a:endParaRPr b="1">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Aktivitetsdiagram kan modellere arbeidsflyt og organisasjonsflyt</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0"/>
                                        </p:tgtEl>
                                        <p:attrNameLst>
                                          <p:attrName>style.visibility</p:attrName>
                                        </p:attrNameLst>
                                      </p:cBhvr>
                                      <p:to>
                                        <p:strVal val="visible"/>
                                      </p:to>
                                    </p:set>
                                    <p:animEffect transition="in" filter="fade">
                                      <p:cBhvr>
                                        <p:cTn id="7" dur="1000"/>
                                        <p:tgtEl>
                                          <p:spTgt spid="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39"/>
          <p:cNvSpPr txBox="1"/>
          <p:nvPr/>
        </p:nvSpPr>
        <p:spPr>
          <a:xfrm>
            <a:off x="311700" y="38177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2800" b="1">
                <a:solidFill>
                  <a:srgbClr val="76A5AF"/>
                </a:solidFill>
                <a:latin typeface="Roboto"/>
                <a:ea typeface="Roboto"/>
                <a:cs typeface="Roboto"/>
                <a:sym typeface="Roboto"/>
              </a:rPr>
              <a:t>Oppgave 3A</a:t>
            </a:r>
            <a:endParaRPr sz="2800" b="1">
              <a:solidFill>
                <a:srgbClr val="76A5AF"/>
              </a:solidFill>
              <a:latin typeface="Roboto"/>
              <a:ea typeface="Roboto"/>
              <a:cs typeface="Roboto"/>
              <a:sym typeface="Roboto"/>
            </a:endParaRPr>
          </a:p>
        </p:txBody>
      </p:sp>
      <p:sp>
        <p:nvSpPr>
          <p:cNvPr id="296" name="Google Shape;296;p39"/>
          <p:cNvSpPr txBox="1"/>
          <p:nvPr/>
        </p:nvSpPr>
        <p:spPr>
          <a:xfrm>
            <a:off x="311700" y="1084600"/>
            <a:ext cx="8395200" cy="23826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no"/>
              <a:t>Regjeringen har forpliktet seg til at landet skal redusere utslippet av klimagasser. For å få alle </a:t>
            </a:r>
            <a:r>
              <a:rPr lang="no" b="1"/>
              <a:t>innbyggerne</a:t>
            </a:r>
            <a:r>
              <a:rPr lang="no"/>
              <a:t> til å bidra, ønsker </a:t>
            </a:r>
            <a:r>
              <a:rPr lang="no" b="1"/>
              <a:t>myndighetene </a:t>
            </a:r>
            <a:r>
              <a:rPr lang="no"/>
              <a:t>å registrere alt personlig forbruk som vil bidra til økt utslipp (fra bilbensin, flybensin, fyringsolje etc.). Alle personer skal betale en klimaskatt årlig avhengig av forbruk av klimagasser.</a:t>
            </a:r>
            <a:endParaRPr/>
          </a:p>
          <a:p>
            <a:pPr marL="0" lvl="0" indent="0" algn="l" rtl="0">
              <a:lnSpc>
                <a:spcPct val="115000"/>
              </a:lnSpc>
              <a:spcBef>
                <a:spcPts val="0"/>
              </a:spcBef>
              <a:spcAft>
                <a:spcPts val="0"/>
              </a:spcAft>
              <a:buNone/>
            </a:pPr>
            <a:endParaRPr b="1"/>
          </a:p>
          <a:p>
            <a:pPr marL="0" lvl="0" indent="0" algn="l" rtl="0">
              <a:lnSpc>
                <a:spcPct val="115000"/>
              </a:lnSpc>
              <a:spcBef>
                <a:spcPts val="0"/>
              </a:spcBef>
              <a:spcAft>
                <a:spcPts val="0"/>
              </a:spcAft>
              <a:buNone/>
            </a:pPr>
            <a:r>
              <a:rPr lang="no" b="1"/>
              <a:t>Oppgave 3.a:</a:t>
            </a:r>
            <a:endParaRPr b="1"/>
          </a:p>
          <a:p>
            <a:pPr marL="0" lvl="0" indent="0" algn="l" rtl="0">
              <a:lnSpc>
                <a:spcPct val="115000"/>
              </a:lnSpc>
              <a:spcBef>
                <a:spcPts val="0"/>
              </a:spcBef>
              <a:spcAft>
                <a:spcPts val="0"/>
              </a:spcAft>
              <a:buNone/>
            </a:pPr>
            <a:r>
              <a:rPr lang="no"/>
              <a:t>Oppgi interessentene til systemet og hvilken interesse de har i systemet.</a:t>
            </a:r>
            <a:endParaRPr/>
          </a:p>
          <a:p>
            <a:pPr marL="0" lvl="0" indent="0" algn="l" rtl="0">
              <a:lnSpc>
                <a:spcPct val="115000"/>
              </a:lnSpc>
              <a:spcBef>
                <a:spcPts val="0"/>
              </a:spcBef>
              <a:spcAft>
                <a:spcPts val="0"/>
              </a:spcAft>
              <a:buNone/>
            </a:pPr>
            <a:endParaRPr/>
          </a:p>
          <a:p>
            <a:pPr marL="0" lvl="0" indent="0" algn="l" rtl="0">
              <a:lnSpc>
                <a:spcPct val="115000"/>
              </a:lnSpc>
              <a:spcBef>
                <a:spcPts val="0"/>
              </a:spcBef>
              <a:spcAft>
                <a:spcPts val="0"/>
              </a:spcAft>
              <a:buNone/>
            </a:pPr>
            <a:r>
              <a:rPr lang="no" b="1"/>
              <a:t>Svar:</a:t>
            </a:r>
            <a:endParaRPr b="1"/>
          </a:p>
        </p:txBody>
      </p:sp>
      <p:graphicFrame>
        <p:nvGraphicFramePr>
          <p:cNvPr id="297" name="Google Shape;297;p39"/>
          <p:cNvGraphicFramePr/>
          <p:nvPr/>
        </p:nvGraphicFramePr>
        <p:xfrm>
          <a:off x="1307025" y="3244850"/>
          <a:ext cx="5745600" cy="1783207"/>
        </p:xfrm>
        <a:graphic>
          <a:graphicData uri="http://schemas.openxmlformats.org/drawingml/2006/table">
            <a:tbl>
              <a:tblPr>
                <a:noFill/>
                <a:tableStyleId>{FBB4E309-9D95-433D-886C-DC7676543C4C}</a:tableStyleId>
              </a:tblPr>
              <a:tblGrid>
                <a:gridCol w="2872800">
                  <a:extLst>
                    <a:ext uri="{9D8B030D-6E8A-4147-A177-3AD203B41FA5}">
                      <a16:colId xmlns:a16="http://schemas.microsoft.com/office/drawing/2014/main" val="20000"/>
                    </a:ext>
                  </a:extLst>
                </a:gridCol>
                <a:gridCol w="2872800">
                  <a:extLst>
                    <a:ext uri="{9D8B030D-6E8A-4147-A177-3AD203B41FA5}">
                      <a16:colId xmlns:a16="http://schemas.microsoft.com/office/drawing/2014/main" val="20001"/>
                    </a:ext>
                  </a:extLst>
                </a:gridCol>
              </a:tblGrid>
              <a:tr h="0">
                <a:tc>
                  <a:txBody>
                    <a:bodyPr/>
                    <a:lstStyle/>
                    <a:p>
                      <a:pPr marL="0" lvl="0" indent="0" algn="l" rtl="0">
                        <a:spcBef>
                          <a:spcPts val="0"/>
                        </a:spcBef>
                        <a:spcAft>
                          <a:spcPts val="0"/>
                        </a:spcAft>
                        <a:buNone/>
                      </a:pPr>
                      <a:r>
                        <a:rPr lang="no" sz="1100"/>
                        <a:t>Rolle</a:t>
                      </a:r>
                      <a:endParaRPr sz="1100"/>
                    </a:p>
                  </a:txBody>
                  <a:tcPr marL="63500" marR="63500" marT="63500" marB="63500"/>
                </a:tc>
                <a:tc>
                  <a:txBody>
                    <a:bodyPr/>
                    <a:lstStyle/>
                    <a:p>
                      <a:pPr marL="0" lvl="0" indent="0" algn="l" rtl="0">
                        <a:spcBef>
                          <a:spcPts val="0"/>
                        </a:spcBef>
                        <a:spcAft>
                          <a:spcPts val="0"/>
                        </a:spcAft>
                        <a:buNone/>
                      </a:pPr>
                      <a:r>
                        <a:rPr lang="no" sz="1100"/>
                        <a:t>Interesse</a:t>
                      </a:r>
                      <a:endParaRPr sz="1100"/>
                    </a:p>
                  </a:txBody>
                  <a:tcPr marL="63500" marR="63500" marT="63500" marB="63500"/>
                </a:tc>
                <a:extLst>
                  <a:ext uri="{0D108BD9-81ED-4DB2-BD59-A6C34878D82A}">
                    <a16:rowId xmlns:a16="http://schemas.microsoft.com/office/drawing/2014/main" val="10000"/>
                  </a:ext>
                </a:extLst>
              </a:tr>
              <a:tr h="0">
                <a:tc>
                  <a:txBody>
                    <a:bodyPr/>
                    <a:lstStyle/>
                    <a:p>
                      <a:pPr marL="0" lvl="0" indent="0" algn="l" rtl="0">
                        <a:lnSpc>
                          <a:spcPct val="115000"/>
                        </a:lnSpc>
                        <a:spcBef>
                          <a:spcPts val="0"/>
                        </a:spcBef>
                        <a:spcAft>
                          <a:spcPts val="0"/>
                        </a:spcAft>
                        <a:buNone/>
                      </a:pPr>
                      <a:r>
                        <a:rPr lang="no" sz="1100"/>
                        <a:t>Innbyggerne</a:t>
                      </a:r>
                      <a:endParaRPr sz="1100"/>
                    </a:p>
                  </a:txBody>
                  <a:tcPr marL="63500" marR="63500" marT="63500" marB="63500"/>
                </a:tc>
                <a:tc>
                  <a:txBody>
                    <a:bodyPr/>
                    <a:lstStyle/>
                    <a:p>
                      <a:pPr marL="0" lvl="0" indent="0" algn="l" rtl="0">
                        <a:lnSpc>
                          <a:spcPct val="115000"/>
                        </a:lnSpc>
                        <a:spcBef>
                          <a:spcPts val="0"/>
                        </a:spcBef>
                        <a:spcAft>
                          <a:spcPts val="0"/>
                        </a:spcAft>
                        <a:buNone/>
                      </a:pPr>
                      <a:r>
                        <a:rPr lang="no" sz="1100"/>
                        <a:t>Enkelt å bruke, gi god oversikt over bruk, korrekte data</a:t>
                      </a:r>
                      <a:endParaRPr sz="1100"/>
                    </a:p>
                  </a:txBody>
                  <a:tcPr marL="63500" marR="63500" marT="63500" marB="63500"/>
                </a:tc>
                <a:extLst>
                  <a:ext uri="{0D108BD9-81ED-4DB2-BD59-A6C34878D82A}">
                    <a16:rowId xmlns:a16="http://schemas.microsoft.com/office/drawing/2014/main" val="10001"/>
                  </a:ext>
                </a:extLst>
              </a:tr>
              <a:tr h="0">
                <a:tc>
                  <a:txBody>
                    <a:bodyPr/>
                    <a:lstStyle/>
                    <a:p>
                      <a:pPr marL="0" lvl="0" indent="0" algn="l" rtl="0">
                        <a:lnSpc>
                          <a:spcPct val="115000"/>
                        </a:lnSpc>
                        <a:spcBef>
                          <a:spcPts val="0"/>
                        </a:spcBef>
                        <a:spcAft>
                          <a:spcPts val="0"/>
                        </a:spcAft>
                        <a:buNone/>
                      </a:pPr>
                      <a:r>
                        <a:rPr lang="no" sz="1100"/>
                        <a:t>Myndigheter (skatt og avgift)</a:t>
                      </a:r>
                      <a:endParaRPr sz="1100"/>
                    </a:p>
                  </a:txBody>
                  <a:tcPr marL="63500" marR="63500" marT="63500" marB="63500"/>
                </a:tc>
                <a:tc>
                  <a:txBody>
                    <a:bodyPr/>
                    <a:lstStyle/>
                    <a:p>
                      <a:pPr marL="0" lvl="0" indent="0" algn="l" rtl="0">
                        <a:lnSpc>
                          <a:spcPct val="115000"/>
                        </a:lnSpc>
                        <a:spcBef>
                          <a:spcPts val="0"/>
                        </a:spcBef>
                        <a:spcAft>
                          <a:spcPts val="0"/>
                        </a:spcAft>
                        <a:buNone/>
                      </a:pPr>
                      <a:r>
                        <a:rPr lang="no" sz="1100"/>
                        <a:t>Korrekt data, gi god rapportering, integrere mot relevante systemer</a:t>
                      </a:r>
                      <a:endParaRPr sz="1100"/>
                    </a:p>
                  </a:txBody>
                  <a:tcPr marL="63500" marR="63500" marT="63500" marB="63500"/>
                </a:tc>
                <a:extLst>
                  <a:ext uri="{0D108BD9-81ED-4DB2-BD59-A6C34878D82A}">
                    <a16:rowId xmlns:a16="http://schemas.microsoft.com/office/drawing/2014/main" val="10002"/>
                  </a:ext>
                </a:extLst>
              </a:tr>
              <a:tr h="0">
                <a:tc>
                  <a:txBody>
                    <a:bodyPr/>
                    <a:lstStyle/>
                    <a:p>
                      <a:pPr marL="0" lvl="0" indent="0" algn="l" rtl="0">
                        <a:lnSpc>
                          <a:spcPct val="115000"/>
                        </a:lnSpc>
                        <a:spcBef>
                          <a:spcPts val="0"/>
                        </a:spcBef>
                        <a:spcAft>
                          <a:spcPts val="0"/>
                        </a:spcAft>
                        <a:buNone/>
                      </a:pPr>
                      <a:r>
                        <a:rPr lang="no" sz="1100"/>
                        <a:t>Datatilsynet</a:t>
                      </a:r>
                      <a:endParaRPr sz="1100"/>
                    </a:p>
                  </a:txBody>
                  <a:tcPr marL="63500" marR="63500" marT="63500" marB="63500"/>
                </a:tc>
                <a:tc>
                  <a:txBody>
                    <a:bodyPr/>
                    <a:lstStyle/>
                    <a:p>
                      <a:pPr marL="0" lvl="0" indent="0" algn="l" rtl="0">
                        <a:lnSpc>
                          <a:spcPct val="115000"/>
                        </a:lnSpc>
                        <a:spcBef>
                          <a:spcPts val="0"/>
                        </a:spcBef>
                        <a:spcAft>
                          <a:spcPts val="0"/>
                        </a:spcAft>
                        <a:buNone/>
                      </a:pPr>
                      <a:r>
                        <a:rPr lang="no" sz="1100"/>
                        <a:t>Overvåke, passe på at data ikke brukes til noe annet enn det er tenkt</a:t>
                      </a:r>
                      <a:endParaRPr sz="1100"/>
                    </a:p>
                  </a:txBody>
                  <a:tcPr marL="63500" marR="63500" marT="63500" marB="63500"/>
                </a:tc>
                <a:extLst>
                  <a:ext uri="{0D108BD9-81ED-4DB2-BD59-A6C34878D82A}">
                    <a16:rowId xmlns:a16="http://schemas.microsoft.com/office/drawing/2014/main" val="10003"/>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7"/>
                                        </p:tgtEl>
                                        <p:attrNameLst>
                                          <p:attrName>style.visibility</p:attrName>
                                        </p:attrNameLst>
                                      </p:cBhvr>
                                      <p:to>
                                        <p:strVal val="visible"/>
                                      </p:to>
                                    </p:set>
                                    <p:animEffect transition="in" filter="fade">
                                      <p:cBhvr>
                                        <p:cTn id="7" dur="1000"/>
                                        <p:tgtEl>
                                          <p:spTgt spid="2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40"/>
          <p:cNvSpPr txBox="1"/>
          <p:nvPr/>
        </p:nvSpPr>
        <p:spPr>
          <a:xfrm>
            <a:off x="311700" y="38177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2800" b="1">
                <a:solidFill>
                  <a:srgbClr val="76A5AF"/>
                </a:solidFill>
                <a:latin typeface="Roboto"/>
                <a:ea typeface="Roboto"/>
                <a:cs typeface="Roboto"/>
                <a:sym typeface="Roboto"/>
              </a:rPr>
              <a:t>Oppgave 3B</a:t>
            </a:r>
            <a:endParaRPr sz="2800" b="1">
              <a:solidFill>
                <a:srgbClr val="76A5AF"/>
              </a:solidFill>
              <a:latin typeface="Roboto"/>
              <a:ea typeface="Roboto"/>
              <a:cs typeface="Roboto"/>
              <a:sym typeface="Roboto"/>
            </a:endParaRPr>
          </a:p>
        </p:txBody>
      </p:sp>
      <p:sp>
        <p:nvSpPr>
          <p:cNvPr id="303" name="Google Shape;303;p40"/>
          <p:cNvSpPr txBox="1"/>
          <p:nvPr/>
        </p:nvSpPr>
        <p:spPr>
          <a:xfrm>
            <a:off x="311700" y="1084600"/>
            <a:ext cx="8395200" cy="210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b="1"/>
              <a:t>Oppgave 3.b:</a:t>
            </a:r>
            <a:endParaRPr b="1"/>
          </a:p>
          <a:p>
            <a:pPr marL="0" lvl="0" indent="0" algn="l" rtl="0">
              <a:lnSpc>
                <a:spcPct val="115000"/>
              </a:lnSpc>
              <a:spcBef>
                <a:spcPts val="0"/>
              </a:spcBef>
              <a:spcAft>
                <a:spcPts val="0"/>
              </a:spcAft>
              <a:buNone/>
            </a:pPr>
            <a:r>
              <a:rPr lang="no"/>
              <a:t>Gi en tekstlig beskrivelse av bruksmønsteret ”Beregn mengde” som inkluderer navn, aktør, eventuelle pre-betingelser, post-betingelser, hovedflyt og minst én alternativ flyt.</a:t>
            </a:r>
            <a:endParaRPr/>
          </a:p>
          <a:p>
            <a:pPr marL="0" lvl="0" indent="0" algn="l" rtl="0">
              <a:lnSpc>
                <a:spcPct val="115000"/>
              </a:lnSpc>
              <a:spcBef>
                <a:spcPts val="0"/>
              </a:spcBef>
              <a:spcAft>
                <a:spcPts val="0"/>
              </a:spcAft>
              <a:buNone/>
            </a:pPr>
            <a:endParaRPr/>
          </a:p>
          <a:p>
            <a:pPr marL="0" lvl="0" indent="0" algn="l" rtl="0">
              <a:lnSpc>
                <a:spcPct val="115000"/>
              </a:lnSpc>
              <a:spcBef>
                <a:spcPts val="0"/>
              </a:spcBef>
              <a:spcAft>
                <a:spcPts val="0"/>
              </a:spcAft>
              <a:buNone/>
            </a:pPr>
            <a:r>
              <a:rPr lang="no" i="1"/>
              <a:t>“I denne oppgaven skal du modellere et bruksmønster som heter ”Beregn Mengde”. Bruksmønsteret starter ved at personen oppgir sitt fødselsnummer. Deretter viser systemet den totale klimagassmengden som personen gjennom sine kjøp har bidratt til, det vil si en totalsum summert over alle klimagasser fra årsskiftet til dags dato for den gitte personen.”</a:t>
            </a:r>
            <a:endParaRPr b="1"/>
          </a:p>
        </p:txBody>
      </p:sp>
      <p:sp>
        <p:nvSpPr>
          <p:cNvPr id="304" name="Google Shape;304;p40"/>
          <p:cNvSpPr txBox="1"/>
          <p:nvPr/>
        </p:nvSpPr>
        <p:spPr>
          <a:xfrm>
            <a:off x="327600" y="3256500"/>
            <a:ext cx="8363400" cy="1887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1"/>
              </a:buClr>
              <a:buSzPts val="1100"/>
              <a:buFont typeface="Arial"/>
              <a:buNone/>
            </a:pPr>
            <a:r>
              <a:rPr lang="no" b="1">
                <a:solidFill>
                  <a:schemeClr val="dk1"/>
                </a:solidFill>
              </a:rPr>
              <a:t>Svar del 1:</a:t>
            </a:r>
            <a:endParaRPr b="1">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rgbClr val="DD7E6B"/>
                </a:solidFill>
              </a:rPr>
              <a:t>Navn -</a:t>
            </a:r>
            <a:r>
              <a:rPr lang="no">
                <a:solidFill>
                  <a:srgbClr val="6AA84F"/>
                </a:solidFill>
              </a:rPr>
              <a:t> </a:t>
            </a:r>
            <a:r>
              <a:rPr lang="no">
                <a:solidFill>
                  <a:srgbClr val="76A5AF"/>
                </a:solidFill>
              </a:rPr>
              <a:t>Aktør -</a:t>
            </a:r>
            <a:r>
              <a:rPr lang="no">
                <a:solidFill>
                  <a:srgbClr val="1155CC"/>
                </a:solidFill>
              </a:rPr>
              <a:t> </a:t>
            </a:r>
            <a:r>
              <a:rPr lang="no">
                <a:solidFill>
                  <a:srgbClr val="A8C39C"/>
                </a:solidFill>
              </a:rPr>
              <a:t>Hovedflyt</a:t>
            </a:r>
            <a:endParaRPr>
              <a:solidFill>
                <a:srgbClr val="A8C39C"/>
              </a:solidFill>
            </a:endParaRPr>
          </a:p>
          <a:p>
            <a:pPr marL="0" lvl="0" indent="0" algn="l" rtl="0">
              <a:lnSpc>
                <a:spcPct val="115000"/>
              </a:lnSpc>
              <a:spcBef>
                <a:spcPts val="0"/>
              </a:spcBef>
              <a:spcAft>
                <a:spcPts val="0"/>
              </a:spcAft>
              <a:buClr>
                <a:schemeClr val="dk1"/>
              </a:buClr>
              <a:buSzPts val="1100"/>
              <a:buFont typeface="Arial"/>
              <a:buNone/>
            </a:pPr>
            <a:r>
              <a:rPr lang="no" i="1">
                <a:solidFill>
                  <a:schemeClr val="dk1"/>
                </a:solidFill>
              </a:rPr>
              <a:t>“I denne oppgaven skal du modellere et bruksmønster som heter ”</a:t>
            </a:r>
            <a:r>
              <a:rPr lang="no" i="1">
                <a:solidFill>
                  <a:srgbClr val="DD7E6B"/>
                </a:solidFill>
              </a:rPr>
              <a:t>Beregn Mengde</a:t>
            </a:r>
            <a:r>
              <a:rPr lang="no" i="1">
                <a:solidFill>
                  <a:schemeClr val="dk1"/>
                </a:solidFill>
              </a:rPr>
              <a:t>”. Bruksmønsteret starter ved at </a:t>
            </a:r>
            <a:r>
              <a:rPr lang="no" i="1">
                <a:solidFill>
                  <a:srgbClr val="76A5AF"/>
                </a:solidFill>
              </a:rPr>
              <a:t>personen</a:t>
            </a:r>
            <a:r>
              <a:rPr lang="no" i="1">
                <a:solidFill>
                  <a:schemeClr val="dk1"/>
                </a:solidFill>
              </a:rPr>
              <a:t> </a:t>
            </a:r>
            <a:r>
              <a:rPr lang="no" i="1">
                <a:solidFill>
                  <a:srgbClr val="A8C39C"/>
                </a:solidFill>
              </a:rPr>
              <a:t>oppgir sitt fødselsnummer.</a:t>
            </a:r>
            <a:r>
              <a:rPr lang="no" i="1">
                <a:solidFill>
                  <a:schemeClr val="dk1"/>
                </a:solidFill>
              </a:rPr>
              <a:t> Deretter </a:t>
            </a:r>
            <a:r>
              <a:rPr lang="no" i="1">
                <a:solidFill>
                  <a:srgbClr val="A8C39C"/>
                </a:solidFill>
              </a:rPr>
              <a:t>viser systemet den totale klimagassmengden</a:t>
            </a:r>
            <a:r>
              <a:rPr lang="no" i="1">
                <a:solidFill>
                  <a:schemeClr val="dk1"/>
                </a:solidFill>
              </a:rPr>
              <a:t> som personen gjennom sine kjøp har bidratt til, det vil si en </a:t>
            </a:r>
            <a:r>
              <a:rPr lang="no" i="1">
                <a:solidFill>
                  <a:srgbClr val="A8C39C"/>
                </a:solidFill>
              </a:rPr>
              <a:t>totalsum summert</a:t>
            </a:r>
            <a:r>
              <a:rPr lang="no" i="1">
                <a:solidFill>
                  <a:schemeClr val="dk1"/>
                </a:solidFill>
              </a:rPr>
              <a:t> over alle klimagasser fra årsskiftet til dags dato for den </a:t>
            </a:r>
            <a:r>
              <a:rPr lang="no" i="1">
                <a:solidFill>
                  <a:srgbClr val="76A5AF"/>
                </a:solidFill>
              </a:rPr>
              <a:t>gitte personen.</a:t>
            </a:r>
            <a:r>
              <a:rPr lang="no" i="1">
                <a:solidFill>
                  <a:schemeClr val="dk1"/>
                </a:solidFill>
              </a:rPr>
              <a:t>”</a:t>
            </a:r>
            <a:endParaRPr i="1">
              <a:solidFill>
                <a:schemeClr val="dk1"/>
              </a:solidFill>
            </a:endParaRPr>
          </a:p>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4"/>
                                        </p:tgtEl>
                                        <p:attrNameLst>
                                          <p:attrName>style.visibility</p:attrName>
                                        </p:attrNameLst>
                                      </p:cBhvr>
                                      <p:to>
                                        <p:strVal val="visible"/>
                                      </p:to>
                                    </p:set>
                                    <p:animEffect transition="in" filter="fade">
                                      <p:cBhvr>
                                        <p:cTn id="7" dur="1000"/>
                                        <p:tgtEl>
                                          <p:spTgt spid="3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41"/>
          <p:cNvSpPr txBox="1"/>
          <p:nvPr/>
        </p:nvSpPr>
        <p:spPr>
          <a:xfrm>
            <a:off x="311700" y="182700"/>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2800" b="1">
                <a:solidFill>
                  <a:srgbClr val="76A5AF"/>
                </a:solidFill>
                <a:latin typeface="Roboto"/>
                <a:ea typeface="Roboto"/>
                <a:cs typeface="Roboto"/>
                <a:sym typeface="Roboto"/>
              </a:rPr>
              <a:t>Oppgave 3B</a:t>
            </a:r>
            <a:endParaRPr sz="2800" b="1">
              <a:solidFill>
                <a:srgbClr val="76A5AF"/>
              </a:solidFill>
              <a:latin typeface="Roboto"/>
              <a:ea typeface="Roboto"/>
              <a:cs typeface="Roboto"/>
              <a:sym typeface="Roboto"/>
            </a:endParaRPr>
          </a:p>
        </p:txBody>
      </p:sp>
      <p:sp>
        <p:nvSpPr>
          <p:cNvPr id="310" name="Google Shape;310;p41"/>
          <p:cNvSpPr txBox="1"/>
          <p:nvPr/>
        </p:nvSpPr>
        <p:spPr>
          <a:xfrm>
            <a:off x="311700" y="835025"/>
            <a:ext cx="8659800" cy="4613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no" b="1"/>
              <a:t>Svar del 2:</a:t>
            </a:r>
            <a:endParaRPr b="1"/>
          </a:p>
          <a:p>
            <a:pPr marL="0" lvl="0" indent="0" algn="l" rtl="0">
              <a:lnSpc>
                <a:spcPct val="115000"/>
              </a:lnSpc>
              <a:spcBef>
                <a:spcPts val="0"/>
              </a:spcBef>
              <a:spcAft>
                <a:spcPts val="0"/>
              </a:spcAft>
              <a:buNone/>
            </a:pPr>
            <a:r>
              <a:rPr lang="no"/>
              <a:t>Navn: Beregn mengde</a:t>
            </a:r>
            <a:endParaRPr/>
          </a:p>
          <a:p>
            <a:pPr marL="0" lvl="0" indent="0" algn="l" rtl="0">
              <a:lnSpc>
                <a:spcPct val="115000"/>
              </a:lnSpc>
              <a:spcBef>
                <a:spcPts val="0"/>
              </a:spcBef>
              <a:spcAft>
                <a:spcPts val="0"/>
              </a:spcAft>
              <a:buNone/>
            </a:pPr>
            <a:r>
              <a:rPr lang="no"/>
              <a:t>Aktør: Person (eller forbruker, innbygger eller lignende)</a:t>
            </a:r>
            <a:endParaRPr/>
          </a:p>
          <a:p>
            <a:pPr marL="0" lvl="0" indent="0" algn="l" rtl="0">
              <a:lnSpc>
                <a:spcPct val="115000"/>
              </a:lnSpc>
              <a:spcBef>
                <a:spcPts val="0"/>
              </a:spcBef>
              <a:spcAft>
                <a:spcPts val="0"/>
              </a:spcAft>
              <a:buNone/>
            </a:pPr>
            <a:r>
              <a:rPr lang="no"/>
              <a:t>Pre-betingelse: Ingen</a:t>
            </a:r>
            <a:endParaRPr/>
          </a:p>
          <a:p>
            <a:pPr marL="0" lvl="0" indent="0" algn="l" rtl="0">
              <a:lnSpc>
                <a:spcPct val="115000"/>
              </a:lnSpc>
              <a:spcBef>
                <a:spcPts val="0"/>
              </a:spcBef>
              <a:spcAft>
                <a:spcPts val="0"/>
              </a:spcAft>
              <a:buNone/>
            </a:pPr>
            <a:r>
              <a:rPr lang="no"/>
              <a:t>Post-betingelse: Personens klimagassmengde har blitt oppdatert i databasen</a:t>
            </a:r>
            <a:endParaRPr/>
          </a:p>
          <a:p>
            <a:pPr marL="0" lvl="0" indent="0" algn="l" rtl="0">
              <a:lnSpc>
                <a:spcPct val="115000"/>
              </a:lnSpc>
              <a:spcBef>
                <a:spcPts val="0"/>
              </a:spcBef>
              <a:spcAft>
                <a:spcPts val="0"/>
              </a:spcAft>
              <a:buNone/>
            </a:pPr>
            <a:endParaRPr/>
          </a:p>
          <a:p>
            <a:pPr marL="0" lvl="0" indent="0" algn="l" rtl="0">
              <a:lnSpc>
                <a:spcPct val="115000"/>
              </a:lnSpc>
              <a:spcBef>
                <a:spcPts val="0"/>
              </a:spcBef>
              <a:spcAft>
                <a:spcPts val="0"/>
              </a:spcAft>
              <a:buNone/>
            </a:pPr>
            <a:r>
              <a:rPr lang="no" u="sng"/>
              <a:t>Hovedflyt</a:t>
            </a:r>
            <a:r>
              <a:rPr lang="no"/>
              <a:t>:</a:t>
            </a:r>
            <a:endParaRPr/>
          </a:p>
          <a:p>
            <a:pPr marL="0" lvl="0" indent="0" algn="l" rtl="0">
              <a:lnSpc>
                <a:spcPct val="115000"/>
              </a:lnSpc>
              <a:spcBef>
                <a:spcPts val="0"/>
              </a:spcBef>
              <a:spcAft>
                <a:spcPts val="0"/>
              </a:spcAft>
              <a:buNone/>
            </a:pPr>
            <a:r>
              <a:rPr lang="no"/>
              <a:t>1. Personen oppgir sitt fødselsnummer</a:t>
            </a:r>
            <a:endParaRPr/>
          </a:p>
          <a:p>
            <a:pPr marL="0" lvl="0" indent="0" algn="l" rtl="0">
              <a:lnSpc>
                <a:spcPct val="115000"/>
              </a:lnSpc>
              <a:spcBef>
                <a:spcPts val="0"/>
              </a:spcBef>
              <a:spcAft>
                <a:spcPts val="0"/>
              </a:spcAft>
              <a:buNone/>
            </a:pPr>
            <a:r>
              <a:rPr lang="no"/>
              <a:t>2. Systemet finner personen i systemet</a:t>
            </a:r>
            <a:endParaRPr/>
          </a:p>
          <a:p>
            <a:pPr marL="0" lvl="0" indent="0" algn="l" rtl="0">
              <a:lnSpc>
                <a:spcPct val="115000"/>
              </a:lnSpc>
              <a:spcBef>
                <a:spcPts val="0"/>
              </a:spcBef>
              <a:spcAft>
                <a:spcPts val="0"/>
              </a:spcAft>
              <a:buNone/>
            </a:pPr>
            <a:r>
              <a:rPr lang="no"/>
              <a:t>3. Systemet beregner den lokale klimagassmengden som personen gjennom sine kjøp har bidratt til</a:t>
            </a:r>
            <a:endParaRPr/>
          </a:p>
          <a:p>
            <a:pPr marL="0" lvl="0" indent="0" algn="l" rtl="0">
              <a:lnSpc>
                <a:spcPct val="115000"/>
              </a:lnSpc>
              <a:spcBef>
                <a:spcPts val="0"/>
              </a:spcBef>
              <a:spcAft>
                <a:spcPts val="0"/>
              </a:spcAft>
              <a:buNone/>
            </a:pPr>
            <a:r>
              <a:rPr lang="no"/>
              <a:t>4. Systemet viser klimagassmengden til personen</a:t>
            </a:r>
            <a:endParaRPr/>
          </a:p>
          <a:p>
            <a:pPr marL="0" lvl="0" indent="0" algn="l" rtl="0">
              <a:lnSpc>
                <a:spcPct val="115000"/>
              </a:lnSpc>
              <a:spcBef>
                <a:spcPts val="0"/>
              </a:spcBef>
              <a:spcAft>
                <a:spcPts val="0"/>
              </a:spcAft>
              <a:buNone/>
            </a:pPr>
            <a:endParaRPr/>
          </a:p>
          <a:p>
            <a:pPr marL="0" lvl="0" indent="0" algn="l" rtl="0">
              <a:lnSpc>
                <a:spcPct val="115000"/>
              </a:lnSpc>
              <a:spcBef>
                <a:spcPts val="0"/>
              </a:spcBef>
              <a:spcAft>
                <a:spcPts val="0"/>
              </a:spcAft>
              <a:buNone/>
            </a:pPr>
            <a:r>
              <a:rPr lang="no" u="sng"/>
              <a:t>Alternativ flyt:</a:t>
            </a:r>
            <a:endParaRPr u="sng"/>
          </a:p>
          <a:p>
            <a:pPr marL="0" lvl="0" indent="0" algn="l" rtl="0">
              <a:lnSpc>
                <a:spcPct val="115000"/>
              </a:lnSpc>
              <a:spcBef>
                <a:spcPts val="0"/>
              </a:spcBef>
              <a:spcAft>
                <a:spcPts val="0"/>
              </a:spcAft>
              <a:buNone/>
            </a:pPr>
            <a:r>
              <a:rPr lang="no" b="1"/>
              <a:t>Alternativ flyt I</a:t>
            </a:r>
            <a:r>
              <a:rPr lang="no"/>
              <a:t>, steg 2.1: Ugyldig fødselsnummer</a:t>
            </a:r>
            <a:endParaRPr/>
          </a:p>
          <a:p>
            <a:pPr marL="0" lvl="0" indent="0" algn="l" rtl="0">
              <a:lnSpc>
                <a:spcPct val="115000"/>
              </a:lnSpc>
              <a:spcBef>
                <a:spcPts val="0"/>
              </a:spcBef>
              <a:spcAft>
                <a:spcPts val="0"/>
              </a:spcAft>
              <a:buNone/>
            </a:pPr>
            <a:r>
              <a:rPr lang="no"/>
              <a:t>A2.1: Systemet gir feilmelding og avslutter</a:t>
            </a:r>
            <a:endParaRPr/>
          </a:p>
          <a:p>
            <a:pPr marL="0" lvl="0" indent="0" algn="l" rtl="0">
              <a:lnSpc>
                <a:spcPct val="115000"/>
              </a:lnSpc>
              <a:spcBef>
                <a:spcPts val="0"/>
              </a:spcBef>
              <a:spcAft>
                <a:spcPts val="0"/>
              </a:spcAft>
              <a:buNone/>
            </a:pPr>
            <a:r>
              <a:rPr lang="no" b="1"/>
              <a:t>Alternativ flyt II</a:t>
            </a:r>
            <a:r>
              <a:rPr lang="no"/>
              <a:t>, steg 2.2: Personen finnes ikke i systemet</a:t>
            </a:r>
            <a:endParaRPr/>
          </a:p>
          <a:p>
            <a:pPr marL="0" lvl="0" indent="0" algn="l" rtl="0">
              <a:lnSpc>
                <a:spcPct val="115000"/>
              </a:lnSpc>
              <a:spcBef>
                <a:spcPts val="0"/>
              </a:spcBef>
              <a:spcAft>
                <a:spcPts val="0"/>
              </a:spcAft>
              <a:buNone/>
            </a:pPr>
            <a:r>
              <a:rPr lang="no"/>
              <a:t>A2.2: Systemet gir feilmelding og avslutter</a:t>
            </a:r>
            <a:endParaRPr/>
          </a:p>
          <a:p>
            <a:pPr marL="0" lvl="0" indent="0" algn="l" rtl="0">
              <a:lnSpc>
                <a:spcPct val="115000"/>
              </a:lnSpc>
              <a:spcBef>
                <a:spcPts val="0"/>
              </a:spcBef>
              <a:spcAft>
                <a:spcPts val="0"/>
              </a:spcAft>
              <a:buNone/>
            </a:pPr>
            <a:endParaRPr b="1"/>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42"/>
          <p:cNvSpPr txBox="1"/>
          <p:nvPr/>
        </p:nvSpPr>
        <p:spPr>
          <a:xfrm>
            <a:off x="311700" y="38177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2800" b="1">
                <a:solidFill>
                  <a:srgbClr val="76A5AF"/>
                </a:solidFill>
                <a:latin typeface="Roboto"/>
                <a:ea typeface="Roboto"/>
                <a:cs typeface="Roboto"/>
                <a:sym typeface="Roboto"/>
              </a:rPr>
              <a:t>Oppgave 3C</a:t>
            </a:r>
            <a:endParaRPr sz="2800" b="1">
              <a:solidFill>
                <a:srgbClr val="76A5AF"/>
              </a:solidFill>
              <a:latin typeface="Roboto"/>
              <a:ea typeface="Roboto"/>
              <a:cs typeface="Roboto"/>
              <a:sym typeface="Roboto"/>
            </a:endParaRPr>
          </a:p>
        </p:txBody>
      </p:sp>
      <p:sp>
        <p:nvSpPr>
          <p:cNvPr id="316" name="Google Shape;316;p42"/>
          <p:cNvSpPr txBox="1"/>
          <p:nvPr/>
        </p:nvSpPr>
        <p:spPr>
          <a:xfrm>
            <a:off x="311700" y="1084600"/>
            <a:ext cx="83952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b="1"/>
              <a:t>Oppgave 3.c:</a:t>
            </a:r>
            <a:endParaRPr b="1"/>
          </a:p>
          <a:p>
            <a:pPr marL="0" lvl="0" indent="0" algn="l" rtl="0">
              <a:lnSpc>
                <a:spcPct val="115000"/>
              </a:lnSpc>
              <a:spcBef>
                <a:spcPts val="0"/>
              </a:spcBef>
              <a:spcAft>
                <a:spcPts val="0"/>
              </a:spcAft>
              <a:buNone/>
            </a:pPr>
            <a:r>
              <a:rPr lang="no"/>
              <a:t>Lag et sekvensdiagram for bruksmønsteret ”Beregn Mengde”.</a:t>
            </a:r>
            <a:endParaRPr/>
          </a:p>
        </p:txBody>
      </p:sp>
      <p:pic>
        <p:nvPicPr>
          <p:cNvPr id="317" name="Google Shape;317;p42"/>
          <p:cNvPicPr preferRelativeResize="0"/>
          <p:nvPr/>
        </p:nvPicPr>
        <p:blipFill>
          <a:blip r:embed="rId3">
            <a:alphaModFix/>
          </a:blip>
          <a:stretch>
            <a:fillRect/>
          </a:stretch>
        </p:blipFill>
        <p:spPr>
          <a:xfrm>
            <a:off x="2673975" y="2639125"/>
            <a:ext cx="5010150" cy="2305050"/>
          </a:xfrm>
          <a:prstGeom prst="rect">
            <a:avLst/>
          </a:prstGeom>
          <a:noFill/>
          <a:ln>
            <a:noFill/>
          </a:ln>
        </p:spPr>
      </p:pic>
      <p:sp>
        <p:nvSpPr>
          <p:cNvPr id="318" name="Google Shape;318;p42"/>
          <p:cNvSpPr txBox="1"/>
          <p:nvPr/>
        </p:nvSpPr>
        <p:spPr>
          <a:xfrm>
            <a:off x="376350" y="1700200"/>
            <a:ext cx="8391300" cy="1391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1"/>
              </a:buClr>
              <a:buSzPts val="1100"/>
              <a:buFont typeface="Arial"/>
              <a:buNone/>
            </a:pPr>
            <a:r>
              <a:rPr lang="no" b="1">
                <a:solidFill>
                  <a:schemeClr val="dk1"/>
                </a:solidFill>
              </a:rPr>
              <a:t>Svar:</a:t>
            </a:r>
            <a:endParaRPr b="1">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Husk å ta utgangspunkt i rekkefølgen i hovedflyt og alternativ flyt i bruksmønsteret (det blir trekk på eksamen hvis bruksmønster og sekvensdiagram ikke samsvarer). Identifiser øvrige objekter og eventuelle undersystem.</a:t>
            </a:r>
            <a:endParaRPr>
              <a:solidFill>
                <a:schemeClr val="dk1"/>
              </a:solidFill>
            </a:endParaRPr>
          </a:p>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8"/>
                                        </p:tgtEl>
                                        <p:attrNameLst>
                                          <p:attrName>style.visibility</p:attrName>
                                        </p:attrNameLst>
                                      </p:cBhvr>
                                      <p:to>
                                        <p:strVal val="visible"/>
                                      </p:to>
                                    </p:set>
                                    <p:animEffect transition="in" filter="fade">
                                      <p:cBhvr>
                                        <p:cTn id="7" dur="1000"/>
                                        <p:tgtEl>
                                          <p:spTgt spid="318"/>
                                        </p:tgtEl>
                                      </p:cBhvr>
                                    </p:animEffect>
                                  </p:childTnLst>
                                </p:cTn>
                              </p:par>
                              <p:par>
                                <p:cTn id="8" presetID="10" presetClass="entr" presetSubtype="0" fill="hold" nodeType="withEffect">
                                  <p:stCondLst>
                                    <p:cond delay="0"/>
                                  </p:stCondLst>
                                  <p:childTnLst>
                                    <p:set>
                                      <p:cBhvr>
                                        <p:cTn id="9" dur="1" fill="hold">
                                          <p:stCondLst>
                                            <p:cond delay="0"/>
                                          </p:stCondLst>
                                        </p:cTn>
                                        <p:tgtEl>
                                          <p:spTgt spid="317"/>
                                        </p:tgtEl>
                                        <p:attrNameLst>
                                          <p:attrName>style.visibility</p:attrName>
                                        </p:attrNameLst>
                                      </p:cBhvr>
                                      <p:to>
                                        <p:strVal val="visible"/>
                                      </p:to>
                                    </p:set>
                                    <p:animEffect transition="in" filter="fade">
                                      <p:cBhvr>
                                        <p:cTn id="10" dur="1000"/>
                                        <p:tgtEl>
                                          <p:spTgt spid="3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Google Shape;323;p43"/>
          <p:cNvSpPr txBox="1"/>
          <p:nvPr/>
        </p:nvSpPr>
        <p:spPr>
          <a:xfrm>
            <a:off x="311700" y="38177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2800" b="1">
                <a:solidFill>
                  <a:srgbClr val="76A5AF"/>
                </a:solidFill>
                <a:latin typeface="Roboto"/>
                <a:ea typeface="Roboto"/>
                <a:cs typeface="Roboto"/>
                <a:sym typeface="Roboto"/>
              </a:rPr>
              <a:t>Oppgave 3D</a:t>
            </a:r>
            <a:endParaRPr sz="2800" b="1">
              <a:solidFill>
                <a:srgbClr val="76A5AF"/>
              </a:solidFill>
              <a:latin typeface="Roboto"/>
              <a:ea typeface="Roboto"/>
              <a:cs typeface="Roboto"/>
              <a:sym typeface="Roboto"/>
            </a:endParaRPr>
          </a:p>
        </p:txBody>
      </p:sp>
      <p:sp>
        <p:nvSpPr>
          <p:cNvPr id="324" name="Google Shape;324;p43"/>
          <p:cNvSpPr txBox="1"/>
          <p:nvPr/>
        </p:nvSpPr>
        <p:spPr>
          <a:xfrm>
            <a:off x="311700" y="1084600"/>
            <a:ext cx="6204600" cy="1111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b="1"/>
              <a:t>Oppgave 3.d:</a:t>
            </a:r>
            <a:endParaRPr b="1"/>
          </a:p>
          <a:p>
            <a:pPr marL="0" lvl="0" indent="0" algn="l" rtl="0">
              <a:lnSpc>
                <a:spcPct val="115000"/>
              </a:lnSpc>
              <a:spcBef>
                <a:spcPts val="0"/>
              </a:spcBef>
              <a:spcAft>
                <a:spcPts val="0"/>
              </a:spcAft>
              <a:buNone/>
            </a:pPr>
            <a:r>
              <a:rPr lang="no"/>
              <a:t>Tegn et klassediagram som tilsvarer sekvensdiagrammet fra oppgave 3c. Ta</a:t>
            </a:r>
            <a:endParaRPr/>
          </a:p>
          <a:p>
            <a:pPr marL="0" lvl="0" indent="0" algn="l" rtl="0">
              <a:lnSpc>
                <a:spcPct val="115000"/>
              </a:lnSpc>
              <a:spcBef>
                <a:spcPts val="0"/>
              </a:spcBef>
              <a:spcAft>
                <a:spcPts val="0"/>
              </a:spcAft>
              <a:buNone/>
            </a:pPr>
            <a:r>
              <a:rPr lang="no"/>
              <a:t>med attributter og metoder i hver klasse, samt assosiasjoner med multiplisitet.</a:t>
            </a:r>
            <a:endParaRPr b="1"/>
          </a:p>
        </p:txBody>
      </p:sp>
      <p:pic>
        <p:nvPicPr>
          <p:cNvPr id="325" name="Google Shape;325;p43"/>
          <p:cNvPicPr preferRelativeResize="0"/>
          <p:nvPr/>
        </p:nvPicPr>
        <p:blipFill>
          <a:blip r:embed="rId3">
            <a:alphaModFix/>
          </a:blip>
          <a:stretch>
            <a:fillRect/>
          </a:stretch>
        </p:blipFill>
        <p:spPr>
          <a:xfrm>
            <a:off x="6570675" y="2178150"/>
            <a:ext cx="2361822" cy="2501300"/>
          </a:xfrm>
          <a:prstGeom prst="rect">
            <a:avLst/>
          </a:prstGeom>
          <a:noFill/>
          <a:ln>
            <a:noFill/>
          </a:ln>
        </p:spPr>
      </p:pic>
      <p:sp>
        <p:nvSpPr>
          <p:cNvPr id="326" name="Google Shape;326;p43"/>
          <p:cNvSpPr txBox="1"/>
          <p:nvPr/>
        </p:nvSpPr>
        <p:spPr>
          <a:xfrm>
            <a:off x="368250" y="2195800"/>
            <a:ext cx="6091500" cy="28782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1"/>
              </a:buClr>
              <a:buSzPts val="1100"/>
              <a:buFont typeface="Arial"/>
              <a:buNone/>
            </a:pPr>
            <a:r>
              <a:rPr lang="no" b="1">
                <a:solidFill>
                  <a:schemeClr val="dk1"/>
                </a:solidFill>
              </a:rPr>
              <a:t>Svar:</a:t>
            </a:r>
            <a:endParaRPr b="1">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NOTIS: Det er svært viktig at alle UML-diagrammene samsvarer med hverandre. I et virkelig system er det mange flere attributter og metoder, men dette er nok for å løse oppgaven.</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beregnMinMengde skal ha en utparameter:</a:t>
            </a:r>
            <a:endParaRPr>
              <a:solidFill>
                <a:schemeClr val="dk1"/>
              </a:solidFill>
            </a:endParaRPr>
          </a:p>
          <a:p>
            <a:pPr marL="914400" lvl="1" indent="-317500" algn="l" rtl="0">
              <a:lnSpc>
                <a:spcPct val="115000"/>
              </a:lnSpc>
              <a:spcBef>
                <a:spcPts val="0"/>
              </a:spcBef>
              <a:spcAft>
                <a:spcPts val="0"/>
              </a:spcAft>
              <a:buClr>
                <a:schemeClr val="dk1"/>
              </a:buClr>
              <a:buSzPts val="1400"/>
              <a:buChar char="-"/>
            </a:pPr>
            <a:r>
              <a:rPr lang="no">
                <a:solidFill>
                  <a:schemeClr val="dk1"/>
                </a:solidFill>
              </a:rPr>
              <a:t>beregnMinMengde():Int.</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finnPerson() kan ha en parameter;</a:t>
            </a:r>
            <a:endParaRPr>
              <a:solidFill>
                <a:schemeClr val="dk1"/>
              </a:solidFill>
            </a:endParaRPr>
          </a:p>
          <a:p>
            <a:pPr marL="914400" lvl="1" indent="-317500" algn="l" rtl="0">
              <a:lnSpc>
                <a:spcPct val="115000"/>
              </a:lnSpc>
              <a:spcBef>
                <a:spcPts val="0"/>
              </a:spcBef>
              <a:spcAft>
                <a:spcPts val="0"/>
              </a:spcAft>
              <a:buClr>
                <a:schemeClr val="dk1"/>
              </a:buClr>
              <a:buSzPts val="1400"/>
              <a:buChar char="-"/>
            </a:pPr>
            <a:r>
              <a:rPr lang="no">
                <a:solidFill>
                  <a:schemeClr val="dk1"/>
                </a:solidFill>
              </a:rPr>
              <a:t>finnPerson (fnr: int).</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i="1">
                <a:solidFill>
                  <a:schemeClr val="dk1"/>
                </a:solidFill>
              </a:rPr>
              <a:t>(Kan i tillegg ha med Aktøren Innbygger som en klasse, med én til én assosiasjon med PersonRegister.)</a:t>
            </a:r>
            <a:endParaRPr b="1">
              <a:solidFill>
                <a:schemeClr val="dk1"/>
              </a:solidFill>
            </a:endParaRPr>
          </a:p>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6"/>
                                        </p:tgtEl>
                                        <p:attrNameLst>
                                          <p:attrName>style.visibility</p:attrName>
                                        </p:attrNameLst>
                                      </p:cBhvr>
                                      <p:to>
                                        <p:strVal val="visible"/>
                                      </p:to>
                                    </p:set>
                                    <p:animEffect transition="in" filter="fade">
                                      <p:cBhvr>
                                        <p:cTn id="7" dur="1000"/>
                                        <p:tgtEl>
                                          <p:spTgt spid="326"/>
                                        </p:tgtEl>
                                      </p:cBhvr>
                                    </p:animEffect>
                                  </p:childTnLst>
                                </p:cTn>
                              </p:par>
                              <p:par>
                                <p:cTn id="8" presetID="10" presetClass="entr" presetSubtype="0" fill="hold" nodeType="withEffect">
                                  <p:stCondLst>
                                    <p:cond delay="0"/>
                                  </p:stCondLst>
                                  <p:childTnLst>
                                    <p:set>
                                      <p:cBhvr>
                                        <p:cTn id="9" dur="1" fill="hold">
                                          <p:stCondLst>
                                            <p:cond delay="0"/>
                                          </p:stCondLst>
                                        </p:cTn>
                                        <p:tgtEl>
                                          <p:spTgt spid="325"/>
                                        </p:tgtEl>
                                        <p:attrNameLst>
                                          <p:attrName>style.visibility</p:attrName>
                                        </p:attrNameLst>
                                      </p:cBhvr>
                                      <p:to>
                                        <p:strVal val="visible"/>
                                      </p:to>
                                    </p:set>
                                    <p:animEffect transition="in" filter="fade">
                                      <p:cBhvr>
                                        <p:cTn id="10" dur="1000"/>
                                        <p:tgtEl>
                                          <p:spTgt spid="3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44"/>
          <p:cNvSpPr txBox="1"/>
          <p:nvPr/>
        </p:nvSpPr>
        <p:spPr>
          <a:xfrm>
            <a:off x="311700" y="38177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2800" b="1">
                <a:solidFill>
                  <a:srgbClr val="76A5AF"/>
                </a:solidFill>
                <a:latin typeface="Roboto"/>
                <a:ea typeface="Roboto"/>
                <a:cs typeface="Roboto"/>
                <a:sym typeface="Roboto"/>
              </a:rPr>
              <a:t>Oppgave 4</a:t>
            </a:r>
            <a:endParaRPr sz="2800" b="1">
              <a:solidFill>
                <a:srgbClr val="76A5AF"/>
              </a:solidFill>
              <a:latin typeface="Roboto"/>
              <a:ea typeface="Roboto"/>
              <a:cs typeface="Roboto"/>
              <a:sym typeface="Roboto"/>
            </a:endParaRPr>
          </a:p>
        </p:txBody>
      </p:sp>
      <p:sp>
        <p:nvSpPr>
          <p:cNvPr id="332" name="Google Shape;332;p44"/>
          <p:cNvSpPr txBox="1"/>
          <p:nvPr/>
        </p:nvSpPr>
        <p:spPr>
          <a:xfrm>
            <a:off x="311700" y="1084600"/>
            <a:ext cx="8395200" cy="3837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b="1"/>
              <a:t>Oppgave 4:</a:t>
            </a:r>
            <a:endParaRPr b="1"/>
          </a:p>
          <a:p>
            <a:pPr marL="0" lvl="0" indent="0" algn="l" rtl="0">
              <a:lnSpc>
                <a:spcPct val="115000"/>
              </a:lnSpc>
              <a:spcBef>
                <a:spcPts val="0"/>
              </a:spcBef>
              <a:spcAft>
                <a:spcPts val="0"/>
              </a:spcAft>
              <a:buNone/>
            </a:pPr>
            <a:r>
              <a:rPr lang="no"/>
              <a:t>Ta utgangspunkt i eksempelet med å pante flasker fra forelesningen om objektorientert modellering.</a:t>
            </a:r>
            <a:endParaRPr/>
          </a:p>
          <a:p>
            <a:pPr marL="0" lvl="0" indent="0" algn="l" rtl="0">
              <a:lnSpc>
                <a:spcPct val="115000"/>
              </a:lnSpc>
              <a:spcBef>
                <a:spcPts val="0"/>
              </a:spcBef>
              <a:spcAft>
                <a:spcPts val="0"/>
              </a:spcAft>
              <a:buNone/>
            </a:pPr>
            <a:endParaRPr/>
          </a:p>
          <a:p>
            <a:pPr marL="0" lvl="0" indent="0" algn="l" rtl="0">
              <a:lnSpc>
                <a:spcPct val="115000"/>
              </a:lnSpc>
              <a:spcBef>
                <a:spcPts val="0"/>
              </a:spcBef>
              <a:spcAft>
                <a:spcPts val="0"/>
              </a:spcAft>
              <a:buNone/>
            </a:pPr>
            <a:r>
              <a:rPr lang="no"/>
              <a:t>Navn: Pante flasker</a:t>
            </a:r>
            <a:endParaRPr/>
          </a:p>
          <a:p>
            <a:pPr marL="0" lvl="0" indent="0" algn="l" rtl="0">
              <a:lnSpc>
                <a:spcPct val="115000"/>
              </a:lnSpc>
              <a:spcBef>
                <a:spcPts val="0"/>
              </a:spcBef>
              <a:spcAft>
                <a:spcPts val="0"/>
              </a:spcAft>
              <a:buNone/>
            </a:pPr>
            <a:r>
              <a:rPr lang="no"/>
              <a:t>Aktør: Kunde</a:t>
            </a:r>
            <a:endParaRPr/>
          </a:p>
          <a:p>
            <a:pPr marL="0" lvl="0" indent="0" algn="l" rtl="0">
              <a:lnSpc>
                <a:spcPct val="115000"/>
              </a:lnSpc>
              <a:spcBef>
                <a:spcPts val="0"/>
              </a:spcBef>
              <a:spcAft>
                <a:spcPts val="0"/>
              </a:spcAft>
              <a:buNone/>
            </a:pPr>
            <a:r>
              <a:rPr lang="no"/>
              <a:t>Pre-betingelse: Panteautomat er klar til å ta imot pant</a:t>
            </a:r>
            <a:endParaRPr/>
          </a:p>
          <a:p>
            <a:pPr marL="0" lvl="0" indent="0" algn="l" rtl="0">
              <a:lnSpc>
                <a:spcPct val="115000"/>
              </a:lnSpc>
              <a:spcBef>
                <a:spcPts val="0"/>
              </a:spcBef>
              <a:spcAft>
                <a:spcPts val="0"/>
              </a:spcAft>
              <a:buNone/>
            </a:pPr>
            <a:r>
              <a:rPr lang="no"/>
              <a:t>Post-betingelse: Kunde får kvittering eller lodd (Røde Kors)</a:t>
            </a:r>
            <a:endParaRPr/>
          </a:p>
          <a:p>
            <a:pPr marL="0" lvl="0" indent="0" algn="l" rtl="0">
              <a:lnSpc>
                <a:spcPct val="115000"/>
              </a:lnSpc>
              <a:spcBef>
                <a:spcPts val="0"/>
              </a:spcBef>
              <a:spcAft>
                <a:spcPts val="0"/>
              </a:spcAft>
              <a:buNone/>
            </a:pPr>
            <a:endParaRPr/>
          </a:p>
          <a:p>
            <a:pPr marL="0" lvl="0" indent="0" algn="l" rtl="0">
              <a:lnSpc>
                <a:spcPct val="115000"/>
              </a:lnSpc>
              <a:spcBef>
                <a:spcPts val="0"/>
              </a:spcBef>
              <a:spcAft>
                <a:spcPts val="0"/>
              </a:spcAft>
              <a:buNone/>
            </a:pPr>
            <a:r>
              <a:rPr lang="no" u="sng"/>
              <a:t>Hovedflyt</a:t>
            </a:r>
            <a:endParaRPr u="sng"/>
          </a:p>
          <a:p>
            <a:pPr marL="0" lvl="0" indent="0" algn="l" rtl="0">
              <a:lnSpc>
                <a:spcPct val="115000"/>
              </a:lnSpc>
              <a:spcBef>
                <a:spcPts val="0"/>
              </a:spcBef>
              <a:spcAft>
                <a:spcPts val="0"/>
              </a:spcAft>
              <a:buNone/>
            </a:pPr>
            <a:r>
              <a:rPr lang="no"/>
              <a:t>1. Kunde setter inn en flaske (panteobjekt)</a:t>
            </a:r>
            <a:endParaRPr/>
          </a:p>
          <a:p>
            <a:pPr marL="0" lvl="0" indent="0" algn="l" rtl="0">
              <a:lnSpc>
                <a:spcPct val="115000"/>
              </a:lnSpc>
              <a:spcBef>
                <a:spcPts val="0"/>
              </a:spcBef>
              <a:spcAft>
                <a:spcPts val="0"/>
              </a:spcAft>
              <a:buNone/>
            </a:pPr>
            <a:r>
              <a:rPr lang="no"/>
              <a:t>2. Panteautomaten skanner koden på flasken</a:t>
            </a:r>
            <a:endParaRPr/>
          </a:p>
          <a:p>
            <a:pPr marL="0" lvl="0" indent="0" algn="l" rtl="0">
              <a:lnSpc>
                <a:spcPct val="115000"/>
              </a:lnSpc>
              <a:spcBef>
                <a:spcPts val="0"/>
              </a:spcBef>
              <a:spcAft>
                <a:spcPts val="0"/>
              </a:spcAft>
              <a:buNone/>
            </a:pPr>
            <a:r>
              <a:rPr lang="no"/>
              <a:t>3. Panteautomaten godkjenner objekt og pantebeløpet legges til det totale</a:t>
            </a:r>
            <a:endParaRPr/>
          </a:p>
          <a:p>
            <a:pPr marL="0" lvl="0" indent="0" algn="l" rtl="0">
              <a:lnSpc>
                <a:spcPct val="115000"/>
              </a:lnSpc>
              <a:spcBef>
                <a:spcPts val="0"/>
              </a:spcBef>
              <a:spcAft>
                <a:spcPts val="0"/>
              </a:spcAft>
              <a:buNone/>
            </a:pPr>
            <a:r>
              <a:rPr lang="no"/>
              <a:t>4. Kunde trykker på kvittering</a:t>
            </a:r>
            <a:endParaRPr/>
          </a:p>
          <a:p>
            <a:pPr marL="0" lvl="0" indent="0" algn="l" rtl="0">
              <a:lnSpc>
                <a:spcPct val="115000"/>
              </a:lnSpc>
              <a:spcBef>
                <a:spcPts val="0"/>
              </a:spcBef>
              <a:spcAft>
                <a:spcPts val="0"/>
              </a:spcAft>
              <a:buNone/>
            </a:pPr>
            <a:r>
              <a:rPr lang="no"/>
              <a:t>5. Panteautomat skriver ut kvittering</a:t>
            </a:r>
            <a:endParaRPr/>
          </a:p>
          <a:p>
            <a:pPr marL="0" lvl="0" indent="0" algn="l" rtl="0">
              <a:lnSpc>
                <a:spcPct val="115000"/>
              </a:lnSpc>
              <a:spcBef>
                <a:spcPts val="0"/>
              </a:spcBef>
              <a:spcAft>
                <a:spcPts val="0"/>
              </a:spcAft>
              <a:buNone/>
            </a:pP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p45"/>
          <p:cNvSpPr txBox="1"/>
          <p:nvPr/>
        </p:nvSpPr>
        <p:spPr>
          <a:xfrm>
            <a:off x="311700" y="38177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2800" b="1">
                <a:solidFill>
                  <a:srgbClr val="76A5AF"/>
                </a:solidFill>
                <a:latin typeface="Roboto"/>
                <a:ea typeface="Roboto"/>
                <a:cs typeface="Roboto"/>
                <a:sym typeface="Roboto"/>
              </a:rPr>
              <a:t>Oppgave 4A</a:t>
            </a:r>
            <a:endParaRPr sz="2800" b="1">
              <a:solidFill>
                <a:srgbClr val="76A5AF"/>
              </a:solidFill>
              <a:latin typeface="Roboto"/>
              <a:ea typeface="Roboto"/>
              <a:cs typeface="Roboto"/>
              <a:sym typeface="Roboto"/>
            </a:endParaRPr>
          </a:p>
        </p:txBody>
      </p:sp>
      <p:sp>
        <p:nvSpPr>
          <p:cNvPr id="338" name="Google Shape;338;p45"/>
          <p:cNvSpPr txBox="1"/>
          <p:nvPr/>
        </p:nvSpPr>
        <p:spPr>
          <a:xfrm>
            <a:off x="311700" y="1084600"/>
            <a:ext cx="8395200" cy="86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b="1"/>
              <a:t>Oppgave 4.a:</a:t>
            </a:r>
            <a:endParaRPr b="1"/>
          </a:p>
          <a:p>
            <a:pPr marL="0" lvl="0" indent="0" algn="l" rtl="0">
              <a:lnSpc>
                <a:spcPct val="115000"/>
              </a:lnSpc>
              <a:spcBef>
                <a:spcPts val="0"/>
              </a:spcBef>
              <a:spcAft>
                <a:spcPts val="0"/>
              </a:spcAft>
              <a:buNone/>
            </a:pPr>
            <a:r>
              <a:rPr lang="no"/>
              <a:t>Utvid den tekstlige beskrivelsen med tilfellene at flere flasker pantes og at det er fullt i mottaket av flasker (alternative flyt).</a:t>
            </a:r>
            <a:endParaRPr b="1"/>
          </a:p>
        </p:txBody>
      </p:sp>
      <p:sp>
        <p:nvSpPr>
          <p:cNvPr id="339" name="Google Shape;339;p45"/>
          <p:cNvSpPr txBox="1"/>
          <p:nvPr/>
        </p:nvSpPr>
        <p:spPr>
          <a:xfrm>
            <a:off x="320600" y="2188425"/>
            <a:ext cx="8391300" cy="2630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1"/>
              </a:buClr>
              <a:buSzPts val="1100"/>
              <a:buFont typeface="Arial"/>
              <a:buNone/>
            </a:pPr>
            <a:r>
              <a:rPr lang="no" b="1">
                <a:solidFill>
                  <a:schemeClr val="dk1"/>
                </a:solidFill>
              </a:rPr>
              <a:t>Svar:</a:t>
            </a:r>
            <a:endParaRPr b="1">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Alternativ flyt I, steg 1: Mottak fullt</a:t>
            </a:r>
            <a:endParaRPr>
              <a:solidFill>
                <a:schemeClr val="dk1"/>
              </a:solidFill>
            </a:endParaRPr>
          </a:p>
          <a:p>
            <a:pPr marL="0" lvl="0" indent="457200" algn="l" rtl="0">
              <a:lnSpc>
                <a:spcPct val="115000"/>
              </a:lnSpc>
              <a:spcBef>
                <a:spcPts val="0"/>
              </a:spcBef>
              <a:spcAft>
                <a:spcPts val="0"/>
              </a:spcAft>
              <a:buClr>
                <a:schemeClr val="dk1"/>
              </a:buClr>
              <a:buSzPts val="1100"/>
              <a:buFont typeface="Arial"/>
              <a:buNone/>
            </a:pPr>
            <a:r>
              <a:rPr lang="no">
                <a:solidFill>
                  <a:schemeClr val="dk1"/>
                </a:solidFill>
              </a:rPr>
              <a:t>A1.1: Systemet gir beskjed om at det er fullt i mottaket av flasker</a:t>
            </a:r>
            <a:endParaRPr>
              <a:solidFill>
                <a:schemeClr val="dk1"/>
              </a:solidFill>
            </a:endParaRPr>
          </a:p>
          <a:p>
            <a:pPr marL="0" lvl="0" indent="457200" algn="l" rtl="0">
              <a:lnSpc>
                <a:spcPct val="115000"/>
              </a:lnSpc>
              <a:spcBef>
                <a:spcPts val="0"/>
              </a:spcBef>
              <a:spcAft>
                <a:spcPts val="0"/>
              </a:spcAft>
              <a:buClr>
                <a:schemeClr val="dk1"/>
              </a:buClr>
              <a:buSzPts val="1100"/>
              <a:buFont typeface="Arial"/>
              <a:buNone/>
            </a:pPr>
            <a:r>
              <a:rPr lang="no">
                <a:solidFill>
                  <a:schemeClr val="dk1"/>
                </a:solidFill>
              </a:rPr>
              <a:t>A1.2: Systemet returnerer flaske</a:t>
            </a:r>
            <a:endParaRPr>
              <a:solidFill>
                <a:schemeClr val="dk1"/>
              </a:solidFill>
            </a:endParaRPr>
          </a:p>
          <a:p>
            <a:pPr marL="0" lvl="0" indent="457200" algn="l" rtl="0">
              <a:lnSpc>
                <a:spcPct val="115000"/>
              </a:lnSpc>
              <a:spcBef>
                <a:spcPts val="0"/>
              </a:spcBef>
              <a:spcAft>
                <a:spcPts val="0"/>
              </a:spcAft>
              <a:buClr>
                <a:schemeClr val="dk1"/>
              </a:buClr>
              <a:buSzPts val="1100"/>
              <a:buFont typeface="Arial"/>
              <a:buNone/>
            </a:pPr>
            <a:r>
              <a:rPr lang="no">
                <a:solidFill>
                  <a:schemeClr val="dk1"/>
                </a:solidFill>
              </a:rPr>
              <a:t>A1.3: Systemet går til steg 5 i hovedflyten</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Alternativ flyt II, steg 4: Flere flasker</a:t>
            </a:r>
            <a:endParaRPr>
              <a:solidFill>
                <a:schemeClr val="dk1"/>
              </a:solidFill>
            </a:endParaRPr>
          </a:p>
          <a:p>
            <a:pPr marL="0" lvl="0" indent="457200" algn="l" rtl="0">
              <a:lnSpc>
                <a:spcPct val="115000"/>
              </a:lnSpc>
              <a:spcBef>
                <a:spcPts val="0"/>
              </a:spcBef>
              <a:spcAft>
                <a:spcPts val="0"/>
              </a:spcAft>
              <a:buClr>
                <a:schemeClr val="dk1"/>
              </a:buClr>
              <a:buSzPts val="1100"/>
              <a:buFont typeface="Arial"/>
              <a:buNone/>
            </a:pPr>
            <a:r>
              <a:rPr lang="no">
                <a:solidFill>
                  <a:schemeClr val="dk1"/>
                </a:solidFill>
              </a:rPr>
              <a:t>A2.1: Kunde velger å pante en ny flaske</a:t>
            </a:r>
            <a:endParaRPr>
              <a:solidFill>
                <a:schemeClr val="dk1"/>
              </a:solidFill>
            </a:endParaRPr>
          </a:p>
          <a:p>
            <a:pPr marL="0" lvl="0" indent="457200" algn="l" rtl="0">
              <a:lnSpc>
                <a:spcPct val="115000"/>
              </a:lnSpc>
              <a:spcBef>
                <a:spcPts val="0"/>
              </a:spcBef>
              <a:spcAft>
                <a:spcPts val="0"/>
              </a:spcAft>
              <a:buClr>
                <a:schemeClr val="dk1"/>
              </a:buClr>
              <a:buSzPts val="1100"/>
              <a:buFont typeface="Arial"/>
              <a:buNone/>
            </a:pPr>
            <a:r>
              <a:rPr lang="no">
                <a:solidFill>
                  <a:schemeClr val="dk1"/>
                </a:solidFill>
              </a:rPr>
              <a:t>A.2.2: Systemet returnerer til steg 1 i hovedflyten</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9"/>
                                        </p:tgtEl>
                                        <p:attrNameLst>
                                          <p:attrName>style.visibility</p:attrName>
                                        </p:attrNameLst>
                                      </p:cBhvr>
                                      <p:to>
                                        <p:strVal val="visible"/>
                                      </p:to>
                                    </p:set>
                                    <p:animEffect transition="in" filter="fade">
                                      <p:cBhvr>
                                        <p:cTn id="7" dur="1000"/>
                                        <p:tgtEl>
                                          <p:spTgt spid="3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Google Shape;344;p46"/>
          <p:cNvSpPr txBox="1"/>
          <p:nvPr/>
        </p:nvSpPr>
        <p:spPr>
          <a:xfrm>
            <a:off x="311700" y="38177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2800" b="1">
                <a:solidFill>
                  <a:srgbClr val="76A5AF"/>
                </a:solidFill>
                <a:latin typeface="Roboto"/>
                <a:ea typeface="Roboto"/>
                <a:cs typeface="Roboto"/>
                <a:sym typeface="Roboto"/>
              </a:rPr>
              <a:t>Oppgave 4B</a:t>
            </a:r>
            <a:endParaRPr sz="2800" b="1">
              <a:solidFill>
                <a:srgbClr val="76A5AF"/>
              </a:solidFill>
              <a:latin typeface="Roboto"/>
              <a:ea typeface="Roboto"/>
              <a:cs typeface="Roboto"/>
              <a:sym typeface="Roboto"/>
            </a:endParaRPr>
          </a:p>
        </p:txBody>
      </p:sp>
      <p:sp>
        <p:nvSpPr>
          <p:cNvPr id="345" name="Google Shape;345;p46"/>
          <p:cNvSpPr txBox="1"/>
          <p:nvPr/>
        </p:nvSpPr>
        <p:spPr>
          <a:xfrm>
            <a:off x="311700" y="1084600"/>
            <a:ext cx="8395200" cy="1111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b="1"/>
              <a:t>Oppgave 4.b:</a:t>
            </a:r>
            <a:endParaRPr b="1"/>
          </a:p>
          <a:p>
            <a:pPr marL="0" lvl="0" indent="0" algn="l" rtl="0">
              <a:lnSpc>
                <a:spcPct val="115000"/>
              </a:lnSpc>
              <a:spcBef>
                <a:spcPts val="0"/>
              </a:spcBef>
              <a:spcAft>
                <a:spcPts val="0"/>
              </a:spcAft>
              <a:buNone/>
            </a:pPr>
            <a:r>
              <a:rPr lang="no"/>
              <a:t>Utvid sekvensdiagrammet med tilfellet at det er fullt i mottaket av flasker.</a:t>
            </a:r>
            <a:endParaRPr/>
          </a:p>
          <a:p>
            <a:pPr marL="0" lvl="0" indent="0" algn="l" rtl="0">
              <a:lnSpc>
                <a:spcPct val="115000"/>
              </a:lnSpc>
              <a:spcBef>
                <a:spcPts val="0"/>
              </a:spcBef>
              <a:spcAft>
                <a:spcPts val="0"/>
              </a:spcAft>
              <a:buNone/>
            </a:pPr>
            <a:endParaRPr/>
          </a:p>
          <a:p>
            <a:pPr marL="0" lvl="0" indent="0" algn="l" rtl="0">
              <a:lnSpc>
                <a:spcPct val="115000"/>
              </a:lnSpc>
              <a:spcBef>
                <a:spcPts val="0"/>
              </a:spcBef>
              <a:spcAft>
                <a:spcPts val="0"/>
              </a:spcAft>
              <a:buNone/>
            </a:pPr>
            <a:r>
              <a:rPr lang="no" b="1"/>
              <a:t>Svar:</a:t>
            </a:r>
            <a:endParaRPr b="1"/>
          </a:p>
        </p:txBody>
      </p:sp>
      <p:pic>
        <p:nvPicPr>
          <p:cNvPr id="346" name="Google Shape;346;p46"/>
          <p:cNvPicPr preferRelativeResize="0"/>
          <p:nvPr/>
        </p:nvPicPr>
        <p:blipFill>
          <a:blip r:embed="rId3">
            <a:alphaModFix/>
          </a:blip>
          <a:stretch>
            <a:fillRect/>
          </a:stretch>
        </p:blipFill>
        <p:spPr>
          <a:xfrm>
            <a:off x="1253925" y="1631150"/>
            <a:ext cx="5448125" cy="33334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6"/>
                                        </p:tgtEl>
                                        <p:attrNameLst>
                                          <p:attrName>style.visibility</p:attrName>
                                        </p:attrNameLst>
                                      </p:cBhvr>
                                      <p:to>
                                        <p:strVal val="visible"/>
                                      </p:to>
                                    </p:set>
                                    <p:animEffect transition="in" filter="fade">
                                      <p:cBhvr>
                                        <p:cTn id="7" dur="1000"/>
                                        <p:tgtEl>
                                          <p:spTgt spid="3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47"/>
          <p:cNvSpPr txBox="1"/>
          <p:nvPr/>
        </p:nvSpPr>
        <p:spPr>
          <a:xfrm>
            <a:off x="311700" y="38177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2800" b="1">
                <a:solidFill>
                  <a:srgbClr val="76A5AF"/>
                </a:solidFill>
                <a:latin typeface="Roboto"/>
                <a:ea typeface="Roboto"/>
                <a:cs typeface="Roboto"/>
                <a:sym typeface="Roboto"/>
              </a:rPr>
              <a:t>Oppgave 4C</a:t>
            </a:r>
            <a:endParaRPr sz="2800" b="1">
              <a:solidFill>
                <a:srgbClr val="76A5AF"/>
              </a:solidFill>
              <a:latin typeface="Roboto"/>
              <a:ea typeface="Roboto"/>
              <a:cs typeface="Roboto"/>
              <a:sym typeface="Roboto"/>
            </a:endParaRPr>
          </a:p>
        </p:txBody>
      </p:sp>
      <p:pic>
        <p:nvPicPr>
          <p:cNvPr id="352" name="Google Shape;352;p47"/>
          <p:cNvPicPr preferRelativeResize="0"/>
          <p:nvPr/>
        </p:nvPicPr>
        <p:blipFill>
          <a:blip r:embed="rId3">
            <a:alphaModFix/>
          </a:blip>
          <a:stretch>
            <a:fillRect/>
          </a:stretch>
        </p:blipFill>
        <p:spPr>
          <a:xfrm>
            <a:off x="6077250" y="1147300"/>
            <a:ext cx="3067050" cy="1323975"/>
          </a:xfrm>
          <a:prstGeom prst="rect">
            <a:avLst/>
          </a:prstGeom>
          <a:noFill/>
          <a:ln>
            <a:noFill/>
          </a:ln>
        </p:spPr>
      </p:pic>
      <p:pic>
        <p:nvPicPr>
          <p:cNvPr id="353" name="Google Shape;353;p47"/>
          <p:cNvPicPr preferRelativeResize="0"/>
          <p:nvPr/>
        </p:nvPicPr>
        <p:blipFill>
          <a:blip r:embed="rId4">
            <a:alphaModFix/>
          </a:blip>
          <a:stretch>
            <a:fillRect/>
          </a:stretch>
        </p:blipFill>
        <p:spPr>
          <a:xfrm>
            <a:off x="7080075" y="2858700"/>
            <a:ext cx="1466850" cy="2181225"/>
          </a:xfrm>
          <a:prstGeom prst="rect">
            <a:avLst/>
          </a:prstGeom>
          <a:noFill/>
          <a:ln>
            <a:noFill/>
          </a:ln>
        </p:spPr>
      </p:pic>
      <p:sp>
        <p:nvSpPr>
          <p:cNvPr id="354" name="Google Shape;354;p47"/>
          <p:cNvSpPr txBox="1"/>
          <p:nvPr/>
        </p:nvSpPr>
        <p:spPr>
          <a:xfrm>
            <a:off x="252150" y="954475"/>
            <a:ext cx="5825100" cy="9135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no" b="1"/>
              <a:t>Oppgave 4.c: </a:t>
            </a:r>
            <a:r>
              <a:rPr lang="no"/>
              <a:t>Utvid aktivitetsdiagrammet med funksjonalitet som legger til pantebeløp på flasker som gir pant.</a:t>
            </a:r>
            <a:endParaRPr/>
          </a:p>
        </p:txBody>
      </p:sp>
      <p:sp>
        <p:nvSpPr>
          <p:cNvPr id="355" name="Google Shape;355;p47"/>
          <p:cNvSpPr txBox="1"/>
          <p:nvPr/>
        </p:nvSpPr>
        <p:spPr>
          <a:xfrm>
            <a:off x="251550" y="1867975"/>
            <a:ext cx="5826300" cy="3341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1"/>
              </a:buClr>
              <a:buSzPts val="1100"/>
              <a:buFont typeface="Arial"/>
              <a:buNone/>
            </a:pPr>
            <a:r>
              <a:rPr lang="no" b="1">
                <a:solidFill>
                  <a:schemeClr val="dk1"/>
                </a:solidFill>
              </a:rPr>
              <a:t>Svar del 1:</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1. Identifiser aktivitetene som inngår i “Pant av flasker”</a:t>
            </a:r>
            <a:endParaRPr i="1">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i="1">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i="1">
                <a:solidFill>
                  <a:schemeClr val="dk1"/>
                </a:solidFill>
              </a:rPr>
              <a:t>Notasjon - aktivitet angis med avrundet rektangel (med verbfrase).</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2. Identifiser de ulike </a:t>
            </a:r>
            <a:r>
              <a:rPr lang="no" b="1">
                <a:solidFill>
                  <a:schemeClr val="dk1"/>
                </a:solidFill>
              </a:rPr>
              <a:t>avgjørelsene</a:t>
            </a:r>
            <a:r>
              <a:rPr lang="no">
                <a:solidFill>
                  <a:schemeClr val="dk1"/>
                </a:solidFill>
              </a:rPr>
              <a:t> og mulige </a:t>
            </a:r>
            <a:r>
              <a:rPr lang="no" b="1">
                <a:solidFill>
                  <a:schemeClr val="dk1"/>
                </a:solidFill>
              </a:rPr>
              <a:t>utfall</a:t>
            </a:r>
            <a:endParaRPr b="1">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b="1">
                <a:solidFill>
                  <a:schemeClr val="dk1"/>
                </a:solidFill>
              </a:rPr>
              <a:t>Godkjent</a:t>
            </a:r>
            <a:r>
              <a:rPr lang="no">
                <a:solidFill>
                  <a:schemeClr val="dk1"/>
                </a:solidFill>
              </a:rPr>
              <a:t>? → Er panteobjektet gyldig? (Med andre ord: Gir det pant?)</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b="1">
                <a:solidFill>
                  <a:schemeClr val="dk1"/>
                </a:solidFill>
              </a:rPr>
              <a:t>Fortsett</a:t>
            </a:r>
            <a:r>
              <a:rPr lang="no">
                <a:solidFill>
                  <a:schemeClr val="dk1"/>
                </a:solidFill>
              </a:rPr>
              <a:t>? → Ønsker brukeren å pante flere flasker?</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b="1">
                <a:solidFill>
                  <a:schemeClr val="dk1"/>
                </a:solidFill>
              </a:rPr>
              <a:t>Kvittering eller lodd? → </a:t>
            </a:r>
            <a:r>
              <a:rPr lang="no">
                <a:solidFill>
                  <a:schemeClr val="dk1"/>
                </a:solidFill>
              </a:rPr>
              <a:t>Ønsker brukeren kvittering eller lodd?</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i="1">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i="1">
                <a:solidFill>
                  <a:schemeClr val="dk1"/>
                </a:solidFill>
              </a:rPr>
              <a:t>Notasjon - avgjørelser representeres med valgdiamanter</a:t>
            </a:r>
            <a:endParaRPr i="1">
              <a:solidFill>
                <a:schemeClr val="dk1"/>
              </a:solidFill>
            </a:endParaRPr>
          </a:p>
          <a:p>
            <a:pPr marL="0" lvl="0" indent="0" algn="l" rtl="0">
              <a:spcBef>
                <a:spcPts val="0"/>
              </a:spcBef>
              <a:spcAft>
                <a:spcPts val="0"/>
              </a:spcAft>
              <a:buClr>
                <a:schemeClr val="dk1"/>
              </a:buClr>
              <a:buSzPts val="1100"/>
              <a:buFont typeface="Arial"/>
              <a:buNone/>
            </a:pPr>
            <a:r>
              <a:rPr lang="no" i="1">
                <a:solidFill>
                  <a:schemeClr val="dk1"/>
                </a:solidFill>
              </a:rPr>
              <a:t>Notasjon - utfallene angis ved piler til neste aktivitet</a:t>
            </a:r>
            <a:endParaRPr>
              <a:solidFill>
                <a:schemeClr val="dk1"/>
              </a:solidFill>
            </a:endParaRPr>
          </a:p>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2"/>
                                        </p:tgtEl>
                                        <p:attrNameLst>
                                          <p:attrName>style.visibility</p:attrName>
                                        </p:attrNameLst>
                                      </p:cBhvr>
                                      <p:to>
                                        <p:strVal val="visible"/>
                                      </p:to>
                                    </p:set>
                                    <p:animEffect transition="in" filter="fade">
                                      <p:cBhvr>
                                        <p:cTn id="7" dur="1000"/>
                                        <p:tgtEl>
                                          <p:spTgt spid="352"/>
                                        </p:tgtEl>
                                      </p:cBhvr>
                                    </p:animEffect>
                                  </p:childTnLst>
                                </p:cTn>
                              </p:par>
                              <p:par>
                                <p:cTn id="8" presetID="10" presetClass="entr" presetSubtype="0" fill="hold" nodeType="withEffect">
                                  <p:stCondLst>
                                    <p:cond delay="0"/>
                                  </p:stCondLst>
                                  <p:childTnLst>
                                    <p:set>
                                      <p:cBhvr>
                                        <p:cTn id="9" dur="1" fill="hold">
                                          <p:stCondLst>
                                            <p:cond delay="0"/>
                                          </p:stCondLst>
                                        </p:cTn>
                                        <p:tgtEl>
                                          <p:spTgt spid="355"/>
                                        </p:tgtEl>
                                        <p:attrNameLst>
                                          <p:attrName>style.visibility</p:attrName>
                                        </p:attrNameLst>
                                      </p:cBhvr>
                                      <p:to>
                                        <p:strVal val="visible"/>
                                      </p:to>
                                    </p:set>
                                    <p:animEffect transition="in" filter="fade">
                                      <p:cBhvr>
                                        <p:cTn id="10" dur="1000"/>
                                        <p:tgtEl>
                                          <p:spTgt spid="355"/>
                                        </p:tgtEl>
                                      </p:cBhvr>
                                    </p:animEffect>
                                  </p:childTnLst>
                                </p:cTn>
                              </p:par>
                              <p:par>
                                <p:cTn id="11" presetID="10" presetClass="entr" presetSubtype="0" fill="hold" nodeType="withEffect">
                                  <p:stCondLst>
                                    <p:cond delay="0"/>
                                  </p:stCondLst>
                                  <p:childTnLst>
                                    <p:set>
                                      <p:cBhvr>
                                        <p:cTn id="12" dur="1" fill="hold">
                                          <p:stCondLst>
                                            <p:cond delay="0"/>
                                          </p:stCondLst>
                                        </p:cTn>
                                        <p:tgtEl>
                                          <p:spTgt spid="353"/>
                                        </p:tgtEl>
                                        <p:attrNameLst>
                                          <p:attrName>style.visibility</p:attrName>
                                        </p:attrNameLst>
                                      </p:cBhvr>
                                      <p:to>
                                        <p:strVal val="visible"/>
                                      </p:to>
                                    </p:set>
                                    <p:animEffect transition="in" filter="fade">
                                      <p:cBhvr>
                                        <p:cTn id="13" dur="1000"/>
                                        <p:tgtEl>
                                          <p:spTgt spid="3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p48"/>
          <p:cNvSpPr txBox="1"/>
          <p:nvPr/>
        </p:nvSpPr>
        <p:spPr>
          <a:xfrm>
            <a:off x="311700" y="38177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2800" b="1">
                <a:solidFill>
                  <a:srgbClr val="76A5AF"/>
                </a:solidFill>
                <a:latin typeface="Roboto"/>
                <a:ea typeface="Roboto"/>
                <a:cs typeface="Roboto"/>
                <a:sym typeface="Roboto"/>
              </a:rPr>
              <a:t>Oppgave 4C</a:t>
            </a:r>
            <a:endParaRPr sz="2800" b="1">
              <a:solidFill>
                <a:srgbClr val="76A5AF"/>
              </a:solidFill>
              <a:latin typeface="Roboto"/>
              <a:ea typeface="Roboto"/>
              <a:cs typeface="Roboto"/>
              <a:sym typeface="Roboto"/>
            </a:endParaRPr>
          </a:p>
        </p:txBody>
      </p:sp>
      <p:sp>
        <p:nvSpPr>
          <p:cNvPr id="361" name="Google Shape;361;p48"/>
          <p:cNvSpPr txBox="1"/>
          <p:nvPr/>
        </p:nvSpPr>
        <p:spPr>
          <a:xfrm>
            <a:off x="311700" y="1084600"/>
            <a:ext cx="8395200" cy="1391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no" b="1"/>
              <a:t>Svar del 2:</a:t>
            </a:r>
            <a:endParaRPr/>
          </a:p>
          <a:p>
            <a:pPr marL="0" lvl="0" indent="0" algn="l" rtl="0">
              <a:lnSpc>
                <a:spcPct val="115000"/>
              </a:lnSpc>
              <a:spcBef>
                <a:spcPts val="0"/>
              </a:spcBef>
              <a:spcAft>
                <a:spcPts val="0"/>
              </a:spcAft>
              <a:buNone/>
            </a:pPr>
            <a:r>
              <a:rPr lang="no"/>
              <a:t>Sett sammen aktiviteter og avgjørelser til et helhetlig diagram</a:t>
            </a:r>
            <a:endParaRPr/>
          </a:p>
          <a:p>
            <a:pPr marL="0" lvl="0" indent="0" algn="l" rtl="0">
              <a:lnSpc>
                <a:spcPct val="115000"/>
              </a:lnSpc>
              <a:spcBef>
                <a:spcPts val="0"/>
              </a:spcBef>
              <a:spcAft>
                <a:spcPts val="0"/>
              </a:spcAft>
              <a:buNone/>
            </a:pPr>
            <a:endParaRPr/>
          </a:p>
          <a:p>
            <a:pPr marL="0" lvl="0" indent="0" algn="l" rtl="0">
              <a:lnSpc>
                <a:spcPct val="115000"/>
              </a:lnSpc>
              <a:spcBef>
                <a:spcPts val="0"/>
              </a:spcBef>
              <a:spcAft>
                <a:spcPts val="0"/>
              </a:spcAft>
              <a:buNone/>
            </a:pPr>
            <a:endParaRPr/>
          </a:p>
          <a:p>
            <a:pPr marL="0" lvl="0" indent="0" algn="l" rtl="0">
              <a:lnSpc>
                <a:spcPct val="115000"/>
              </a:lnSpc>
              <a:spcBef>
                <a:spcPts val="0"/>
              </a:spcBef>
              <a:spcAft>
                <a:spcPts val="0"/>
              </a:spcAft>
              <a:buNone/>
            </a:pPr>
            <a:endParaRPr b="1"/>
          </a:p>
        </p:txBody>
      </p:sp>
      <p:pic>
        <p:nvPicPr>
          <p:cNvPr id="362" name="Google Shape;362;p48"/>
          <p:cNvPicPr preferRelativeResize="0"/>
          <p:nvPr/>
        </p:nvPicPr>
        <p:blipFill>
          <a:blip r:embed="rId3">
            <a:alphaModFix/>
          </a:blip>
          <a:stretch>
            <a:fillRect/>
          </a:stretch>
        </p:blipFill>
        <p:spPr>
          <a:xfrm>
            <a:off x="311700" y="1844025"/>
            <a:ext cx="7514000" cy="294697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Google Shape;367;p49"/>
          <p:cNvSpPr txBox="1"/>
          <p:nvPr/>
        </p:nvSpPr>
        <p:spPr>
          <a:xfrm>
            <a:off x="311700" y="38177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2800" b="1">
                <a:solidFill>
                  <a:srgbClr val="76A5AF"/>
                </a:solidFill>
                <a:latin typeface="Roboto"/>
                <a:ea typeface="Roboto"/>
                <a:cs typeface="Roboto"/>
                <a:sym typeface="Roboto"/>
              </a:rPr>
              <a:t>Oppgave 4D</a:t>
            </a:r>
            <a:endParaRPr sz="2800" b="1">
              <a:solidFill>
                <a:srgbClr val="76A5AF"/>
              </a:solidFill>
              <a:latin typeface="Roboto"/>
              <a:ea typeface="Roboto"/>
              <a:cs typeface="Roboto"/>
              <a:sym typeface="Roboto"/>
            </a:endParaRPr>
          </a:p>
        </p:txBody>
      </p:sp>
      <p:sp>
        <p:nvSpPr>
          <p:cNvPr id="368" name="Google Shape;368;p49"/>
          <p:cNvSpPr txBox="1"/>
          <p:nvPr/>
        </p:nvSpPr>
        <p:spPr>
          <a:xfrm>
            <a:off x="311700" y="1084600"/>
            <a:ext cx="8395200" cy="86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b="1"/>
              <a:t>Oppgave 4.d:</a:t>
            </a:r>
            <a:endParaRPr b="1"/>
          </a:p>
          <a:p>
            <a:pPr marL="0" lvl="0" indent="0" algn="l" rtl="0">
              <a:lnSpc>
                <a:spcPct val="115000"/>
              </a:lnSpc>
              <a:spcBef>
                <a:spcPts val="0"/>
              </a:spcBef>
              <a:spcAft>
                <a:spcPts val="0"/>
              </a:spcAft>
              <a:buNone/>
            </a:pPr>
            <a:r>
              <a:rPr lang="no"/>
              <a:t>Hvordan kunne du modellert use caset uten å bruke klassen Pantesystem i klasse- og sekvensdiagrammet?</a:t>
            </a:r>
            <a:endParaRPr/>
          </a:p>
        </p:txBody>
      </p:sp>
      <p:sp>
        <p:nvSpPr>
          <p:cNvPr id="369" name="Google Shape;369;p49"/>
          <p:cNvSpPr txBox="1"/>
          <p:nvPr/>
        </p:nvSpPr>
        <p:spPr>
          <a:xfrm>
            <a:off x="320600" y="2146600"/>
            <a:ext cx="8405100" cy="28782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1"/>
              </a:buClr>
              <a:buSzPts val="1100"/>
              <a:buFont typeface="Arial"/>
              <a:buNone/>
            </a:pPr>
            <a:r>
              <a:rPr lang="no" b="1">
                <a:solidFill>
                  <a:schemeClr val="dk1"/>
                </a:solidFill>
              </a:rPr>
              <a:t>Svar del 1:</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Vi ønsker ikke å </a:t>
            </a:r>
            <a:r>
              <a:rPr lang="no" b="1">
                <a:solidFill>
                  <a:schemeClr val="dk1"/>
                </a:solidFill>
              </a:rPr>
              <a:t>miste funksjonalitet</a:t>
            </a:r>
            <a:endParaRPr b="1">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Vi må derfor legge </a:t>
            </a:r>
            <a:r>
              <a:rPr lang="no" b="1">
                <a:solidFill>
                  <a:schemeClr val="dk1"/>
                </a:solidFill>
              </a:rPr>
              <a:t>funksjonaliteten</a:t>
            </a:r>
            <a:r>
              <a:rPr lang="no">
                <a:solidFill>
                  <a:schemeClr val="dk1"/>
                </a:solidFill>
              </a:rPr>
              <a:t> i Pantesystem i </a:t>
            </a:r>
            <a:r>
              <a:rPr lang="no" b="1">
                <a:solidFill>
                  <a:schemeClr val="dk1"/>
                </a:solidFill>
              </a:rPr>
              <a:t>andre klasser.</a:t>
            </a:r>
            <a:r>
              <a:rPr lang="no">
                <a:solidFill>
                  <a:schemeClr val="dk1"/>
                </a:solidFill>
              </a:rPr>
              <a:t> Denne eller disse klassene tar over ansvaret for denne funksjonaliteten.</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no">
                <a:solidFill>
                  <a:schemeClr val="dk1"/>
                </a:solidFill>
              </a:rPr>
              <a:t>Den opprinnelige løsningen hadde følgende klasser:</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1. Pantesystem</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2. Panteautomat → </a:t>
            </a:r>
            <a:r>
              <a:rPr lang="no" i="1">
                <a:solidFill>
                  <a:schemeClr val="dk1"/>
                </a:solidFill>
              </a:rPr>
              <a:t>Vi flytter funksjonaliteten fra Pantesystem til denne klassen</a:t>
            </a:r>
            <a:endParaRPr i="1">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3. Kvittering</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4. Lodd</a:t>
            </a:r>
            <a:endParaRPr>
              <a:solidFill>
                <a:schemeClr val="dk1"/>
              </a:solidFill>
            </a:endParaRPr>
          </a:p>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9"/>
                                        </p:tgtEl>
                                        <p:attrNameLst>
                                          <p:attrName>style.visibility</p:attrName>
                                        </p:attrNameLst>
                                      </p:cBhvr>
                                      <p:to>
                                        <p:strVal val="visible"/>
                                      </p:to>
                                    </p:set>
                                    <p:animEffect transition="in" filter="fade">
                                      <p:cBhvr>
                                        <p:cTn id="7" dur="1000"/>
                                        <p:tgtEl>
                                          <p:spTgt spid="3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4" name="Google Shape;374;p50"/>
          <p:cNvSpPr txBox="1"/>
          <p:nvPr/>
        </p:nvSpPr>
        <p:spPr>
          <a:xfrm>
            <a:off x="311700" y="38177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2800" b="1">
                <a:solidFill>
                  <a:srgbClr val="76A5AF"/>
                </a:solidFill>
                <a:latin typeface="Roboto"/>
                <a:ea typeface="Roboto"/>
                <a:cs typeface="Roboto"/>
                <a:sym typeface="Roboto"/>
              </a:rPr>
              <a:t>Oppgave 4D</a:t>
            </a:r>
            <a:endParaRPr sz="2800" b="1">
              <a:solidFill>
                <a:srgbClr val="76A5AF"/>
              </a:solidFill>
              <a:latin typeface="Roboto"/>
              <a:ea typeface="Roboto"/>
              <a:cs typeface="Roboto"/>
              <a:sym typeface="Roboto"/>
            </a:endParaRPr>
          </a:p>
        </p:txBody>
      </p:sp>
      <p:sp>
        <p:nvSpPr>
          <p:cNvPr id="375" name="Google Shape;375;p50"/>
          <p:cNvSpPr txBox="1"/>
          <p:nvPr/>
        </p:nvSpPr>
        <p:spPr>
          <a:xfrm>
            <a:off x="311700" y="1084600"/>
            <a:ext cx="5003400" cy="1887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no" b="1"/>
              <a:t>Svar del 2:</a:t>
            </a:r>
            <a:endParaRPr b="1"/>
          </a:p>
          <a:p>
            <a:pPr marL="0" lvl="0" indent="0" algn="l" rtl="0">
              <a:lnSpc>
                <a:spcPct val="115000"/>
              </a:lnSpc>
              <a:spcBef>
                <a:spcPts val="0"/>
              </a:spcBef>
              <a:spcAft>
                <a:spcPts val="0"/>
              </a:spcAft>
              <a:buNone/>
            </a:pPr>
            <a:r>
              <a:rPr lang="no"/>
              <a:t>Nytt </a:t>
            </a:r>
            <a:r>
              <a:rPr lang="no" b="1"/>
              <a:t>klassediagram</a:t>
            </a:r>
            <a:r>
              <a:rPr lang="no"/>
              <a:t> hvor innholdet i Pantesystem legges hos Panteautomat:</a:t>
            </a:r>
            <a:endParaRPr/>
          </a:p>
          <a:p>
            <a:pPr marL="0" lvl="0" indent="0" algn="l" rtl="0">
              <a:lnSpc>
                <a:spcPct val="115000"/>
              </a:lnSpc>
              <a:spcBef>
                <a:spcPts val="0"/>
              </a:spcBef>
              <a:spcAft>
                <a:spcPts val="0"/>
              </a:spcAft>
              <a:buNone/>
            </a:pPr>
            <a:endParaRPr/>
          </a:p>
          <a:p>
            <a:pPr marL="0" lvl="0" indent="0" algn="l" rtl="0">
              <a:lnSpc>
                <a:spcPct val="115000"/>
              </a:lnSpc>
              <a:spcBef>
                <a:spcPts val="0"/>
              </a:spcBef>
              <a:spcAft>
                <a:spcPts val="0"/>
              </a:spcAft>
              <a:buNone/>
            </a:pPr>
            <a:r>
              <a:rPr lang="no"/>
              <a:t> Nytt </a:t>
            </a:r>
            <a:r>
              <a:rPr lang="no" b="1"/>
              <a:t>sekvensdiagram</a:t>
            </a:r>
            <a:r>
              <a:rPr lang="no"/>
              <a:t>:</a:t>
            </a:r>
            <a:endParaRPr/>
          </a:p>
          <a:p>
            <a:pPr marL="0" lvl="0" indent="0" algn="l" rtl="0">
              <a:lnSpc>
                <a:spcPct val="115000"/>
              </a:lnSpc>
              <a:spcBef>
                <a:spcPts val="0"/>
              </a:spcBef>
              <a:spcAft>
                <a:spcPts val="0"/>
              </a:spcAft>
              <a:buNone/>
            </a:pPr>
            <a:endParaRPr/>
          </a:p>
          <a:p>
            <a:pPr marL="0" lvl="0" indent="0" algn="l" rtl="0">
              <a:lnSpc>
                <a:spcPct val="115000"/>
              </a:lnSpc>
              <a:spcBef>
                <a:spcPts val="0"/>
              </a:spcBef>
              <a:spcAft>
                <a:spcPts val="0"/>
              </a:spcAft>
              <a:buNone/>
            </a:pPr>
            <a:endParaRPr b="1"/>
          </a:p>
        </p:txBody>
      </p:sp>
      <p:pic>
        <p:nvPicPr>
          <p:cNvPr id="376" name="Google Shape;376;p50"/>
          <p:cNvPicPr preferRelativeResize="0"/>
          <p:nvPr/>
        </p:nvPicPr>
        <p:blipFill>
          <a:blip r:embed="rId3">
            <a:alphaModFix/>
          </a:blip>
          <a:stretch>
            <a:fillRect/>
          </a:stretch>
        </p:blipFill>
        <p:spPr>
          <a:xfrm>
            <a:off x="4970844" y="488725"/>
            <a:ext cx="4030431" cy="2666125"/>
          </a:xfrm>
          <a:prstGeom prst="rect">
            <a:avLst/>
          </a:prstGeom>
          <a:noFill/>
          <a:ln>
            <a:noFill/>
          </a:ln>
        </p:spPr>
      </p:pic>
      <p:pic>
        <p:nvPicPr>
          <p:cNvPr id="377" name="Google Shape;377;p50"/>
          <p:cNvPicPr preferRelativeResize="0"/>
          <p:nvPr/>
        </p:nvPicPr>
        <p:blipFill>
          <a:blip r:embed="rId4">
            <a:alphaModFix/>
          </a:blip>
          <a:stretch>
            <a:fillRect/>
          </a:stretch>
        </p:blipFill>
        <p:spPr>
          <a:xfrm>
            <a:off x="165675" y="2395600"/>
            <a:ext cx="4306800" cy="2666125"/>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2026</Words>
  <Application>Microsoft Office PowerPoint</Application>
  <PresentationFormat>Skjermfremvisning (16:9)</PresentationFormat>
  <Paragraphs>291</Paragraphs>
  <Slides>32</Slides>
  <Notes>32</Notes>
  <HiddenSlides>0</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32</vt:i4>
      </vt:variant>
    </vt:vector>
  </HeadingPairs>
  <TitlesOfParts>
    <vt:vector size="38" baseType="lpstr">
      <vt:lpstr>Times New Roman</vt:lpstr>
      <vt:lpstr>Roboto</vt:lpstr>
      <vt:lpstr>Raleway</vt:lpstr>
      <vt:lpstr>Arial</vt:lpstr>
      <vt:lpstr>Courier New</vt:lpstr>
      <vt:lpstr>Simple Light</vt:lpstr>
      <vt:lpstr>UKE 11 - UML modellering del 2</vt:lpstr>
      <vt:lpstr>Hva skal vi i dag?</vt:lpstr>
      <vt:lpstr>Designpattern? </vt:lpstr>
      <vt:lpstr>PowerPoint-presentasjon</vt:lpstr>
      <vt:lpstr>Modularisering? </vt:lpstr>
      <vt:lpstr>PowerPoint-presentasjon</vt:lpstr>
      <vt:lpstr>Strukturelle modeller</vt:lpstr>
      <vt:lpstr>Klassediagram</vt:lpstr>
      <vt:lpstr>PowerPoint-presentasjon</vt:lpstr>
      <vt:lpstr>PowerPoint-presentasjon</vt:lpstr>
      <vt:lpstr>Atferdsmodeller</vt:lpstr>
      <vt:lpstr>PowerPoint-presentasjon</vt:lpstr>
      <vt:lpstr>Atferdsmodeller</vt:lpstr>
      <vt:lpstr>UKESOPPGAVER Fasit</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Bruker</dc:creator>
  <cp:lastModifiedBy>Daniel Lucas Roullo Nymo</cp:lastModifiedBy>
  <cp:revision>1</cp:revision>
  <dcterms:modified xsi:type="dcterms:W3CDTF">2025-04-09T13:08:32Z</dcterms:modified>
</cp:coreProperties>
</file>